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handoutMasterIdLst>
    <p:handoutMasterId r:id="rId12"/>
  </p:handoutMasterIdLst>
  <p:sldIdLst>
    <p:sldId id="294" r:id="rId2"/>
    <p:sldId id="352" r:id="rId3"/>
    <p:sldId id="411" r:id="rId4"/>
    <p:sldId id="412" r:id="rId5"/>
    <p:sldId id="413" r:id="rId6"/>
    <p:sldId id="414" r:id="rId7"/>
    <p:sldId id="415" r:id="rId8"/>
    <p:sldId id="416" r:id="rId9"/>
    <p:sldId id="292" r:id="rId10"/>
  </p:sldIdLst>
  <p:sldSz cx="9144000" cy="6858000" type="screen4x3"/>
  <p:notesSz cx="6797675" cy="9926638"/>
  <p:defaultTextStyle>
    <a:defPPr>
      <a:defRPr lang="hu-H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Alapértelmezett szakasz" id="{0B83A47E-A00E-4F71-8571-D82F1A013677}">
          <p14:sldIdLst>
            <p14:sldId id="294"/>
            <p14:sldId id="352"/>
            <p14:sldId id="411"/>
            <p14:sldId id="412"/>
            <p14:sldId id="413"/>
            <p14:sldId id="414"/>
            <p14:sldId id="415"/>
            <p14:sldId id="416"/>
            <p14:sldId id="292"/>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r. Szorenyine Dr. Kukorelli Iren" initials="SzKI"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0066FF"/>
    <a:srgbClr val="404040"/>
    <a:srgbClr val="000000"/>
    <a:srgbClr val="3232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Közepesen sötét stílus 4 – 6. jelölőszín">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Közepesen sötét stílus 2 – 6.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4" autoAdjust="0"/>
    <p:restoredTop sz="94676" autoAdjust="0"/>
  </p:normalViewPr>
  <p:slideViewPr>
    <p:cSldViewPr>
      <p:cViewPr>
        <p:scale>
          <a:sx n="91" d="100"/>
          <a:sy n="91" d="100"/>
        </p:scale>
        <p:origin x="-2214" y="-52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90" d="100"/>
        <a:sy n="9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átum hely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1A616FB8-7DBE-478B-936D-B1117334A7C1}" type="datetimeFigureOut">
              <a:rPr lang="en-GB" smtClean="0"/>
              <a:t>17/04/2018</a:t>
            </a:fld>
            <a:endParaRPr lang="en-GB"/>
          </a:p>
        </p:txBody>
      </p:sp>
      <p:sp>
        <p:nvSpPr>
          <p:cNvPr id="4" name="Élőláb hely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Dia számának hely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9AB413FF-8CEB-4F01-866C-7B9A9367059E}" type="slidenum">
              <a:rPr lang="en-GB" smtClean="0"/>
              <a:t>‹#›</a:t>
            </a:fld>
            <a:endParaRPr lang="en-GB"/>
          </a:p>
        </p:txBody>
      </p:sp>
    </p:spTree>
    <p:extLst>
      <p:ext uri="{BB962C8B-B14F-4D97-AF65-F5344CB8AC3E}">
        <p14:creationId xmlns:p14="http://schemas.microsoft.com/office/powerpoint/2010/main" val="38129342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hu-HU"/>
          </a:p>
        </p:txBody>
      </p:sp>
      <p:sp>
        <p:nvSpPr>
          <p:cNvPr id="4099"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hu-HU"/>
          </a:p>
        </p:txBody>
      </p:sp>
      <p:sp>
        <p:nvSpPr>
          <p:cNvPr id="512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u-HU" noProof="0" smtClean="0"/>
              <a:t>Mintaszöveg szerkesztése</a:t>
            </a:r>
          </a:p>
          <a:p>
            <a:pPr lvl="1"/>
            <a:r>
              <a:rPr lang="hu-HU" noProof="0" smtClean="0"/>
              <a:t>Második szint</a:t>
            </a:r>
          </a:p>
          <a:p>
            <a:pPr lvl="2"/>
            <a:r>
              <a:rPr lang="hu-HU" noProof="0" smtClean="0"/>
              <a:t>Harmadik szint</a:t>
            </a:r>
          </a:p>
          <a:p>
            <a:pPr lvl="3"/>
            <a:r>
              <a:rPr lang="hu-HU" noProof="0" smtClean="0"/>
              <a:t>Negyedik szint</a:t>
            </a:r>
          </a:p>
          <a:p>
            <a:pPr lvl="4"/>
            <a:r>
              <a:rPr lang="hu-HU" noProof="0" smtClean="0"/>
              <a:t>Ötödik szint</a:t>
            </a:r>
          </a:p>
        </p:txBody>
      </p:sp>
      <p:sp>
        <p:nvSpPr>
          <p:cNvPr id="4102"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hu-HU"/>
          </a:p>
        </p:txBody>
      </p:sp>
      <p:sp>
        <p:nvSpPr>
          <p:cNvPr id="4103"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615A961D-E6C0-48A8-8096-455554A33DD8}" type="slidenum">
              <a:rPr lang="hu-HU"/>
              <a:pPr>
                <a:defRPr/>
              </a:pPr>
              <a:t>‹#›</a:t>
            </a:fld>
            <a:endParaRPr lang="hu-HU"/>
          </a:p>
        </p:txBody>
      </p:sp>
    </p:spTree>
    <p:extLst>
      <p:ext uri="{BB962C8B-B14F-4D97-AF65-F5344CB8AC3E}">
        <p14:creationId xmlns:p14="http://schemas.microsoft.com/office/powerpoint/2010/main" val="21950394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sp>
        <p:nvSpPr>
          <p:cNvPr id="4" name="Text Box 7"/>
          <p:cNvSpPr txBox="1">
            <a:spLocks noChangeArrowheads="1"/>
          </p:cNvSpPr>
          <p:nvPr/>
        </p:nvSpPr>
        <p:spPr bwMode="auto">
          <a:xfrm rot="16200000">
            <a:off x="-2039937" y="3560763"/>
            <a:ext cx="4357687" cy="274637"/>
          </a:xfrm>
          <a:prstGeom prst="rect">
            <a:avLst/>
          </a:prstGeom>
          <a:noFill/>
          <a:ln>
            <a:noFill/>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hu-HU" altLang="hu-HU" sz="1200" i="1">
                <a:solidFill>
                  <a:srgbClr val="404040"/>
                </a:solidFill>
              </a:rPr>
              <a:t>MTA KRTK Regionális Kutatások Intézete</a:t>
            </a:r>
          </a:p>
        </p:txBody>
      </p:sp>
      <p:sp>
        <p:nvSpPr>
          <p:cNvPr id="20482" name="Rectangle 2"/>
          <p:cNvSpPr>
            <a:spLocks noGrp="1" noChangeArrowheads="1"/>
          </p:cNvSpPr>
          <p:nvPr>
            <p:ph type="ctrTitle"/>
          </p:nvPr>
        </p:nvSpPr>
        <p:spPr>
          <a:xfrm>
            <a:off x="685800" y="2130425"/>
            <a:ext cx="7772400" cy="1470025"/>
          </a:xfrm>
        </p:spPr>
        <p:txBody>
          <a:bodyPr/>
          <a:lstStyle>
            <a:lvl1pPr>
              <a:defRPr sz="3600">
                <a:solidFill>
                  <a:srgbClr val="000000"/>
                </a:solidFill>
              </a:defRPr>
            </a:lvl1pPr>
          </a:lstStyle>
          <a:p>
            <a:pPr lvl="0"/>
            <a:r>
              <a:rPr lang="hu-HU" noProof="0" smtClean="0"/>
              <a:t>Mintacím szerkesztése</a:t>
            </a:r>
          </a:p>
        </p:txBody>
      </p:sp>
      <p:sp>
        <p:nvSpPr>
          <p:cNvPr id="20483" name="Rectangle 3"/>
          <p:cNvSpPr>
            <a:spLocks noGrp="1" noChangeArrowheads="1"/>
          </p:cNvSpPr>
          <p:nvPr>
            <p:ph type="subTitle" idx="1"/>
          </p:nvPr>
        </p:nvSpPr>
        <p:spPr>
          <a:xfrm>
            <a:off x="1371600" y="3886200"/>
            <a:ext cx="6400800" cy="1752600"/>
          </a:xfrm>
        </p:spPr>
        <p:txBody>
          <a:bodyPr/>
          <a:lstStyle>
            <a:lvl1pPr marL="0" indent="0" algn="ctr">
              <a:buFontTx/>
              <a:buNone/>
              <a:defRPr sz="2800" b="1"/>
            </a:lvl1pPr>
          </a:lstStyle>
          <a:p>
            <a:pPr lvl="0"/>
            <a:r>
              <a:rPr lang="hu-HU" noProof="0" smtClean="0"/>
              <a:t>Alcím mintájának szerkesztése</a:t>
            </a:r>
          </a:p>
        </p:txBody>
      </p:sp>
      <p:sp>
        <p:nvSpPr>
          <p:cNvPr id="5" name="Rectangle 4"/>
          <p:cNvSpPr>
            <a:spLocks noGrp="1" noChangeArrowheads="1"/>
          </p:cNvSpPr>
          <p:nvPr>
            <p:ph type="dt" sz="half" idx="10"/>
          </p:nvPr>
        </p:nvSpPr>
        <p:spPr/>
        <p:txBody>
          <a:bodyPr/>
          <a:lstStyle>
            <a:lvl1pPr>
              <a:defRPr smtClean="0"/>
            </a:lvl1pPr>
          </a:lstStyle>
          <a:p>
            <a:pPr>
              <a:defRPr/>
            </a:pPr>
            <a:endParaRPr lang="hu-HU"/>
          </a:p>
        </p:txBody>
      </p:sp>
      <p:sp>
        <p:nvSpPr>
          <p:cNvPr id="6" name="Rectangle 5"/>
          <p:cNvSpPr>
            <a:spLocks noGrp="1" noChangeArrowheads="1"/>
          </p:cNvSpPr>
          <p:nvPr>
            <p:ph type="ftr" sz="quarter" idx="11"/>
          </p:nvPr>
        </p:nvSpPr>
        <p:spPr/>
        <p:txBody>
          <a:bodyPr/>
          <a:lstStyle>
            <a:lvl1pPr>
              <a:defRPr smtClean="0"/>
            </a:lvl1pPr>
          </a:lstStyle>
          <a:p>
            <a:pPr>
              <a:defRPr/>
            </a:pPr>
            <a:endParaRPr lang="hu-HU"/>
          </a:p>
        </p:txBody>
      </p:sp>
      <p:sp>
        <p:nvSpPr>
          <p:cNvPr id="7" name="Rectangle 6"/>
          <p:cNvSpPr>
            <a:spLocks noGrp="1" noChangeArrowheads="1"/>
          </p:cNvSpPr>
          <p:nvPr>
            <p:ph type="sldNum" sz="quarter" idx="12"/>
          </p:nvPr>
        </p:nvSpPr>
        <p:spPr/>
        <p:txBody>
          <a:bodyPr/>
          <a:lstStyle>
            <a:lvl1pPr>
              <a:defRPr smtClean="0">
                <a:solidFill>
                  <a:schemeClr val="tx1"/>
                </a:solidFill>
              </a:defRPr>
            </a:lvl1pPr>
          </a:lstStyle>
          <a:p>
            <a:pPr>
              <a:defRPr/>
            </a:pPr>
            <a:fld id="{4B3150CB-7828-4C20-B7C7-6FB041EF5477}" type="slidenum">
              <a:rPr lang="hu-HU"/>
              <a:pPr>
                <a:defRPr/>
              </a:pPr>
              <a:t>‹#›</a:t>
            </a:fld>
            <a:endParaRPr lang="hu-HU"/>
          </a:p>
        </p:txBody>
      </p:sp>
    </p:spTree>
    <p:extLst>
      <p:ext uri="{BB962C8B-B14F-4D97-AF65-F5344CB8AC3E}">
        <p14:creationId xmlns:p14="http://schemas.microsoft.com/office/powerpoint/2010/main" val="1860730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4"/>
          <p:cNvSpPr>
            <a:spLocks noGrp="1" noChangeArrowheads="1"/>
          </p:cNvSpPr>
          <p:nvPr>
            <p:ph type="dt" sz="half" idx="10"/>
          </p:nvPr>
        </p:nvSpPr>
        <p:spPr>
          <a:ln/>
        </p:spPr>
        <p:txBody>
          <a:bodyPr/>
          <a:lstStyle>
            <a:lvl1pPr>
              <a:defRPr/>
            </a:lvl1pPr>
          </a:lstStyle>
          <a:p>
            <a:pPr>
              <a:defRPr/>
            </a:pPr>
            <a:endParaRPr 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hu-HU"/>
          </a:p>
        </p:txBody>
      </p:sp>
      <p:sp>
        <p:nvSpPr>
          <p:cNvPr id="6" name="Rectangle 6"/>
          <p:cNvSpPr>
            <a:spLocks noGrp="1" noChangeArrowheads="1"/>
          </p:cNvSpPr>
          <p:nvPr>
            <p:ph type="sldNum" sz="quarter" idx="12"/>
          </p:nvPr>
        </p:nvSpPr>
        <p:spPr>
          <a:ln/>
        </p:spPr>
        <p:txBody>
          <a:bodyPr/>
          <a:lstStyle>
            <a:lvl1pPr>
              <a:defRPr/>
            </a:lvl1pPr>
          </a:lstStyle>
          <a:p>
            <a:pPr>
              <a:defRPr/>
            </a:pPr>
            <a:fld id="{945DC28D-DDD0-4B05-972F-5520948942DE}" type="slidenum">
              <a:rPr lang="hu-HU"/>
              <a:pPr>
                <a:defRPr/>
              </a:pPr>
              <a:t>‹#›</a:t>
            </a:fld>
            <a:endParaRPr lang="hu-HU"/>
          </a:p>
        </p:txBody>
      </p:sp>
    </p:spTree>
    <p:extLst>
      <p:ext uri="{BB962C8B-B14F-4D97-AF65-F5344CB8AC3E}">
        <p14:creationId xmlns:p14="http://schemas.microsoft.com/office/powerpoint/2010/main" val="1408848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892925" y="0"/>
            <a:ext cx="2144713" cy="6126163"/>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0"/>
            <a:ext cx="6283325" cy="6126163"/>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4"/>
          <p:cNvSpPr>
            <a:spLocks noGrp="1" noChangeArrowheads="1"/>
          </p:cNvSpPr>
          <p:nvPr>
            <p:ph type="dt" sz="half" idx="10"/>
          </p:nvPr>
        </p:nvSpPr>
        <p:spPr>
          <a:ln/>
        </p:spPr>
        <p:txBody>
          <a:bodyPr/>
          <a:lstStyle>
            <a:lvl1pPr>
              <a:defRPr/>
            </a:lvl1pPr>
          </a:lstStyle>
          <a:p>
            <a:pPr>
              <a:defRPr/>
            </a:pPr>
            <a:endParaRPr 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hu-HU"/>
          </a:p>
        </p:txBody>
      </p:sp>
      <p:sp>
        <p:nvSpPr>
          <p:cNvPr id="6" name="Rectangle 6"/>
          <p:cNvSpPr>
            <a:spLocks noGrp="1" noChangeArrowheads="1"/>
          </p:cNvSpPr>
          <p:nvPr>
            <p:ph type="sldNum" sz="quarter" idx="12"/>
          </p:nvPr>
        </p:nvSpPr>
        <p:spPr>
          <a:ln/>
        </p:spPr>
        <p:txBody>
          <a:bodyPr/>
          <a:lstStyle>
            <a:lvl1pPr>
              <a:defRPr/>
            </a:lvl1pPr>
          </a:lstStyle>
          <a:p>
            <a:pPr>
              <a:defRPr/>
            </a:pPr>
            <a:fld id="{50381B0E-0A09-4140-B295-D5BA29C867F1}" type="slidenum">
              <a:rPr lang="hu-HU"/>
              <a:pPr>
                <a:defRPr/>
              </a:pPr>
              <a:t>‹#›</a:t>
            </a:fld>
            <a:endParaRPr lang="hu-HU"/>
          </a:p>
        </p:txBody>
      </p:sp>
    </p:spTree>
    <p:extLst>
      <p:ext uri="{BB962C8B-B14F-4D97-AF65-F5344CB8AC3E}">
        <p14:creationId xmlns:p14="http://schemas.microsoft.com/office/powerpoint/2010/main" val="2718525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4"/>
          <p:cNvSpPr>
            <a:spLocks noGrp="1" noChangeArrowheads="1"/>
          </p:cNvSpPr>
          <p:nvPr>
            <p:ph type="dt" sz="half" idx="10"/>
          </p:nvPr>
        </p:nvSpPr>
        <p:spPr>
          <a:ln/>
        </p:spPr>
        <p:txBody>
          <a:bodyPr/>
          <a:lstStyle>
            <a:lvl1pPr>
              <a:defRPr/>
            </a:lvl1pPr>
          </a:lstStyle>
          <a:p>
            <a:pPr>
              <a:defRPr/>
            </a:pPr>
            <a:endParaRPr 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hu-HU"/>
          </a:p>
        </p:txBody>
      </p:sp>
      <p:sp>
        <p:nvSpPr>
          <p:cNvPr id="6" name="Rectangle 6"/>
          <p:cNvSpPr>
            <a:spLocks noGrp="1" noChangeArrowheads="1"/>
          </p:cNvSpPr>
          <p:nvPr>
            <p:ph type="sldNum" sz="quarter" idx="12"/>
          </p:nvPr>
        </p:nvSpPr>
        <p:spPr>
          <a:ln/>
        </p:spPr>
        <p:txBody>
          <a:bodyPr/>
          <a:lstStyle>
            <a:lvl1pPr>
              <a:defRPr/>
            </a:lvl1pPr>
          </a:lstStyle>
          <a:p>
            <a:pPr>
              <a:defRPr/>
            </a:pPr>
            <a:fld id="{45922046-2832-49A1-A47C-7C35EE7E3EF1}" type="slidenum">
              <a:rPr lang="hu-HU"/>
              <a:pPr>
                <a:defRPr/>
              </a:pPr>
              <a:t>‹#›</a:t>
            </a:fld>
            <a:endParaRPr lang="hu-HU"/>
          </a:p>
        </p:txBody>
      </p:sp>
    </p:spTree>
    <p:extLst>
      <p:ext uri="{BB962C8B-B14F-4D97-AF65-F5344CB8AC3E}">
        <p14:creationId xmlns:p14="http://schemas.microsoft.com/office/powerpoint/2010/main" val="2950363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u-HU" smtClean="0"/>
              <a:t>Mintaszöveg szerkesztése</a:t>
            </a:r>
          </a:p>
        </p:txBody>
      </p:sp>
      <p:sp>
        <p:nvSpPr>
          <p:cNvPr id="4" name="Rectangle 4"/>
          <p:cNvSpPr>
            <a:spLocks noGrp="1" noChangeArrowheads="1"/>
          </p:cNvSpPr>
          <p:nvPr>
            <p:ph type="dt" sz="half" idx="10"/>
          </p:nvPr>
        </p:nvSpPr>
        <p:spPr>
          <a:ln/>
        </p:spPr>
        <p:txBody>
          <a:bodyPr/>
          <a:lstStyle>
            <a:lvl1pPr>
              <a:defRPr/>
            </a:lvl1pPr>
          </a:lstStyle>
          <a:p>
            <a:pPr>
              <a:defRPr/>
            </a:pPr>
            <a:endParaRPr 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hu-HU"/>
          </a:p>
        </p:txBody>
      </p:sp>
      <p:sp>
        <p:nvSpPr>
          <p:cNvPr id="6" name="Rectangle 6"/>
          <p:cNvSpPr>
            <a:spLocks noGrp="1" noChangeArrowheads="1"/>
          </p:cNvSpPr>
          <p:nvPr>
            <p:ph type="sldNum" sz="quarter" idx="12"/>
          </p:nvPr>
        </p:nvSpPr>
        <p:spPr>
          <a:ln/>
        </p:spPr>
        <p:txBody>
          <a:bodyPr/>
          <a:lstStyle>
            <a:lvl1pPr>
              <a:defRPr/>
            </a:lvl1pPr>
          </a:lstStyle>
          <a:p>
            <a:pPr>
              <a:defRPr/>
            </a:pPr>
            <a:fld id="{9BB58FFC-C916-4A27-A5F6-E173D41EACBE}" type="slidenum">
              <a:rPr lang="hu-HU"/>
              <a:pPr>
                <a:defRPr/>
              </a:pPr>
              <a:t>‹#›</a:t>
            </a:fld>
            <a:endParaRPr lang="hu-HU"/>
          </a:p>
        </p:txBody>
      </p:sp>
    </p:spTree>
    <p:extLst>
      <p:ext uri="{BB962C8B-B14F-4D97-AF65-F5344CB8AC3E}">
        <p14:creationId xmlns:p14="http://schemas.microsoft.com/office/powerpoint/2010/main" val="396802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Rectangle 4"/>
          <p:cNvSpPr>
            <a:spLocks noGrp="1" noChangeArrowheads="1"/>
          </p:cNvSpPr>
          <p:nvPr>
            <p:ph type="dt" sz="half" idx="10"/>
          </p:nvPr>
        </p:nvSpPr>
        <p:spPr>
          <a:ln/>
        </p:spPr>
        <p:txBody>
          <a:bodyPr/>
          <a:lstStyle>
            <a:lvl1pPr>
              <a:defRPr/>
            </a:lvl1pPr>
          </a:lstStyle>
          <a:p>
            <a:pPr>
              <a:defRPr/>
            </a:pPr>
            <a:endParaRPr lang="hu-HU"/>
          </a:p>
        </p:txBody>
      </p:sp>
      <p:sp>
        <p:nvSpPr>
          <p:cNvPr id="6" name="Rectangle 5"/>
          <p:cNvSpPr>
            <a:spLocks noGrp="1" noChangeArrowheads="1"/>
          </p:cNvSpPr>
          <p:nvPr>
            <p:ph type="ftr" sz="quarter" idx="11"/>
          </p:nvPr>
        </p:nvSpPr>
        <p:spPr>
          <a:ln/>
        </p:spPr>
        <p:txBody>
          <a:bodyPr/>
          <a:lstStyle>
            <a:lvl1pPr>
              <a:defRPr/>
            </a:lvl1pPr>
          </a:lstStyle>
          <a:p>
            <a:pPr>
              <a:defRPr/>
            </a:pPr>
            <a:endParaRPr lang="hu-HU"/>
          </a:p>
        </p:txBody>
      </p:sp>
      <p:sp>
        <p:nvSpPr>
          <p:cNvPr id="7" name="Rectangle 6"/>
          <p:cNvSpPr>
            <a:spLocks noGrp="1" noChangeArrowheads="1"/>
          </p:cNvSpPr>
          <p:nvPr>
            <p:ph type="sldNum" sz="quarter" idx="12"/>
          </p:nvPr>
        </p:nvSpPr>
        <p:spPr>
          <a:ln/>
        </p:spPr>
        <p:txBody>
          <a:bodyPr/>
          <a:lstStyle>
            <a:lvl1pPr>
              <a:defRPr/>
            </a:lvl1pPr>
          </a:lstStyle>
          <a:p>
            <a:pPr>
              <a:defRPr/>
            </a:pPr>
            <a:fld id="{381DF325-2D29-4492-80E4-9A0D78C1607E}" type="slidenum">
              <a:rPr lang="hu-HU"/>
              <a:pPr>
                <a:defRPr/>
              </a:pPr>
              <a:t>‹#›</a:t>
            </a:fld>
            <a:endParaRPr lang="hu-HU"/>
          </a:p>
        </p:txBody>
      </p:sp>
    </p:spTree>
    <p:extLst>
      <p:ext uri="{BB962C8B-B14F-4D97-AF65-F5344CB8AC3E}">
        <p14:creationId xmlns:p14="http://schemas.microsoft.com/office/powerpoint/2010/main" val="1796609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1143000"/>
          </a:xfrm>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Rectangle 4"/>
          <p:cNvSpPr>
            <a:spLocks noGrp="1" noChangeArrowheads="1"/>
          </p:cNvSpPr>
          <p:nvPr>
            <p:ph type="dt" sz="half" idx="10"/>
          </p:nvPr>
        </p:nvSpPr>
        <p:spPr>
          <a:ln/>
        </p:spPr>
        <p:txBody>
          <a:bodyPr/>
          <a:lstStyle>
            <a:lvl1pPr>
              <a:defRPr/>
            </a:lvl1pPr>
          </a:lstStyle>
          <a:p>
            <a:pPr>
              <a:defRPr/>
            </a:pPr>
            <a:endParaRPr lang="hu-HU"/>
          </a:p>
        </p:txBody>
      </p:sp>
      <p:sp>
        <p:nvSpPr>
          <p:cNvPr id="8" name="Rectangle 5"/>
          <p:cNvSpPr>
            <a:spLocks noGrp="1" noChangeArrowheads="1"/>
          </p:cNvSpPr>
          <p:nvPr>
            <p:ph type="ftr" sz="quarter" idx="11"/>
          </p:nvPr>
        </p:nvSpPr>
        <p:spPr>
          <a:ln/>
        </p:spPr>
        <p:txBody>
          <a:bodyPr/>
          <a:lstStyle>
            <a:lvl1pPr>
              <a:defRPr/>
            </a:lvl1pPr>
          </a:lstStyle>
          <a:p>
            <a:pPr>
              <a:defRPr/>
            </a:pPr>
            <a:endParaRPr lang="hu-HU"/>
          </a:p>
        </p:txBody>
      </p:sp>
      <p:sp>
        <p:nvSpPr>
          <p:cNvPr id="9" name="Rectangle 6"/>
          <p:cNvSpPr>
            <a:spLocks noGrp="1" noChangeArrowheads="1"/>
          </p:cNvSpPr>
          <p:nvPr>
            <p:ph type="sldNum" sz="quarter" idx="12"/>
          </p:nvPr>
        </p:nvSpPr>
        <p:spPr>
          <a:ln/>
        </p:spPr>
        <p:txBody>
          <a:bodyPr/>
          <a:lstStyle>
            <a:lvl1pPr>
              <a:defRPr/>
            </a:lvl1pPr>
          </a:lstStyle>
          <a:p>
            <a:pPr>
              <a:defRPr/>
            </a:pPr>
            <a:fld id="{C4929009-3749-4301-90F9-FBF09830B7EA}" type="slidenum">
              <a:rPr lang="hu-HU"/>
              <a:pPr>
                <a:defRPr/>
              </a:pPr>
              <a:t>‹#›</a:t>
            </a:fld>
            <a:endParaRPr lang="hu-HU"/>
          </a:p>
        </p:txBody>
      </p:sp>
    </p:spTree>
    <p:extLst>
      <p:ext uri="{BB962C8B-B14F-4D97-AF65-F5344CB8AC3E}">
        <p14:creationId xmlns:p14="http://schemas.microsoft.com/office/powerpoint/2010/main" val="1030826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Rectangle 4"/>
          <p:cNvSpPr>
            <a:spLocks noGrp="1" noChangeArrowheads="1"/>
          </p:cNvSpPr>
          <p:nvPr>
            <p:ph type="dt" sz="half" idx="10"/>
          </p:nvPr>
        </p:nvSpPr>
        <p:spPr>
          <a:ln/>
        </p:spPr>
        <p:txBody>
          <a:bodyPr/>
          <a:lstStyle>
            <a:lvl1pPr>
              <a:defRPr/>
            </a:lvl1pPr>
          </a:lstStyle>
          <a:p>
            <a:pPr>
              <a:defRPr/>
            </a:pPr>
            <a:endParaRPr lang="hu-HU"/>
          </a:p>
        </p:txBody>
      </p:sp>
      <p:sp>
        <p:nvSpPr>
          <p:cNvPr id="4" name="Rectangle 5"/>
          <p:cNvSpPr>
            <a:spLocks noGrp="1" noChangeArrowheads="1"/>
          </p:cNvSpPr>
          <p:nvPr>
            <p:ph type="ftr" sz="quarter" idx="11"/>
          </p:nvPr>
        </p:nvSpPr>
        <p:spPr>
          <a:ln/>
        </p:spPr>
        <p:txBody>
          <a:bodyPr/>
          <a:lstStyle>
            <a:lvl1pPr>
              <a:defRPr/>
            </a:lvl1pPr>
          </a:lstStyle>
          <a:p>
            <a:pPr>
              <a:defRPr/>
            </a:pPr>
            <a:endParaRPr lang="hu-HU"/>
          </a:p>
        </p:txBody>
      </p:sp>
      <p:sp>
        <p:nvSpPr>
          <p:cNvPr id="5" name="Rectangle 6"/>
          <p:cNvSpPr>
            <a:spLocks noGrp="1" noChangeArrowheads="1"/>
          </p:cNvSpPr>
          <p:nvPr>
            <p:ph type="sldNum" sz="quarter" idx="12"/>
          </p:nvPr>
        </p:nvSpPr>
        <p:spPr>
          <a:ln/>
        </p:spPr>
        <p:txBody>
          <a:bodyPr/>
          <a:lstStyle>
            <a:lvl1pPr>
              <a:defRPr/>
            </a:lvl1pPr>
          </a:lstStyle>
          <a:p>
            <a:pPr>
              <a:defRPr/>
            </a:pPr>
            <a:fld id="{072B9830-83C1-4DCE-83F7-909E8F275B16}" type="slidenum">
              <a:rPr lang="hu-HU"/>
              <a:pPr>
                <a:defRPr/>
              </a:pPr>
              <a:t>‹#›</a:t>
            </a:fld>
            <a:endParaRPr lang="hu-HU"/>
          </a:p>
        </p:txBody>
      </p:sp>
    </p:spTree>
    <p:extLst>
      <p:ext uri="{BB962C8B-B14F-4D97-AF65-F5344CB8AC3E}">
        <p14:creationId xmlns:p14="http://schemas.microsoft.com/office/powerpoint/2010/main" val="819253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hu-HU"/>
          </a:p>
        </p:txBody>
      </p:sp>
      <p:sp>
        <p:nvSpPr>
          <p:cNvPr id="3" name="Rectangle 5"/>
          <p:cNvSpPr>
            <a:spLocks noGrp="1" noChangeArrowheads="1"/>
          </p:cNvSpPr>
          <p:nvPr>
            <p:ph type="ftr" sz="quarter" idx="11"/>
          </p:nvPr>
        </p:nvSpPr>
        <p:spPr>
          <a:ln/>
        </p:spPr>
        <p:txBody>
          <a:bodyPr/>
          <a:lstStyle>
            <a:lvl1pPr>
              <a:defRPr/>
            </a:lvl1pPr>
          </a:lstStyle>
          <a:p>
            <a:pPr>
              <a:defRPr/>
            </a:pPr>
            <a:endParaRPr lang="hu-HU"/>
          </a:p>
        </p:txBody>
      </p:sp>
      <p:sp>
        <p:nvSpPr>
          <p:cNvPr id="4" name="Rectangle 6"/>
          <p:cNvSpPr>
            <a:spLocks noGrp="1" noChangeArrowheads="1"/>
          </p:cNvSpPr>
          <p:nvPr>
            <p:ph type="sldNum" sz="quarter" idx="12"/>
          </p:nvPr>
        </p:nvSpPr>
        <p:spPr>
          <a:ln/>
        </p:spPr>
        <p:txBody>
          <a:bodyPr/>
          <a:lstStyle>
            <a:lvl1pPr>
              <a:defRPr/>
            </a:lvl1pPr>
          </a:lstStyle>
          <a:p>
            <a:pPr>
              <a:defRPr/>
            </a:pPr>
            <a:fld id="{A9D18EFE-0BF8-4B6B-87B2-C95BF72EE79F}" type="slidenum">
              <a:rPr lang="hu-HU"/>
              <a:pPr>
                <a:defRPr/>
              </a:pPr>
              <a:t>‹#›</a:t>
            </a:fld>
            <a:endParaRPr lang="hu-HU"/>
          </a:p>
        </p:txBody>
      </p:sp>
    </p:spTree>
    <p:extLst>
      <p:ext uri="{BB962C8B-B14F-4D97-AF65-F5344CB8AC3E}">
        <p14:creationId xmlns:p14="http://schemas.microsoft.com/office/powerpoint/2010/main" val="3621811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Rectangle 4"/>
          <p:cNvSpPr>
            <a:spLocks noGrp="1" noChangeArrowheads="1"/>
          </p:cNvSpPr>
          <p:nvPr>
            <p:ph type="dt" sz="half" idx="10"/>
          </p:nvPr>
        </p:nvSpPr>
        <p:spPr>
          <a:ln/>
        </p:spPr>
        <p:txBody>
          <a:bodyPr/>
          <a:lstStyle>
            <a:lvl1pPr>
              <a:defRPr/>
            </a:lvl1pPr>
          </a:lstStyle>
          <a:p>
            <a:pPr>
              <a:defRPr/>
            </a:pPr>
            <a:endParaRPr lang="hu-HU"/>
          </a:p>
        </p:txBody>
      </p:sp>
      <p:sp>
        <p:nvSpPr>
          <p:cNvPr id="6" name="Rectangle 5"/>
          <p:cNvSpPr>
            <a:spLocks noGrp="1" noChangeArrowheads="1"/>
          </p:cNvSpPr>
          <p:nvPr>
            <p:ph type="ftr" sz="quarter" idx="11"/>
          </p:nvPr>
        </p:nvSpPr>
        <p:spPr>
          <a:ln/>
        </p:spPr>
        <p:txBody>
          <a:bodyPr/>
          <a:lstStyle>
            <a:lvl1pPr>
              <a:defRPr/>
            </a:lvl1pPr>
          </a:lstStyle>
          <a:p>
            <a:pPr>
              <a:defRPr/>
            </a:pPr>
            <a:endParaRPr lang="hu-HU"/>
          </a:p>
        </p:txBody>
      </p:sp>
      <p:sp>
        <p:nvSpPr>
          <p:cNvPr id="7" name="Rectangle 6"/>
          <p:cNvSpPr>
            <a:spLocks noGrp="1" noChangeArrowheads="1"/>
          </p:cNvSpPr>
          <p:nvPr>
            <p:ph type="sldNum" sz="quarter" idx="12"/>
          </p:nvPr>
        </p:nvSpPr>
        <p:spPr>
          <a:ln/>
        </p:spPr>
        <p:txBody>
          <a:bodyPr/>
          <a:lstStyle>
            <a:lvl1pPr>
              <a:defRPr/>
            </a:lvl1pPr>
          </a:lstStyle>
          <a:p>
            <a:pPr>
              <a:defRPr/>
            </a:pPr>
            <a:fld id="{A5E3BA7D-16BD-48D9-8CE9-F51AA96FA634}" type="slidenum">
              <a:rPr lang="hu-HU"/>
              <a:pPr>
                <a:defRPr/>
              </a:pPr>
              <a:t>‹#›</a:t>
            </a:fld>
            <a:endParaRPr lang="hu-HU"/>
          </a:p>
        </p:txBody>
      </p:sp>
    </p:spTree>
    <p:extLst>
      <p:ext uri="{BB962C8B-B14F-4D97-AF65-F5344CB8AC3E}">
        <p14:creationId xmlns:p14="http://schemas.microsoft.com/office/powerpoint/2010/main" val="690584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hu-HU" noProof="0" smtClean="0"/>
              <a:t>Kép beszúrásához kattintson az ikonra</a:t>
            </a:r>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Rectangle 4"/>
          <p:cNvSpPr>
            <a:spLocks noGrp="1" noChangeArrowheads="1"/>
          </p:cNvSpPr>
          <p:nvPr>
            <p:ph type="dt" sz="half" idx="10"/>
          </p:nvPr>
        </p:nvSpPr>
        <p:spPr>
          <a:ln/>
        </p:spPr>
        <p:txBody>
          <a:bodyPr/>
          <a:lstStyle>
            <a:lvl1pPr>
              <a:defRPr/>
            </a:lvl1pPr>
          </a:lstStyle>
          <a:p>
            <a:pPr>
              <a:defRPr/>
            </a:pPr>
            <a:endParaRPr lang="hu-HU"/>
          </a:p>
        </p:txBody>
      </p:sp>
      <p:sp>
        <p:nvSpPr>
          <p:cNvPr id="6" name="Rectangle 5"/>
          <p:cNvSpPr>
            <a:spLocks noGrp="1" noChangeArrowheads="1"/>
          </p:cNvSpPr>
          <p:nvPr>
            <p:ph type="ftr" sz="quarter" idx="11"/>
          </p:nvPr>
        </p:nvSpPr>
        <p:spPr>
          <a:ln/>
        </p:spPr>
        <p:txBody>
          <a:bodyPr/>
          <a:lstStyle>
            <a:lvl1pPr>
              <a:defRPr/>
            </a:lvl1pPr>
          </a:lstStyle>
          <a:p>
            <a:pPr>
              <a:defRPr/>
            </a:pPr>
            <a:endParaRPr lang="hu-HU"/>
          </a:p>
        </p:txBody>
      </p:sp>
      <p:sp>
        <p:nvSpPr>
          <p:cNvPr id="7" name="Rectangle 6"/>
          <p:cNvSpPr>
            <a:spLocks noGrp="1" noChangeArrowheads="1"/>
          </p:cNvSpPr>
          <p:nvPr>
            <p:ph type="sldNum" sz="quarter" idx="12"/>
          </p:nvPr>
        </p:nvSpPr>
        <p:spPr>
          <a:ln/>
        </p:spPr>
        <p:txBody>
          <a:bodyPr/>
          <a:lstStyle>
            <a:lvl1pPr>
              <a:defRPr/>
            </a:lvl1pPr>
          </a:lstStyle>
          <a:p>
            <a:pPr>
              <a:defRPr/>
            </a:pPr>
            <a:fld id="{13729F21-89AF-4172-98B4-D73AF48707BD}" type="slidenum">
              <a:rPr lang="hu-HU"/>
              <a:pPr>
                <a:defRPr/>
              </a:pPr>
              <a:t>‹#›</a:t>
            </a:fld>
            <a:endParaRPr lang="hu-HU"/>
          </a:p>
        </p:txBody>
      </p:sp>
    </p:spTree>
    <p:extLst>
      <p:ext uri="{BB962C8B-B14F-4D97-AF65-F5344CB8AC3E}">
        <p14:creationId xmlns:p14="http://schemas.microsoft.com/office/powerpoint/2010/main" val="4256899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31913" y="0"/>
            <a:ext cx="7705725" cy="766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hu-HU" altLang="hu-HU" smtClean="0"/>
              <a:t>Mintacím szerkesztése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u-HU" altLang="hu-HU" smtClean="0"/>
              <a:t>Mintaszöveg szerkesztése</a:t>
            </a:r>
          </a:p>
          <a:p>
            <a:pPr lvl="1"/>
            <a:r>
              <a:rPr lang="hu-HU" altLang="hu-HU" smtClean="0"/>
              <a:t>Második szint</a:t>
            </a:r>
          </a:p>
          <a:p>
            <a:pPr lvl="2"/>
            <a:r>
              <a:rPr lang="hu-HU" altLang="hu-HU" smtClean="0"/>
              <a:t>Harmadik szint</a:t>
            </a:r>
          </a:p>
          <a:p>
            <a:pPr lvl="3"/>
            <a:r>
              <a:rPr lang="hu-HU" altLang="hu-HU" smtClean="0"/>
              <a:t>Negyedik szint</a:t>
            </a:r>
          </a:p>
          <a:p>
            <a:pPr lvl="4"/>
            <a:r>
              <a:rPr lang="hu-HU" altLang="hu-HU" smtClean="0"/>
              <a:t>Ötödik szint</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hu-HU"/>
          </a:p>
        </p:txBody>
      </p:sp>
      <p:sp>
        <p:nvSpPr>
          <p:cNvPr id="1029" name="Rectangle 5"/>
          <p:cNvSpPr>
            <a:spLocks noGrp="1" noChangeArrowheads="1"/>
          </p:cNvSpPr>
          <p:nvPr>
            <p:ph type="ftr" sz="quarter" idx="3"/>
          </p:nvPr>
        </p:nvSpPr>
        <p:spPr bwMode="auto">
          <a:xfrm>
            <a:off x="3187700" y="6584950"/>
            <a:ext cx="2895600" cy="252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600" smtClean="0">
                <a:solidFill>
                  <a:schemeClr val="bg1"/>
                </a:solidFill>
                <a:latin typeface="+mn-lt"/>
              </a:defRPr>
            </a:lvl1pPr>
          </a:lstStyle>
          <a:p>
            <a:pPr>
              <a:defRPr/>
            </a:pPr>
            <a:endParaRPr lang="hu-HU"/>
          </a:p>
        </p:txBody>
      </p:sp>
      <p:sp>
        <p:nvSpPr>
          <p:cNvPr id="1030" name="Rectangle 6"/>
          <p:cNvSpPr>
            <a:spLocks noGrp="1" noChangeArrowheads="1"/>
          </p:cNvSpPr>
          <p:nvPr>
            <p:ph type="sldNum" sz="quarter" idx="4"/>
          </p:nvPr>
        </p:nvSpPr>
        <p:spPr bwMode="auto">
          <a:xfrm>
            <a:off x="6757988" y="6584950"/>
            <a:ext cx="2133600" cy="252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600" b="1" smtClean="0">
                <a:solidFill>
                  <a:schemeClr val="bg1"/>
                </a:solidFill>
              </a:defRPr>
            </a:lvl1pPr>
          </a:lstStyle>
          <a:p>
            <a:pPr>
              <a:defRPr/>
            </a:pPr>
            <a:fld id="{0C052CAB-6496-4984-A879-9D76AEA8F4B0}" type="slidenum">
              <a:rPr lang="hu-HU"/>
              <a:pPr>
                <a:defRPr/>
              </a:pPr>
              <a:t>‹#›</a:t>
            </a:fld>
            <a:endParaRPr lang="hu-HU"/>
          </a:p>
        </p:txBody>
      </p:sp>
      <p:sp>
        <p:nvSpPr>
          <p:cNvPr id="1031" name="Text Box 7"/>
          <p:cNvSpPr txBox="1">
            <a:spLocks noChangeArrowheads="1"/>
          </p:cNvSpPr>
          <p:nvPr/>
        </p:nvSpPr>
        <p:spPr bwMode="auto">
          <a:xfrm rot="-5400000">
            <a:off x="-2039937" y="3559175"/>
            <a:ext cx="4357687" cy="277813"/>
          </a:xfrm>
          <a:prstGeom prst="rect">
            <a:avLst/>
          </a:prstGeom>
          <a:noFill/>
          <a:ln>
            <a:noFill/>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hu-HU" altLang="hu-HU" sz="1200" i="1">
                <a:solidFill>
                  <a:srgbClr val="404040"/>
                </a:solidFill>
              </a:rPr>
              <a:t>MTA KRTK Regionális Kutatások Intézete</a:t>
            </a:r>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hdr="0" ftr="0" dt="0"/>
  <p:txStyles>
    <p:titleStyle>
      <a:lvl1pPr algn="ctr" rtl="0" eaLnBrk="1" fontAlgn="base" hangingPunct="1">
        <a:spcBef>
          <a:spcPct val="0"/>
        </a:spcBef>
        <a:spcAft>
          <a:spcPct val="0"/>
        </a:spcAft>
        <a:defRPr sz="2400" b="1">
          <a:solidFill>
            <a:schemeClr val="bg1"/>
          </a:solidFill>
          <a:latin typeface="+mj-lt"/>
          <a:ea typeface="+mj-ea"/>
          <a:cs typeface="+mj-cs"/>
        </a:defRPr>
      </a:lvl1pPr>
      <a:lvl2pPr algn="ctr" rtl="0" eaLnBrk="1" fontAlgn="base" hangingPunct="1">
        <a:spcBef>
          <a:spcPct val="0"/>
        </a:spcBef>
        <a:spcAft>
          <a:spcPct val="0"/>
        </a:spcAft>
        <a:defRPr sz="2400" b="1">
          <a:solidFill>
            <a:schemeClr val="bg1"/>
          </a:solidFill>
          <a:latin typeface="Verdana" pitchFamily="34" charset="0"/>
        </a:defRPr>
      </a:lvl2pPr>
      <a:lvl3pPr algn="ctr" rtl="0" eaLnBrk="1" fontAlgn="base" hangingPunct="1">
        <a:spcBef>
          <a:spcPct val="0"/>
        </a:spcBef>
        <a:spcAft>
          <a:spcPct val="0"/>
        </a:spcAft>
        <a:defRPr sz="2400" b="1">
          <a:solidFill>
            <a:schemeClr val="bg1"/>
          </a:solidFill>
          <a:latin typeface="Verdana" pitchFamily="34" charset="0"/>
        </a:defRPr>
      </a:lvl3pPr>
      <a:lvl4pPr algn="ctr" rtl="0" eaLnBrk="1" fontAlgn="base" hangingPunct="1">
        <a:spcBef>
          <a:spcPct val="0"/>
        </a:spcBef>
        <a:spcAft>
          <a:spcPct val="0"/>
        </a:spcAft>
        <a:defRPr sz="2400" b="1">
          <a:solidFill>
            <a:schemeClr val="bg1"/>
          </a:solidFill>
          <a:latin typeface="Verdana" pitchFamily="34" charset="0"/>
        </a:defRPr>
      </a:lvl4pPr>
      <a:lvl5pPr algn="ctr" rtl="0" eaLnBrk="1" fontAlgn="base" hangingPunct="1">
        <a:spcBef>
          <a:spcPct val="0"/>
        </a:spcBef>
        <a:spcAft>
          <a:spcPct val="0"/>
        </a:spcAft>
        <a:defRPr sz="2400" b="1">
          <a:solidFill>
            <a:schemeClr val="bg1"/>
          </a:solidFill>
          <a:latin typeface="Verdana" pitchFamily="34" charset="0"/>
        </a:defRPr>
      </a:lvl5pPr>
      <a:lvl6pPr marL="457200" algn="ctr" rtl="0" eaLnBrk="1" fontAlgn="base" hangingPunct="1">
        <a:spcBef>
          <a:spcPct val="0"/>
        </a:spcBef>
        <a:spcAft>
          <a:spcPct val="0"/>
        </a:spcAft>
        <a:defRPr sz="2400" b="1">
          <a:solidFill>
            <a:schemeClr val="bg1"/>
          </a:solidFill>
          <a:latin typeface="Verdana" pitchFamily="34" charset="0"/>
        </a:defRPr>
      </a:lvl6pPr>
      <a:lvl7pPr marL="914400" algn="ctr" rtl="0" eaLnBrk="1" fontAlgn="base" hangingPunct="1">
        <a:spcBef>
          <a:spcPct val="0"/>
        </a:spcBef>
        <a:spcAft>
          <a:spcPct val="0"/>
        </a:spcAft>
        <a:defRPr sz="2400" b="1">
          <a:solidFill>
            <a:schemeClr val="bg1"/>
          </a:solidFill>
          <a:latin typeface="Verdana" pitchFamily="34" charset="0"/>
        </a:defRPr>
      </a:lvl7pPr>
      <a:lvl8pPr marL="1371600" algn="ctr" rtl="0" eaLnBrk="1" fontAlgn="base" hangingPunct="1">
        <a:spcBef>
          <a:spcPct val="0"/>
        </a:spcBef>
        <a:spcAft>
          <a:spcPct val="0"/>
        </a:spcAft>
        <a:defRPr sz="2400" b="1">
          <a:solidFill>
            <a:schemeClr val="bg1"/>
          </a:solidFill>
          <a:latin typeface="Verdana" pitchFamily="34" charset="0"/>
        </a:defRPr>
      </a:lvl8pPr>
      <a:lvl9pPr marL="1828800" algn="ctr" rtl="0" eaLnBrk="1" fontAlgn="base" hangingPunct="1">
        <a:spcBef>
          <a:spcPct val="0"/>
        </a:spcBef>
        <a:spcAft>
          <a:spcPct val="0"/>
        </a:spcAft>
        <a:defRPr sz="2400" b="1">
          <a:solidFill>
            <a:schemeClr val="bg1"/>
          </a:solidFill>
          <a:latin typeface="Verdana" pitchFamily="34" charset="0"/>
        </a:defRPr>
      </a:lvl9pPr>
    </p:titleStyle>
    <p:bodyStyle>
      <a:lvl1pPr marL="342900" indent="-342900" algn="l" rtl="0" eaLnBrk="1" fontAlgn="base" hangingPunct="1">
        <a:spcBef>
          <a:spcPct val="20000"/>
        </a:spcBef>
        <a:spcAft>
          <a:spcPct val="0"/>
        </a:spcAft>
        <a:buChar char="•"/>
        <a:defRPr sz="3200">
          <a:solidFill>
            <a:srgbClr val="000000"/>
          </a:solidFill>
          <a:latin typeface="+mn-lt"/>
          <a:ea typeface="+mn-ea"/>
          <a:cs typeface="+mn-cs"/>
        </a:defRPr>
      </a:lvl1pPr>
      <a:lvl2pPr marL="742950" indent="-285750" algn="l" rtl="0" eaLnBrk="1" fontAlgn="base" hangingPunct="1">
        <a:spcBef>
          <a:spcPct val="20000"/>
        </a:spcBef>
        <a:spcAft>
          <a:spcPct val="0"/>
        </a:spcAft>
        <a:buChar char="–"/>
        <a:defRPr sz="2800">
          <a:solidFill>
            <a:srgbClr val="000000"/>
          </a:solidFill>
          <a:latin typeface="+mn-lt"/>
        </a:defRPr>
      </a:lvl2pPr>
      <a:lvl3pPr marL="1143000" indent="-228600" algn="l" rtl="0" eaLnBrk="1" fontAlgn="base" hangingPunct="1">
        <a:spcBef>
          <a:spcPct val="20000"/>
        </a:spcBef>
        <a:spcAft>
          <a:spcPct val="0"/>
        </a:spcAft>
        <a:buChar char="•"/>
        <a:defRPr sz="2400">
          <a:solidFill>
            <a:srgbClr val="000000"/>
          </a:solidFill>
          <a:latin typeface="+mn-lt"/>
        </a:defRPr>
      </a:lvl3pPr>
      <a:lvl4pPr marL="1600200" indent="-228600" algn="l" rtl="0" eaLnBrk="1" fontAlgn="base" hangingPunct="1">
        <a:spcBef>
          <a:spcPct val="20000"/>
        </a:spcBef>
        <a:spcAft>
          <a:spcPct val="0"/>
        </a:spcAft>
        <a:buChar char="–"/>
        <a:defRPr sz="2000">
          <a:solidFill>
            <a:srgbClr val="000000"/>
          </a:solidFill>
          <a:latin typeface="+mn-lt"/>
        </a:defRPr>
      </a:lvl4pPr>
      <a:lvl5pPr marL="2057400" indent="-228600" algn="l" rtl="0" eaLnBrk="1" fontAlgn="base" hangingPunct="1">
        <a:spcBef>
          <a:spcPct val="20000"/>
        </a:spcBef>
        <a:spcAft>
          <a:spcPct val="0"/>
        </a:spcAft>
        <a:buChar char="»"/>
        <a:defRPr sz="2000">
          <a:solidFill>
            <a:srgbClr val="000000"/>
          </a:solidFill>
          <a:latin typeface="+mn-lt"/>
        </a:defRPr>
      </a:lvl5pPr>
      <a:lvl6pPr marL="2514600" indent="-228600" algn="l" rtl="0" eaLnBrk="1" fontAlgn="base" hangingPunct="1">
        <a:spcBef>
          <a:spcPct val="20000"/>
        </a:spcBef>
        <a:spcAft>
          <a:spcPct val="0"/>
        </a:spcAft>
        <a:buChar char="»"/>
        <a:defRPr sz="2000">
          <a:solidFill>
            <a:srgbClr val="000000"/>
          </a:solidFill>
          <a:latin typeface="+mn-lt"/>
        </a:defRPr>
      </a:lvl6pPr>
      <a:lvl7pPr marL="2971800" indent="-228600" algn="l" rtl="0" eaLnBrk="1" fontAlgn="base" hangingPunct="1">
        <a:spcBef>
          <a:spcPct val="20000"/>
        </a:spcBef>
        <a:spcAft>
          <a:spcPct val="0"/>
        </a:spcAft>
        <a:buChar char="»"/>
        <a:defRPr sz="2000">
          <a:solidFill>
            <a:srgbClr val="000000"/>
          </a:solidFill>
          <a:latin typeface="+mn-lt"/>
        </a:defRPr>
      </a:lvl7pPr>
      <a:lvl8pPr marL="3429000" indent="-228600" algn="l" rtl="0" eaLnBrk="1" fontAlgn="base" hangingPunct="1">
        <a:spcBef>
          <a:spcPct val="20000"/>
        </a:spcBef>
        <a:spcAft>
          <a:spcPct val="0"/>
        </a:spcAft>
        <a:buChar char="»"/>
        <a:defRPr sz="2000">
          <a:solidFill>
            <a:srgbClr val="000000"/>
          </a:solidFill>
          <a:latin typeface="+mn-lt"/>
        </a:defRPr>
      </a:lvl8pPr>
      <a:lvl9pPr marL="3886200" indent="-228600" algn="l" rtl="0" eaLnBrk="1" fontAlgn="base" hangingPunct="1">
        <a:spcBef>
          <a:spcPct val="20000"/>
        </a:spcBef>
        <a:spcAft>
          <a:spcPct val="0"/>
        </a:spcAft>
        <a:buChar char="»"/>
        <a:defRPr sz="2000">
          <a:solidFill>
            <a:srgbClr val="000000"/>
          </a:solidFill>
          <a:latin typeface="+mn-lt"/>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honvari.patricia@rkk.hu"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dirty="0"/>
          </a:p>
        </p:txBody>
      </p:sp>
      <p:sp>
        <p:nvSpPr>
          <p:cNvPr id="3" name="Tartalom helye 2"/>
          <p:cNvSpPr>
            <a:spLocks noGrp="1"/>
          </p:cNvSpPr>
          <p:nvPr>
            <p:ph idx="1"/>
          </p:nvPr>
        </p:nvSpPr>
        <p:spPr>
          <a:xfrm>
            <a:off x="522032" y="2348880"/>
            <a:ext cx="7992888" cy="1440160"/>
          </a:xfrm>
        </p:spPr>
        <p:txBody>
          <a:bodyPr/>
          <a:lstStyle/>
          <a:p>
            <a:pPr marL="0" indent="0" algn="ctr">
              <a:buNone/>
            </a:pPr>
            <a:r>
              <a:rPr lang="hu-HU" sz="3600" b="1" dirty="0" err="1" smtClean="0"/>
              <a:t>Rural</a:t>
            </a:r>
            <a:r>
              <a:rPr lang="hu-HU" sz="3600" b="1" dirty="0" smtClean="0"/>
              <a:t> </a:t>
            </a:r>
            <a:r>
              <a:rPr lang="hu-HU" sz="3600" b="1" dirty="0" err="1" smtClean="0"/>
              <a:t>innovation</a:t>
            </a:r>
            <a:r>
              <a:rPr lang="hu-HU" sz="3600" b="1" dirty="0" smtClean="0"/>
              <a:t>? </a:t>
            </a:r>
          </a:p>
          <a:p>
            <a:pPr marL="0" indent="0" algn="ctr">
              <a:buNone/>
            </a:pPr>
            <a:r>
              <a:rPr lang="hu-HU" sz="3600" b="1" dirty="0" smtClean="0"/>
              <a:t>The </a:t>
            </a:r>
            <a:r>
              <a:rPr lang="hu-HU" sz="3600" b="1" dirty="0" err="1" smtClean="0"/>
              <a:t>success</a:t>
            </a:r>
            <a:r>
              <a:rPr lang="hu-HU" sz="3600" b="1" dirty="0" smtClean="0"/>
              <a:t> of </a:t>
            </a:r>
            <a:r>
              <a:rPr lang="hu-HU" sz="3600" b="1" dirty="0" err="1" smtClean="0"/>
              <a:t>renewable</a:t>
            </a:r>
            <a:r>
              <a:rPr lang="hu-HU" sz="3600" b="1" dirty="0" smtClean="0"/>
              <a:t> </a:t>
            </a:r>
            <a:r>
              <a:rPr lang="hu-HU" sz="3600" b="1" dirty="0" err="1" smtClean="0"/>
              <a:t>energy</a:t>
            </a:r>
            <a:r>
              <a:rPr lang="hu-HU" sz="3600" b="1" dirty="0" smtClean="0"/>
              <a:t> </a:t>
            </a:r>
            <a:r>
              <a:rPr lang="hu-HU" sz="3600" b="1" dirty="0" err="1" smtClean="0"/>
              <a:t>investments</a:t>
            </a:r>
            <a:r>
              <a:rPr lang="hu-HU" sz="3600" b="1" dirty="0" smtClean="0"/>
              <a:t> </a:t>
            </a:r>
            <a:r>
              <a:rPr lang="hu-HU" sz="3600" b="1" dirty="0" err="1" smtClean="0"/>
              <a:t>in</a:t>
            </a:r>
            <a:r>
              <a:rPr lang="hu-HU" sz="3600" b="1" dirty="0" smtClean="0"/>
              <a:t> </a:t>
            </a:r>
            <a:r>
              <a:rPr lang="hu-HU" sz="3600" b="1" dirty="0" err="1" smtClean="0"/>
              <a:t>rural</a:t>
            </a:r>
            <a:r>
              <a:rPr lang="hu-HU" sz="3600" b="1" dirty="0" smtClean="0"/>
              <a:t> </a:t>
            </a:r>
            <a:r>
              <a:rPr lang="hu-HU" sz="3600" b="1" dirty="0" err="1" smtClean="0"/>
              <a:t>areas</a:t>
            </a:r>
            <a:endParaRPr lang="hu-HU" sz="3600" b="1" dirty="0"/>
          </a:p>
        </p:txBody>
      </p:sp>
      <p:sp>
        <p:nvSpPr>
          <p:cNvPr id="4" name="Dia számának helye 3"/>
          <p:cNvSpPr>
            <a:spLocks noGrp="1"/>
          </p:cNvSpPr>
          <p:nvPr>
            <p:ph type="sldNum" sz="quarter" idx="12"/>
          </p:nvPr>
        </p:nvSpPr>
        <p:spPr/>
        <p:txBody>
          <a:bodyPr/>
          <a:lstStyle/>
          <a:p>
            <a:pPr>
              <a:defRPr/>
            </a:pPr>
            <a:fld id="{45922046-2832-49A1-A47C-7C35EE7E3EF1}" type="slidenum">
              <a:rPr lang="hu-HU" smtClean="0"/>
              <a:pPr>
                <a:defRPr/>
              </a:pPr>
              <a:t>1</a:t>
            </a:fld>
            <a:endParaRPr lang="hu-HU"/>
          </a:p>
        </p:txBody>
      </p:sp>
      <p:sp>
        <p:nvSpPr>
          <p:cNvPr id="5" name="Téglalap 4"/>
          <p:cNvSpPr/>
          <p:nvPr/>
        </p:nvSpPr>
        <p:spPr>
          <a:xfrm>
            <a:off x="2699792" y="4437112"/>
            <a:ext cx="3960440" cy="369332"/>
          </a:xfrm>
          <a:prstGeom prst="rect">
            <a:avLst/>
          </a:prstGeom>
        </p:spPr>
        <p:txBody>
          <a:bodyPr wrap="square">
            <a:spAutoFit/>
          </a:bodyPr>
          <a:lstStyle/>
          <a:p>
            <a:pPr algn="ctr"/>
            <a:r>
              <a:rPr lang="hu-HU" b="1" dirty="0" smtClean="0"/>
              <a:t>Honvári Patrícia</a:t>
            </a:r>
            <a:endParaRPr lang="hu-HU" b="1" dirty="0"/>
          </a:p>
        </p:txBody>
      </p:sp>
      <p:sp>
        <p:nvSpPr>
          <p:cNvPr id="6" name="Szövegdoboz 5"/>
          <p:cNvSpPr txBox="1"/>
          <p:nvPr/>
        </p:nvSpPr>
        <p:spPr>
          <a:xfrm>
            <a:off x="755576" y="5157192"/>
            <a:ext cx="7632848" cy="1200329"/>
          </a:xfrm>
          <a:prstGeom prst="rect">
            <a:avLst/>
          </a:prstGeom>
          <a:noFill/>
        </p:spPr>
        <p:txBody>
          <a:bodyPr wrap="square" rtlCol="0">
            <a:spAutoFit/>
          </a:bodyPr>
          <a:lstStyle/>
          <a:p>
            <a:pPr algn="ctr"/>
            <a:r>
              <a:rPr lang="hu-HU" sz="2400" b="1" dirty="0" err="1" smtClean="0"/>
              <a:t>Socio-economic</a:t>
            </a:r>
            <a:r>
              <a:rPr lang="hu-HU" sz="2400" b="1" dirty="0" smtClean="0"/>
              <a:t>, </a:t>
            </a:r>
            <a:r>
              <a:rPr lang="hu-HU" sz="2400" b="1" dirty="0" err="1" smtClean="0"/>
              <a:t>environmental</a:t>
            </a:r>
            <a:r>
              <a:rPr lang="hu-HU" sz="2400" b="1" dirty="0" smtClean="0"/>
              <a:t> and </a:t>
            </a:r>
            <a:r>
              <a:rPr lang="hu-HU" sz="2400" b="1" dirty="0" err="1" smtClean="0"/>
              <a:t>regional</a:t>
            </a:r>
            <a:r>
              <a:rPr lang="hu-HU" sz="2400" b="1" dirty="0" smtClean="0"/>
              <a:t> </a:t>
            </a:r>
            <a:r>
              <a:rPr lang="hu-HU" sz="2400" b="1" dirty="0" err="1" smtClean="0"/>
              <a:t>aspects</a:t>
            </a:r>
            <a:r>
              <a:rPr lang="hu-HU" sz="2400" b="1" dirty="0" smtClean="0"/>
              <a:t> of a </a:t>
            </a:r>
            <a:r>
              <a:rPr lang="hu-HU" sz="2400" b="1" dirty="0" err="1" smtClean="0"/>
              <a:t>circular</a:t>
            </a:r>
            <a:r>
              <a:rPr lang="hu-HU" sz="2400" b="1" dirty="0" smtClean="0"/>
              <a:t> </a:t>
            </a:r>
            <a:r>
              <a:rPr lang="hu-HU" sz="2400" b="1" dirty="0" err="1" smtClean="0"/>
              <a:t>economy</a:t>
            </a:r>
            <a:r>
              <a:rPr lang="hu-HU" sz="2400" b="1" dirty="0" smtClean="0"/>
              <a:t> (</a:t>
            </a:r>
            <a:r>
              <a:rPr lang="hu-HU" sz="2400" b="1" dirty="0" err="1" smtClean="0"/>
              <a:t>CE</a:t>
            </a:r>
            <a:r>
              <a:rPr lang="hu-HU" sz="2400" b="1" dirty="0" smtClean="0"/>
              <a:t>)  </a:t>
            </a:r>
          </a:p>
          <a:p>
            <a:pPr algn="ctr"/>
            <a:r>
              <a:rPr lang="hu-HU" sz="2400" b="1" dirty="0" smtClean="0"/>
              <a:t>Pécs, </a:t>
            </a:r>
            <a:r>
              <a:rPr lang="hu-HU" sz="2400" b="1" dirty="0" err="1" smtClean="0"/>
              <a:t>19-20th</a:t>
            </a:r>
            <a:r>
              <a:rPr lang="hu-HU" sz="2400" b="1" dirty="0" smtClean="0"/>
              <a:t> </a:t>
            </a:r>
            <a:r>
              <a:rPr lang="hu-HU" sz="2400" b="1" dirty="0" err="1" smtClean="0"/>
              <a:t>April</a:t>
            </a:r>
            <a:r>
              <a:rPr lang="hu-HU" sz="2400" b="1" dirty="0" smtClean="0"/>
              <a:t> 2018</a:t>
            </a:r>
            <a:endParaRPr lang="hu-HU" sz="2400" b="1" dirty="0"/>
          </a:p>
        </p:txBody>
      </p:sp>
      <p:pic>
        <p:nvPicPr>
          <p:cNvPr id="7" name="Picture 2" descr="D:\Temp\d\Mentes_az_elozo_winchesterrol\D_drive\sziren\sziren\vidékkut_MTA_2013\Fiatal reg konf_workshop\KRTK_Logo_cmyk_2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0392" y="198091"/>
            <a:ext cx="829056" cy="719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07486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115616" y="188640"/>
            <a:ext cx="7705725" cy="766763"/>
          </a:xfrm>
        </p:spPr>
        <p:txBody>
          <a:bodyPr/>
          <a:lstStyle/>
          <a:p>
            <a:r>
              <a:rPr lang="hu-HU" dirty="0" err="1" smtClean="0"/>
              <a:t>Theoretical</a:t>
            </a:r>
            <a:r>
              <a:rPr lang="hu-HU" dirty="0" smtClean="0"/>
              <a:t> </a:t>
            </a:r>
            <a:r>
              <a:rPr lang="hu-HU" dirty="0" err="1" smtClean="0"/>
              <a:t>background</a:t>
            </a:r>
            <a:endParaRPr lang="hu-HU" dirty="0"/>
          </a:p>
        </p:txBody>
      </p:sp>
      <p:sp>
        <p:nvSpPr>
          <p:cNvPr id="3" name="Tartalom helye 2"/>
          <p:cNvSpPr>
            <a:spLocks noGrp="1"/>
          </p:cNvSpPr>
          <p:nvPr>
            <p:ph idx="1"/>
          </p:nvPr>
        </p:nvSpPr>
        <p:spPr/>
        <p:txBody>
          <a:bodyPr/>
          <a:lstStyle/>
          <a:p>
            <a:r>
              <a:rPr lang="hu-HU" sz="2000" b="1" i="1" dirty="0" err="1" smtClean="0"/>
              <a:t>Rural</a:t>
            </a:r>
            <a:r>
              <a:rPr lang="hu-HU" sz="2000" b="1" i="1" dirty="0" smtClean="0"/>
              <a:t> </a:t>
            </a:r>
            <a:r>
              <a:rPr lang="hu-HU" sz="2000" b="1" i="1" dirty="0" err="1" smtClean="0"/>
              <a:t>innovation</a:t>
            </a:r>
            <a:r>
              <a:rPr lang="hu-HU" sz="2000" dirty="0" smtClean="0"/>
              <a:t>: </a:t>
            </a:r>
            <a:r>
              <a:rPr lang="hu-HU" sz="2000" dirty="0" err="1" smtClean="0"/>
              <a:t>such</a:t>
            </a:r>
            <a:r>
              <a:rPr lang="hu-HU" sz="2000" dirty="0" smtClean="0"/>
              <a:t> </a:t>
            </a:r>
            <a:r>
              <a:rPr lang="hu-HU" sz="2000" dirty="0" err="1" smtClean="0"/>
              <a:t>novelty</a:t>
            </a:r>
            <a:r>
              <a:rPr lang="hu-HU" sz="2000" dirty="0" smtClean="0"/>
              <a:t> </a:t>
            </a:r>
            <a:r>
              <a:rPr lang="hu-HU" sz="2000" dirty="0" err="1" smtClean="0"/>
              <a:t>in</a:t>
            </a:r>
            <a:r>
              <a:rPr lang="hu-HU" sz="2000" dirty="0" smtClean="0"/>
              <a:t> </a:t>
            </a:r>
            <a:r>
              <a:rPr lang="hu-HU" sz="2000" dirty="0" err="1" smtClean="0"/>
              <a:t>the</a:t>
            </a:r>
            <a:r>
              <a:rPr lang="hu-HU" sz="2000" dirty="0" smtClean="0"/>
              <a:t> </a:t>
            </a:r>
            <a:r>
              <a:rPr lang="hu-HU" sz="2000" dirty="0" err="1" smtClean="0"/>
              <a:t>economic</a:t>
            </a:r>
            <a:r>
              <a:rPr lang="hu-HU" sz="2000" dirty="0" smtClean="0"/>
              <a:t> </a:t>
            </a:r>
            <a:r>
              <a:rPr lang="hu-HU" sz="2000" dirty="0" err="1" smtClean="0"/>
              <a:t>or</a:t>
            </a:r>
            <a:r>
              <a:rPr lang="hu-HU" sz="2000" dirty="0" smtClean="0"/>
              <a:t> </a:t>
            </a:r>
            <a:r>
              <a:rPr lang="hu-HU" sz="2000" dirty="0" err="1" smtClean="0"/>
              <a:t>social</a:t>
            </a:r>
            <a:r>
              <a:rPr lang="hu-HU" sz="2000" dirty="0" smtClean="0"/>
              <a:t> life of </a:t>
            </a:r>
            <a:r>
              <a:rPr lang="hu-HU" sz="2000" dirty="0" err="1" smtClean="0"/>
              <a:t>rural</a:t>
            </a:r>
            <a:r>
              <a:rPr lang="hu-HU" sz="2000" dirty="0" smtClean="0"/>
              <a:t> </a:t>
            </a:r>
            <a:r>
              <a:rPr lang="hu-HU" sz="2000" dirty="0" err="1" smtClean="0"/>
              <a:t>areas</a:t>
            </a:r>
            <a:r>
              <a:rPr lang="hu-HU" sz="2000" dirty="0" smtClean="0"/>
              <a:t>, </a:t>
            </a:r>
            <a:r>
              <a:rPr lang="hu-HU" sz="2000" dirty="0" err="1" smtClean="0"/>
              <a:t>which</a:t>
            </a:r>
            <a:r>
              <a:rPr lang="hu-HU" sz="2000" dirty="0" smtClean="0"/>
              <a:t> </a:t>
            </a:r>
            <a:r>
              <a:rPr lang="hu-HU" sz="2000" dirty="0" err="1" smtClean="0"/>
              <a:t>gives</a:t>
            </a:r>
            <a:r>
              <a:rPr lang="hu-HU" sz="2000" dirty="0" smtClean="0"/>
              <a:t> an </a:t>
            </a:r>
            <a:r>
              <a:rPr lang="hu-HU" sz="2000" dirty="0" err="1" smtClean="0"/>
              <a:t>added</a:t>
            </a:r>
            <a:r>
              <a:rPr lang="hu-HU" sz="2000" dirty="0" smtClean="0"/>
              <a:t> </a:t>
            </a:r>
            <a:r>
              <a:rPr lang="hu-HU" sz="2000" dirty="0" err="1" smtClean="0"/>
              <a:t>value</a:t>
            </a:r>
            <a:r>
              <a:rPr lang="hu-HU" sz="2000" dirty="0" smtClean="0"/>
              <a:t> </a:t>
            </a:r>
            <a:r>
              <a:rPr lang="hu-HU" sz="2000" dirty="0" err="1" smtClean="0"/>
              <a:t>to</a:t>
            </a:r>
            <a:r>
              <a:rPr lang="hu-HU" sz="2000" dirty="0" smtClean="0"/>
              <a:t> </a:t>
            </a:r>
            <a:r>
              <a:rPr lang="hu-HU" sz="2000" dirty="0" err="1" smtClean="0"/>
              <a:t>the</a:t>
            </a:r>
            <a:r>
              <a:rPr lang="hu-HU" sz="2000" dirty="0" smtClean="0"/>
              <a:t> </a:t>
            </a:r>
            <a:r>
              <a:rPr lang="hu-HU" sz="2000" dirty="0" err="1" smtClean="0"/>
              <a:t>quality</a:t>
            </a:r>
            <a:r>
              <a:rPr lang="hu-HU" sz="2000" dirty="0" smtClean="0"/>
              <a:t> of life (</a:t>
            </a:r>
            <a:r>
              <a:rPr lang="hu-HU" sz="2000" dirty="0" err="1" smtClean="0"/>
              <a:t>Mahroum</a:t>
            </a:r>
            <a:r>
              <a:rPr lang="hu-HU" sz="2000" dirty="0" smtClean="0"/>
              <a:t> et </a:t>
            </a:r>
            <a:r>
              <a:rPr lang="hu-HU" sz="2000" dirty="0" err="1" smtClean="0"/>
              <a:t>al</a:t>
            </a:r>
            <a:r>
              <a:rPr lang="hu-HU" sz="2000" dirty="0" smtClean="0"/>
              <a:t> 2007) </a:t>
            </a:r>
          </a:p>
          <a:p>
            <a:r>
              <a:rPr lang="hu-HU" sz="2000" dirty="0" err="1" smtClean="0"/>
              <a:t>Something</a:t>
            </a:r>
            <a:r>
              <a:rPr lang="hu-HU" sz="2000" dirty="0" smtClean="0"/>
              <a:t> </a:t>
            </a:r>
            <a:r>
              <a:rPr lang="hu-HU" sz="2000" dirty="0" err="1" smtClean="0"/>
              <a:t>new</a:t>
            </a:r>
            <a:r>
              <a:rPr lang="hu-HU" sz="2000" dirty="0" smtClean="0"/>
              <a:t>, </a:t>
            </a:r>
            <a:r>
              <a:rPr lang="hu-HU" sz="2000" dirty="0" err="1" smtClean="0"/>
              <a:t>that</a:t>
            </a:r>
            <a:r>
              <a:rPr lang="hu-HU" sz="2000" dirty="0" smtClean="0"/>
              <a:t> is </a:t>
            </a:r>
            <a:r>
              <a:rPr lang="hu-HU" sz="2000" dirty="0" err="1" smtClean="0"/>
              <a:t>integrated</a:t>
            </a:r>
            <a:r>
              <a:rPr lang="hu-HU" sz="2000" dirty="0" smtClean="0"/>
              <a:t> </a:t>
            </a:r>
            <a:r>
              <a:rPr lang="hu-HU" sz="2000" dirty="0" err="1" smtClean="0"/>
              <a:t>into</a:t>
            </a:r>
            <a:r>
              <a:rPr lang="hu-HU" sz="2000" dirty="0" smtClean="0"/>
              <a:t> </a:t>
            </a:r>
            <a:r>
              <a:rPr lang="hu-HU" sz="2000" dirty="0" err="1" smtClean="0"/>
              <a:t>the</a:t>
            </a:r>
            <a:r>
              <a:rPr lang="hu-HU" sz="2000" dirty="0" smtClean="0"/>
              <a:t> local </a:t>
            </a:r>
            <a:r>
              <a:rPr lang="hu-HU" sz="2000" dirty="0" err="1" smtClean="0"/>
              <a:t>economy</a:t>
            </a:r>
            <a:r>
              <a:rPr lang="hu-HU" sz="2000" dirty="0" smtClean="0"/>
              <a:t>, and </a:t>
            </a:r>
            <a:r>
              <a:rPr lang="hu-HU" sz="2000" dirty="0" err="1" smtClean="0"/>
              <a:t>also</a:t>
            </a:r>
            <a:r>
              <a:rPr lang="hu-HU" sz="2000" dirty="0" smtClean="0"/>
              <a:t> </a:t>
            </a:r>
            <a:r>
              <a:rPr lang="hu-HU" sz="2000" dirty="0" err="1" smtClean="0"/>
              <a:t>the</a:t>
            </a:r>
            <a:r>
              <a:rPr lang="hu-HU" sz="2000" dirty="0" smtClean="0"/>
              <a:t> local </a:t>
            </a:r>
            <a:r>
              <a:rPr lang="hu-HU" sz="2000" dirty="0" err="1" smtClean="0"/>
              <a:t>community</a:t>
            </a:r>
            <a:r>
              <a:rPr lang="hu-HU" sz="2000" dirty="0" smtClean="0"/>
              <a:t> </a:t>
            </a:r>
            <a:r>
              <a:rPr lang="hu-HU" sz="2000" dirty="0" err="1" smtClean="0"/>
              <a:t>needs</a:t>
            </a:r>
            <a:r>
              <a:rPr lang="hu-HU" sz="2000" dirty="0" smtClean="0"/>
              <a:t> </a:t>
            </a:r>
            <a:r>
              <a:rPr lang="hu-HU" sz="2000" dirty="0" err="1" smtClean="0"/>
              <a:t>to</a:t>
            </a:r>
            <a:r>
              <a:rPr lang="hu-HU" sz="2000" dirty="0" smtClean="0"/>
              <a:t> be </a:t>
            </a:r>
            <a:r>
              <a:rPr lang="hu-HU" sz="2000" dirty="0" err="1" smtClean="0"/>
              <a:t>renewed</a:t>
            </a:r>
            <a:endParaRPr lang="hu-HU" sz="2000" dirty="0" smtClean="0"/>
          </a:p>
          <a:p>
            <a:r>
              <a:rPr lang="hu-HU" sz="2000" dirty="0" smtClean="0"/>
              <a:t>Starting </a:t>
            </a:r>
            <a:r>
              <a:rPr lang="hu-HU" sz="2000" dirty="0" err="1" smtClean="0"/>
              <a:t>point</a:t>
            </a:r>
            <a:r>
              <a:rPr lang="hu-HU" sz="2000" dirty="0" smtClean="0"/>
              <a:t>: </a:t>
            </a:r>
            <a:r>
              <a:rPr lang="hu-HU" sz="2000" dirty="0" err="1" smtClean="0"/>
              <a:t>rural</a:t>
            </a:r>
            <a:r>
              <a:rPr lang="hu-HU" sz="2000" dirty="0" smtClean="0"/>
              <a:t> </a:t>
            </a:r>
            <a:r>
              <a:rPr lang="hu-HU" sz="2000" dirty="0" err="1" smtClean="0"/>
              <a:t>problems</a:t>
            </a:r>
            <a:r>
              <a:rPr lang="hu-HU" sz="2000" dirty="0" smtClean="0"/>
              <a:t>, </a:t>
            </a:r>
            <a:r>
              <a:rPr lang="hu-HU" sz="2000" dirty="0" err="1" smtClean="0"/>
              <a:t>challenges</a:t>
            </a:r>
            <a:r>
              <a:rPr lang="hu-HU" sz="2000" dirty="0" smtClean="0"/>
              <a:t> – </a:t>
            </a:r>
            <a:r>
              <a:rPr lang="hu-HU" sz="2000" dirty="0" err="1" smtClean="0"/>
              <a:t>shortage</a:t>
            </a:r>
            <a:r>
              <a:rPr lang="hu-HU" sz="2000" dirty="0" smtClean="0"/>
              <a:t> (G. Fekete 2001) </a:t>
            </a:r>
          </a:p>
          <a:p>
            <a:r>
              <a:rPr lang="hu-HU" sz="2000" dirty="0" err="1" smtClean="0"/>
              <a:t>Aim</a:t>
            </a:r>
            <a:r>
              <a:rPr lang="hu-HU" sz="2000" dirty="0" smtClean="0"/>
              <a:t>: </a:t>
            </a:r>
            <a:r>
              <a:rPr lang="hu-HU" sz="2000" dirty="0" err="1" smtClean="0"/>
              <a:t>generate</a:t>
            </a:r>
            <a:r>
              <a:rPr lang="hu-HU" sz="2000" dirty="0" smtClean="0"/>
              <a:t> </a:t>
            </a:r>
            <a:r>
              <a:rPr lang="hu-HU" sz="2000" dirty="0" err="1" smtClean="0"/>
              <a:t>development</a:t>
            </a:r>
            <a:r>
              <a:rPr lang="hu-HU" sz="2000" dirty="0" smtClean="0"/>
              <a:t>, </a:t>
            </a:r>
            <a:r>
              <a:rPr lang="hu-HU" sz="2000" dirty="0" err="1" smtClean="0"/>
              <a:t>increase</a:t>
            </a:r>
            <a:r>
              <a:rPr lang="hu-HU" sz="2000" dirty="0" smtClean="0"/>
              <a:t> </a:t>
            </a:r>
            <a:r>
              <a:rPr lang="hu-HU" sz="2000" dirty="0" err="1" smtClean="0"/>
              <a:t>the</a:t>
            </a:r>
            <a:r>
              <a:rPr lang="hu-HU" sz="2000" dirty="0" smtClean="0"/>
              <a:t> </a:t>
            </a:r>
            <a:r>
              <a:rPr lang="hu-HU" sz="2000" dirty="0" err="1" smtClean="0"/>
              <a:t>well-being</a:t>
            </a:r>
            <a:endParaRPr lang="hu-HU" sz="2000" dirty="0" smtClean="0"/>
          </a:p>
          <a:p>
            <a:endParaRPr lang="hu-HU" sz="2000" dirty="0"/>
          </a:p>
          <a:p>
            <a:endParaRPr lang="hu-HU" sz="2000" dirty="0" smtClean="0"/>
          </a:p>
          <a:p>
            <a:endParaRPr lang="hu-HU" sz="2000" dirty="0"/>
          </a:p>
          <a:p>
            <a:endParaRPr lang="hu-HU" sz="2000" dirty="0" smtClean="0"/>
          </a:p>
          <a:p>
            <a:endParaRPr lang="hu-HU" sz="2000" dirty="0"/>
          </a:p>
          <a:p>
            <a:endParaRPr lang="hu-HU" sz="2000" dirty="0" smtClean="0"/>
          </a:p>
          <a:p>
            <a:r>
              <a:rPr lang="hu-HU" sz="2000" dirty="0" err="1" smtClean="0"/>
              <a:t>Renewable</a:t>
            </a:r>
            <a:r>
              <a:rPr lang="hu-HU" sz="2000" dirty="0" smtClean="0"/>
              <a:t> </a:t>
            </a:r>
            <a:r>
              <a:rPr lang="hu-HU" sz="2000" dirty="0" err="1" smtClean="0"/>
              <a:t>energy</a:t>
            </a:r>
            <a:r>
              <a:rPr lang="hu-HU" sz="2000" dirty="0" smtClean="0"/>
              <a:t> </a:t>
            </a:r>
            <a:r>
              <a:rPr lang="hu-HU" sz="2000" dirty="0" err="1" smtClean="0"/>
              <a:t>utilization</a:t>
            </a:r>
            <a:r>
              <a:rPr lang="hu-HU" sz="2000" dirty="0" smtClean="0"/>
              <a:t> = </a:t>
            </a:r>
            <a:r>
              <a:rPr lang="hu-HU" sz="2000" dirty="0" err="1" smtClean="0"/>
              <a:t>rural</a:t>
            </a:r>
            <a:r>
              <a:rPr lang="hu-HU" sz="2000" dirty="0" smtClean="0"/>
              <a:t> </a:t>
            </a:r>
            <a:r>
              <a:rPr lang="hu-HU" sz="2000" dirty="0" err="1" smtClean="0"/>
              <a:t>innovation</a:t>
            </a:r>
            <a:r>
              <a:rPr lang="hu-HU" sz="2000" dirty="0" smtClean="0"/>
              <a:t>? </a:t>
            </a:r>
          </a:p>
          <a:p>
            <a:r>
              <a:rPr lang="hu-HU" sz="2000" i="1" dirty="0" err="1" smtClean="0"/>
              <a:t>What</a:t>
            </a:r>
            <a:r>
              <a:rPr lang="hu-HU" sz="2000" i="1" dirty="0" smtClean="0"/>
              <a:t> </a:t>
            </a:r>
            <a:r>
              <a:rPr lang="hu-HU" sz="2000" i="1" dirty="0" err="1" smtClean="0"/>
              <a:t>are</a:t>
            </a:r>
            <a:r>
              <a:rPr lang="hu-HU" sz="2000" i="1" dirty="0" smtClean="0"/>
              <a:t> </a:t>
            </a:r>
            <a:r>
              <a:rPr lang="hu-HU" sz="2000" i="1" dirty="0" err="1" smtClean="0"/>
              <a:t>the</a:t>
            </a:r>
            <a:r>
              <a:rPr lang="hu-HU" sz="2000" i="1" dirty="0" smtClean="0"/>
              <a:t> </a:t>
            </a:r>
            <a:r>
              <a:rPr lang="hu-HU" sz="2000" i="1" dirty="0" err="1" smtClean="0"/>
              <a:t>added</a:t>
            </a:r>
            <a:r>
              <a:rPr lang="hu-HU" sz="2000" i="1" dirty="0" smtClean="0"/>
              <a:t> </a:t>
            </a:r>
            <a:r>
              <a:rPr lang="hu-HU" sz="2000" i="1" dirty="0" err="1" smtClean="0"/>
              <a:t>value</a:t>
            </a:r>
            <a:r>
              <a:rPr lang="hu-HU" sz="2000" i="1" dirty="0" smtClean="0"/>
              <a:t> (</a:t>
            </a:r>
            <a:r>
              <a:rPr lang="hu-HU" sz="2000" i="1" dirty="0" err="1" smtClean="0"/>
              <a:t>benefits</a:t>
            </a:r>
            <a:r>
              <a:rPr lang="hu-HU" sz="2000" i="1" dirty="0" smtClean="0"/>
              <a:t>) of </a:t>
            </a:r>
            <a:r>
              <a:rPr lang="hu-HU" sz="2000" i="1" dirty="0" err="1" smtClean="0"/>
              <a:t>renewable</a:t>
            </a:r>
            <a:r>
              <a:rPr lang="hu-HU" sz="2000" i="1" dirty="0" smtClean="0"/>
              <a:t> </a:t>
            </a:r>
            <a:r>
              <a:rPr lang="hu-HU" sz="2000" i="1" dirty="0" err="1" smtClean="0"/>
              <a:t>energy</a:t>
            </a:r>
            <a:r>
              <a:rPr lang="hu-HU" sz="2000" i="1" dirty="0" smtClean="0"/>
              <a:t> </a:t>
            </a:r>
            <a:r>
              <a:rPr lang="hu-HU" sz="2000" i="1" dirty="0" err="1" smtClean="0"/>
              <a:t>utilization</a:t>
            </a:r>
            <a:r>
              <a:rPr lang="hu-HU" sz="2000" i="1" dirty="0" smtClean="0"/>
              <a:t> </a:t>
            </a:r>
            <a:r>
              <a:rPr lang="hu-HU" sz="2000" i="1" dirty="0" err="1" smtClean="0"/>
              <a:t>at</a:t>
            </a:r>
            <a:r>
              <a:rPr lang="hu-HU" sz="2000" i="1" dirty="0" smtClean="0"/>
              <a:t> </a:t>
            </a:r>
            <a:r>
              <a:rPr lang="hu-HU" sz="2000" i="1" dirty="0" err="1" smtClean="0"/>
              <a:t>rural</a:t>
            </a:r>
            <a:r>
              <a:rPr lang="hu-HU" sz="2000" i="1" dirty="0" smtClean="0"/>
              <a:t> </a:t>
            </a:r>
            <a:r>
              <a:rPr lang="hu-HU" sz="2000" i="1" dirty="0" err="1" smtClean="0"/>
              <a:t>areas</a:t>
            </a:r>
            <a:r>
              <a:rPr lang="hu-HU" sz="2000" i="1" dirty="0" smtClean="0"/>
              <a:t>? </a:t>
            </a:r>
          </a:p>
          <a:p>
            <a:pPr marL="0" indent="0">
              <a:buNone/>
            </a:pPr>
            <a:endParaRPr lang="hu-HU" sz="2000" dirty="0"/>
          </a:p>
        </p:txBody>
      </p:sp>
      <p:sp>
        <p:nvSpPr>
          <p:cNvPr id="4" name="Dia számának helye 3"/>
          <p:cNvSpPr>
            <a:spLocks noGrp="1"/>
          </p:cNvSpPr>
          <p:nvPr>
            <p:ph type="sldNum" sz="quarter" idx="12"/>
          </p:nvPr>
        </p:nvSpPr>
        <p:spPr/>
        <p:txBody>
          <a:bodyPr/>
          <a:lstStyle/>
          <a:p>
            <a:pPr>
              <a:defRPr/>
            </a:pPr>
            <a:fld id="{45922046-2832-49A1-A47C-7C35EE7E3EF1}" type="slidenum">
              <a:rPr lang="hu-HU" smtClean="0"/>
              <a:pPr>
                <a:defRPr/>
              </a:pPr>
              <a:t>2</a:t>
            </a:fld>
            <a:endParaRPr lang="hu-HU"/>
          </a:p>
        </p:txBody>
      </p:sp>
      <p:sp>
        <p:nvSpPr>
          <p:cNvPr id="5" name="Szövegdoboz 4"/>
          <p:cNvSpPr txBox="1"/>
          <p:nvPr/>
        </p:nvSpPr>
        <p:spPr>
          <a:xfrm>
            <a:off x="880334" y="4149080"/>
            <a:ext cx="2304256"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hu-HU" dirty="0" err="1" smtClean="0"/>
              <a:t>Economic</a:t>
            </a:r>
            <a:r>
              <a:rPr lang="hu-HU" dirty="0" smtClean="0"/>
              <a:t> </a:t>
            </a:r>
            <a:r>
              <a:rPr lang="hu-HU" dirty="0" err="1" smtClean="0"/>
              <a:t>innovation</a:t>
            </a:r>
            <a:endParaRPr lang="hu-HU" dirty="0"/>
          </a:p>
        </p:txBody>
      </p:sp>
      <p:sp>
        <p:nvSpPr>
          <p:cNvPr id="6" name="Szövegdoboz 5"/>
          <p:cNvSpPr txBox="1"/>
          <p:nvPr/>
        </p:nvSpPr>
        <p:spPr>
          <a:xfrm>
            <a:off x="5364088" y="4149080"/>
            <a:ext cx="2304256"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hu-HU" dirty="0" err="1" smtClean="0"/>
              <a:t>Social</a:t>
            </a:r>
            <a:r>
              <a:rPr lang="hu-HU" dirty="0" smtClean="0"/>
              <a:t> </a:t>
            </a:r>
            <a:r>
              <a:rPr lang="hu-HU" dirty="0" err="1" smtClean="0"/>
              <a:t>innovation</a:t>
            </a:r>
            <a:endParaRPr lang="hu-HU" dirty="0"/>
          </a:p>
        </p:txBody>
      </p:sp>
      <p:sp>
        <p:nvSpPr>
          <p:cNvPr id="7" name="Balra-jobbra nyíl 6"/>
          <p:cNvSpPr/>
          <p:nvPr/>
        </p:nvSpPr>
        <p:spPr>
          <a:xfrm>
            <a:off x="3563888" y="4100438"/>
            <a:ext cx="1368152" cy="40023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8" name="Lefelé nyíl 7"/>
          <p:cNvSpPr/>
          <p:nvPr/>
        </p:nvSpPr>
        <p:spPr>
          <a:xfrm>
            <a:off x="1867865" y="4553647"/>
            <a:ext cx="288032" cy="4227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9" name="Lefelé nyíl 8"/>
          <p:cNvSpPr/>
          <p:nvPr/>
        </p:nvSpPr>
        <p:spPr>
          <a:xfrm>
            <a:off x="6372200" y="4553647"/>
            <a:ext cx="288032" cy="4227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0" name="Szövegdoboz 9"/>
          <p:cNvSpPr txBox="1"/>
          <p:nvPr/>
        </p:nvSpPr>
        <p:spPr>
          <a:xfrm>
            <a:off x="232262" y="5085184"/>
            <a:ext cx="3600400" cy="523220"/>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hu-HU" sz="1400" dirty="0" err="1" smtClean="0"/>
              <a:t>Integrating</a:t>
            </a:r>
            <a:r>
              <a:rPr lang="hu-HU" sz="1400" dirty="0" smtClean="0"/>
              <a:t> and </a:t>
            </a:r>
            <a:r>
              <a:rPr lang="hu-HU" sz="1400" dirty="0" err="1" smtClean="0"/>
              <a:t>utilizing</a:t>
            </a:r>
            <a:r>
              <a:rPr lang="hu-HU" sz="1400" dirty="0" smtClean="0"/>
              <a:t> </a:t>
            </a:r>
            <a:r>
              <a:rPr lang="hu-HU" sz="1400" dirty="0" err="1" smtClean="0"/>
              <a:t>the</a:t>
            </a:r>
            <a:r>
              <a:rPr lang="hu-HU" sz="1400" dirty="0" smtClean="0"/>
              <a:t> local </a:t>
            </a:r>
            <a:r>
              <a:rPr lang="hu-HU" sz="1400" dirty="0" err="1" smtClean="0"/>
              <a:t>capital</a:t>
            </a:r>
            <a:r>
              <a:rPr lang="hu-HU" sz="1400" dirty="0" smtClean="0"/>
              <a:t> </a:t>
            </a:r>
            <a:r>
              <a:rPr lang="hu-HU" sz="1400" dirty="0" err="1" smtClean="0"/>
              <a:t>into</a:t>
            </a:r>
            <a:r>
              <a:rPr lang="hu-HU" sz="1400" dirty="0" smtClean="0"/>
              <a:t> </a:t>
            </a:r>
            <a:r>
              <a:rPr lang="hu-HU" sz="1400" dirty="0" err="1" smtClean="0"/>
              <a:t>the</a:t>
            </a:r>
            <a:r>
              <a:rPr lang="hu-HU" sz="1400" dirty="0" smtClean="0"/>
              <a:t> </a:t>
            </a:r>
            <a:r>
              <a:rPr lang="hu-HU" sz="1400" dirty="0" err="1" smtClean="0"/>
              <a:t>development</a:t>
            </a:r>
            <a:r>
              <a:rPr lang="hu-HU" sz="1400" dirty="0" smtClean="0"/>
              <a:t> </a:t>
            </a:r>
            <a:r>
              <a:rPr lang="hu-HU" sz="1400" dirty="0" err="1" smtClean="0"/>
              <a:t>process</a:t>
            </a:r>
            <a:r>
              <a:rPr lang="hu-HU" sz="1400" dirty="0" smtClean="0"/>
              <a:t>. </a:t>
            </a:r>
            <a:endParaRPr lang="hu-HU" sz="1400" dirty="0"/>
          </a:p>
        </p:txBody>
      </p:sp>
      <p:sp>
        <p:nvSpPr>
          <p:cNvPr id="11" name="Szövegdoboz 10"/>
          <p:cNvSpPr txBox="1"/>
          <p:nvPr/>
        </p:nvSpPr>
        <p:spPr>
          <a:xfrm>
            <a:off x="4680012" y="5085184"/>
            <a:ext cx="3960440" cy="523220"/>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hu-HU" sz="1400" dirty="0" err="1" smtClean="0"/>
              <a:t>Realizing</a:t>
            </a:r>
            <a:r>
              <a:rPr lang="hu-HU" sz="1400" dirty="0" smtClean="0"/>
              <a:t> </a:t>
            </a:r>
            <a:r>
              <a:rPr lang="hu-HU" sz="1400" dirty="0" err="1" smtClean="0"/>
              <a:t>such</a:t>
            </a:r>
            <a:r>
              <a:rPr lang="hu-HU" sz="1400" dirty="0" smtClean="0"/>
              <a:t> </a:t>
            </a:r>
            <a:r>
              <a:rPr lang="hu-HU" sz="1400" dirty="0" err="1" smtClean="0"/>
              <a:t>co-operations</a:t>
            </a:r>
            <a:r>
              <a:rPr lang="hu-HU" sz="1400" dirty="0" smtClean="0"/>
              <a:t>, </a:t>
            </a:r>
            <a:r>
              <a:rPr lang="hu-HU" sz="1400" dirty="0" err="1" smtClean="0"/>
              <a:t>that</a:t>
            </a:r>
            <a:r>
              <a:rPr lang="hu-HU" sz="1400" dirty="0" smtClean="0"/>
              <a:t> </a:t>
            </a:r>
            <a:r>
              <a:rPr lang="hu-HU" sz="1400" dirty="0" err="1" smtClean="0"/>
              <a:t>are</a:t>
            </a:r>
            <a:r>
              <a:rPr lang="hu-HU" sz="1400" dirty="0" smtClean="0"/>
              <a:t> </a:t>
            </a:r>
            <a:r>
              <a:rPr lang="hu-HU" sz="1400" dirty="0" err="1" smtClean="0"/>
              <a:t>able</a:t>
            </a:r>
            <a:r>
              <a:rPr lang="hu-HU" sz="1400" dirty="0" smtClean="0"/>
              <a:t> </a:t>
            </a:r>
            <a:r>
              <a:rPr lang="hu-HU" sz="1400" dirty="0" err="1" smtClean="0"/>
              <a:t>to</a:t>
            </a:r>
            <a:r>
              <a:rPr lang="hu-HU" sz="1400" dirty="0" smtClean="0"/>
              <a:t> </a:t>
            </a:r>
            <a:r>
              <a:rPr lang="hu-HU" sz="1400" dirty="0" err="1" smtClean="0"/>
              <a:t>prepare</a:t>
            </a:r>
            <a:r>
              <a:rPr lang="hu-HU" sz="1400" dirty="0" smtClean="0"/>
              <a:t> </a:t>
            </a:r>
            <a:r>
              <a:rPr lang="hu-HU" sz="1400" dirty="0" err="1" smtClean="0"/>
              <a:t>the</a:t>
            </a:r>
            <a:r>
              <a:rPr lang="hu-HU" sz="1400" dirty="0" smtClean="0"/>
              <a:t> local </a:t>
            </a:r>
            <a:r>
              <a:rPr lang="hu-HU" sz="1400" dirty="0" err="1" smtClean="0"/>
              <a:t>community</a:t>
            </a:r>
            <a:r>
              <a:rPr lang="hu-HU" sz="1400" dirty="0" smtClean="0"/>
              <a:t> </a:t>
            </a:r>
            <a:r>
              <a:rPr lang="hu-HU" sz="1400" dirty="0" err="1" smtClean="0"/>
              <a:t>for</a:t>
            </a:r>
            <a:r>
              <a:rPr lang="hu-HU" sz="1400" dirty="0" smtClean="0"/>
              <a:t> </a:t>
            </a:r>
            <a:r>
              <a:rPr lang="hu-HU" sz="1400" dirty="0" err="1" smtClean="0"/>
              <a:t>the</a:t>
            </a:r>
            <a:r>
              <a:rPr lang="hu-HU" sz="1400" dirty="0" smtClean="0"/>
              <a:t> reception of </a:t>
            </a:r>
            <a:r>
              <a:rPr lang="hu-HU" sz="1400" dirty="0" err="1" smtClean="0"/>
              <a:t>the</a:t>
            </a:r>
            <a:r>
              <a:rPr lang="hu-HU" sz="1400" dirty="0" smtClean="0"/>
              <a:t> </a:t>
            </a:r>
            <a:r>
              <a:rPr lang="hu-HU" sz="1400" dirty="0" err="1" smtClean="0"/>
              <a:t>novelty</a:t>
            </a:r>
            <a:r>
              <a:rPr lang="hu-HU" sz="1400" dirty="0" smtClean="0"/>
              <a:t>. </a:t>
            </a:r>
            <a:endParaRPr lang="hu-HU" sz="1400" dirty="0"/>
          </a:p>
        </p:txBody>
      </p:sp>
    </p:spTree>
    <p:extLst>
      <p:ext uri="{BB962C8B-B14F-4D97-AF65-F5344CB8AC3E}">
        <p14:creationId xmlns:p14="http://schemas.microsoft.com/office/powerpoint/2010/main" val="3002276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childTnLst>
                                </p:cTn>
                              </p:par>
                            </p:childTnLst>
                          </p:cTn>
                        </p:par>
                        <p:par>
                          <p:cTn id="20" fill="hold">
                            <p:stCondLst>
                              <p:cond delay="0"/>
                            </p:stCondLst>
                            <p:childTnLst>
                              <p:par>
                                <p:cTn id="21" presetID="1" presetClass="entr" presetSubtype="0"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P spid="6" grpId="0" animBg="1"/>
      <p:bldP spid="7" grpId="0" animBg="1"/>
      <p:bldP spid="8" grpId="0" animBg="1"/>
      <p:bldP spid="9" grpId="0" animBg="1"/>
      <p:bldP spid="10" grpId="0"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356527" y="116632"/>
            <a:ext cx="7705725" cy="766763"/>
          </a:xfrm>
        </p:spPr>
        <p:txBody>
          <a:bodyPr/>
          <a:lstStyle/>
          <a:p>
            <a:r>
              <a:rPr lang="en-US" dirty="0"/>
              <a:t>Benefits of renewable energy utilization at rural areas</a:t>
            </a:r>
            <a:endParaRPr lang="hu-HU" dirty="0"/>
          </a:p>
        </p:txBody>
      </p:sp>
      <p:sp>
        <p:nvSpPr>
          <p:cNvPr id="3" name="Tartalom helye 2"/>
          <p:cNvSpPr>
            <a:spLocks noGrp="1"/>
          </p:cNvSpPr>
          <p:nvPr>
            <p:ph idx="1"/>
          </p:nvPr>
        </p:nvSpPr>
        <p:spPr/>
        <p:txBody>
          <a:bodyPr/>
          <a:lstStyle/>
          <a:p>
            <a:endParaRPr lang="hu-HU" dirty="0" smtClean="0"/>
          </a:p>
          <a:p>
            <a:endParaRPr lang="hu-HU" dirty="0"/>
          </a:p>
          <a:p>
            <a:endParaRPr lang="hu-HU" dirty="0" smtClean="0"/>
          </a:p>
          <a:p>
            <a:endParaRPr lang="hu-HU" dirty="0"/>
          </a:p>
          <a:p>
            <a:endParaRPr lang="hu-HU" dirty="0" smtClean="0"/>
          </a:p>
          <a:p>
            <a:endParaRPr lang="hu-HU" dirty="0"/>
          </a:p>
          <a:p>
            <a:endParaRPr lang="hu-HU" dirty="0" smtClean="0"/>
          </a:p>
          <a:p>
            <a:pPr marL="0" indent="0" algn="ctr">
              <a:buNone/>
            </a:pPr>
            <a:r>
              <a:rPr lang="hu-HU" sz="1600" i="1" dirty="0" err="1" smtClean="0"/>
              <a:t>Source</a:t>
            </a:r>
            <a:r>
              <a:rPr lang="hu-HU" sz="1600" i="1" dirty="0" smtClean="0"/>
              <a:t>: </a:t>
            </a:r>
            <a:r>
              <a:rPr lang="hu-HU" sz="1600" i="1" dirty="0" err="1" smtClean="0"/>
              <a:t>own</a:t>
            </a:r>
            <a:r>
              <a:rPr lang="hu-HU" sz="1600" i="1" dirty="0" smtClean="0"/>
              <a:t> </a:t>
            </a:r>
            <a:r>
              <a:rPr lang="hu-HU" sz="1600" i="1" dirty="0" err="1" smtClean="0"/>
              <a:t>editing</a:t>
            </a:r>
            <a:endParaRPr lang="hu-HU" sz="1600" i="1" dirty="0"/>
          </a:p>
        </p:txBody>
      </p:sp>
      <p:sp>
        <p:nvSpPr>
          <p:cNvPr id="4" name="Dia számának helye 3"/>
          <p:cNvSpPr>
            <a:spLocks noGrp="1"/>
          </p:cNvSpPr>
          <p:nvPr>
            <p:ph type="sldNum" sz="quarter" idx="12"/>
          </p:nvPr>
        </p:nvSpPr>
        <p:spPr/>
        <p:txBody>
          <a:bodyPr/>
          <a:lstStyle/>
          <a:p>
            <a:pPr>
              <a:defRPr/>
            </a:pPr>
            <a:fld id="{45922046-2832-49A1-A47C-7C35EE7E3EF1}" type="slidenum">
              <a:rPr lang="hu-HU" smtClean="0"/>
              <a:pPr>
                <a:defRPr/>
              </a:pPr>
              <a:t>3</a:t>
            </a:fld>
            <a:endParaRPr lang="hu-HU"/>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240" y="1916832"/>
            <a:ext cx="8975608" cy="3734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zövegdoboz 2"/>
          <p:cNvSpPr txBox="1">
            <a:spLocks noChangeArrowheads="1"/>
          </p:cNvSpPr>
          <p:nvPr/>
        </p:nvSpPr>
        <p:spPr bwMode="auto">
          <a:xfrm>
            <a:off x="2483768" y="5157192"/>
            <a:ext cx="2304415" cy="264160"/>
          </a:xfrm>
          <a:prstGeom prst="rect">
            <a:avLst/>
          </a:prstGeom>
          <a:noFill/>
          <a:ln w="9525">
            <a:noFill/>
            <a:miter lim="800000"/>
            <a:headEnd/>
            <a:tailEnd/>
          </a:ln>
        </p:spPr>
        <p:txBody>
          <a:bodyPr rot="0" vert="horz" wrap="square" lIns="91440" tIns="45720" rIns="91440" bIns="45720" anchor="t" anchorCtr="0">
            <a:spAutoFit/>
          </a:bodyPr>
          <a:lstStyle/>
          <a:p>
            <a:pPr algn="just">
              <a:spcAft>
                <a:spcPts val="0"/>
              </a:spcAft>
            </a:pPr>
            <a:r>
              <a:rPr lang="hu-HU" sz="1100" b="1">
                <a:effectLst/>
                <a:latin typeface="Cambria"/>
                <a:ea typeface="Calibri"/>
                <a:cs typeface="Cambria"/>
              </a:rPr>
              <a:t>Economic benefit</a:t>
            </a:r>
            <a:endParaRPr lang="hu-HU" sz="1100">
              <a:effectLst/>
              <a:latin typeface="Calibri"/>
              <a:ea typeface="Calibri"/>
              <a:cs typeface="Times New Roman"/>
            </a:endParaRPr>
          </a:p>
        </p:txBody>
      </p:sp>
    </p:spTree>
    <p:extLst>
      <p:ext uri="{BB962C8B-B14F-4D97-AF65-F5344CB8AC3E}">
        <p14:creationId xmlns:p14="http://schemas.microsoft.com/office/powerpoint/2010/main" val="2844366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The </a:t>
            </a:r>
            <a:r>
              <a:rPr lang="hu-HU" dirty="0" err="1" smtClean="0"/>
              <a:t>success</a:t>
            </a:r>
            <a:r>
              <a:rPr lang="hu-HU" dirty="0" smtClean="0"/>
              <a:t> of </a:t>
            </a:r>
            <a:r>
              <a:rPr lang="hu-HU" dirty="0" err="1" smtClean="0"/>
              <a:t>renewable</a:t>
            </a:r>
            <a:r>
              <a:rPr lang="hu-HU" dirty="0" smtClean="0"/>
              <a:t> </a:t>
            </a:r>
            <a:r>
              <a:rPr lang="hu-HU" dirty="0" err="1" smtClean="0"/>
              <a:t>energy</a:t>
            </a:r>
            <a:r>
              <a:rPr lang="hu-HU" dirty="0" smtClean="0"/>
              <a:t> </a:t>
            </a:r>
            <a:r>
              <a:rPr lang="hu-HU" dirty="0" err="1" smtClean="0"/>
              <a:t>investments</a:t>
            </a:r>
            <a:r>
              <a:rPr lang="hu-HU" dirty="0" smtClean="0"/>
              <a:t> </a:t>
            </a:r>
            <a:r>
              <a:rPr lang="hu-HU" dirty="0" err="1" smtClean="0"/>
              <a:t>at</a:t>
            </a:r>
            <a:r>
              <a:rPr lang="hu-HU" dirty="0" smtClean="0"/>
              <a:t> </a:t>
            </a:r>
            <a:r>
              <a:rPr lang="hu-HU" dirty="0" err="1" smtClean="0"/>
              <a:t>rural</a:t>
            </a:r>
            <a:r>
              <a:rPr lang="hu-HU" dirty="0" smtClean="0"/>
              <a:t> </a:t>
            </a:r>
            <a:r>
              <a:rPr lang="hu-HU" dirty="0" err="1" smtClean="0"/>
              <a:t>areas</a:t>
            </a:r>
            <a:r>
              <a:rPr lang="hu-HU" dirty="0" smtClean="0"/>
              <a:t> </a:t>
            </a:r>
            <a:r>
              <a:rPr lang="hu-HU" dirty="0" err="1" smtClean="0"/>
              <a:t>in</a:t>
            </a:r>
            <a:r>
              <a:rPr lang="hu-HU" dirty="0" smtClean="0"/>
              <a:t> Hungary</a:t>
            </a:r>
            <a:endParaRPr lang="hu-HU" dirty="0"/>
          </a:p>
        </p:txBody>
      </p:sp>
      <p:sp>
        <p:nvSpPr>
          <p:cNvPr id="3" name="Tartalom helye 2"/>
          <p:cNvSpPr>
            <a:spLocks noGrp="1"/>
          </p:cNvSpPr>
          <p:nvPr>
            <p:ph idx="1"/>
          </p:nvPr>
        </p:nvSpPr>
        <p:spPr>
          <a:xfrm>
            <a:off x="467544" y="1332706"/>
            <a:ext cx="8229600" cy="4525963"/>
          </a:xfrm>
        </p:spPr>
        <p:txBody>
          <a:bodyPr/>
          <a:lstStyle/>
          <a:p>
            <a:r>
              <a:rPr lang="hu-HU" sz="2000" i="1" dirty="0" err="1" smtClean="0"/>
              <a:t>How</a:t>
            </a:r>
            <a:r>
              <a:rPr lang="hu-HU" sz="2000" i="1" dirty="0" smtClean="0"/>
              <a:t> </a:t>
            </a:r>
            <a:r>
              <a:rPr lang="hu-HU" sz="2000" i="1" dirty="0" err="1" smtClean="0"/>
              <a:t>can</a:t>
            </a:r>
            <a:r>
              <a:rPr lang="hu-HU" sz="2000" i="1" dirty="0" smtClean="0"/>
              <a:t> </a:t>
            </a:r>
            <a:r>
              <a:rPr lang="hu-HU" sz="2000" i="1" dirty="0" err="1" smtClean="0"/>
              <a:t>you</a:t>
            </a:r>
            <a:r>
              <a:rPr lang="hu-HU" sz="2000" i="1" dirty="0" smtClean="0"/>
              <a:t> </a:t>
            </a:r>
            <a:r>
              <a:rPr lang="hu-HU" sz="2000" i="1" dirty="0" err="1" smtClean="0"/>
              <a:t>measure</a:t>
            </a:r>
            <a:r>
              <a:rPr lang="hu-HU" sz="2000" i="1" dirty="0" smtClean="0"/>
              <a:t> </a:t>
            </a:r>
            <a:r>
              <a:rPr lang="hu-HU" sz="2000" i="1" dirty="0" err="1" smtClean="0"/>
              <a:t>the</a:t>
            </a:r>
            <a:r>
              <a:rPr lang="hu-HU" sz="2000" i="1" dirty="0" smtClean="0"/>
              <a:t> </a:t>
            </a:r>
            <a:r>
              <a:rPr lang="hu-HU" sz="2000" i="1" dirty="0" err="1" smtClean="0"/>
              <a:t>success</a:t>
            </a:r>
            <a:r>
              <a:rPr lang="hu-HU" sz="2000" i="1" dirty="0" smtClean="0"/>
              <a:t>? </a:t>
            </a:r>
          </a:p>
          <a:p>
            <a:r>
              <a:rPr lang="hu-HU" sz="2000" dirty="0" err="1" smtClean="0"/>
              <a:t>Evidences</a:t>
            </a:r>
            <a:r>
              <a:rPr lang="hu-HU" sz="2000" dirty="0" smtClean="0"/>
              <a:t> of an </a:t>
            </a:r>
            <a:r>
              <a:rPr lang="hu-HU" sz="2000" dirty="0" err="1" smtClean="0"/>
              <a:t>empirical</a:t>
            </a:r>
            <a:r>
              <a:rPr lang="hu-HU" sz="2000" dirty="0" smtClean="0"/>
              <a:t> </a:t>
            </a:r>
            <a:r>
              <a:rPr lang="hu-HU" sz="2000" dirty="0" err="1" smtClean="0"/>
              <a:t>study</a:t>
            </a:r>
            <a:r>
              <a:rPr lang="hu-HU" sz="2000" dirty="0" smtClean="0"/>
              <a:t> (</a:t>
            </a:r>
            <a:r>
              <a:rPr lang="hu-HU" sz="2000" dirty="0" err="1" smtClean="0"/>
              <a:t>examining</a:t>
            </a:r>
            <a:r>
              <a:rPr lang="hu-HU" sz="2000" dirty="0" smtClean="0"/>
              <a:t> 165 </a:t>
            </a:r>
            <a:r>
              <a:rPr lang="hu-HU" sz="2000" dirty="0" err="1" smtClean="0"/>
              <a:t>municipalities</a:t>
            </a:r>
            <a:r>
              <a:rPr lang="hu-HU" sz="2000" dirty="0" smtClean="0"/>
              <a:t>, 434 </a:t>
            </a:r>
            <a:r>
              <a:rPr lang="hu-HU" sz="2000" dirty="0" err="1" smtClean="0"/>
              <a:t>renewable</a:t>
            </a:r>
            <a:r>
              <a:rPr lang="hu-HU" sz="2000" dirty="0" smtClean="0"/>
              <a:t> </a:t>
            </a:r>
            <a:r>
              <a:rPr lang="hu-HU" sz="2000" dirty="0" err="1" smtClean="0"/>
              <a:t>energy</a:t>
            </a:r>
            <a:r>
              <a:rPr lang="hu-HU" sz="2000" dirty="0" smtClean="0"/>
              <a:t> </a:t>
            </a:r>
            <a:r>
              <a:rPr lang="hu-HU" sz="2000" dirty="0" err="1" smtClean="0"/>
              <a:t>projects</a:t>
            </a:r>
            <a:r>
              <a:rPr lang="hu-HU" sz="2000" dirty="0" smtClean="0"/>
              <a:t>) – </a:t>
            </a:r>
            <a:r>
              <a:rPr lang="hu-HU" sz="2000" dirty="0" err="1" smtClean="0"/>
              <a:t>defining</a:t>
            </a:r>
            <a:r>
              <a:rPr lang="hu-HU" sz="2000" dirty="0" smtClean="0"/>
              <a:t> 7 </a:t>
            </a:r>
            <a:r>
              <a:rPr lang="hu-HU" sz="2000" dirty="0" err="1" smtClean="0"/>
              <a:t>indicators</a:t>
            </a:r>
            <a:r>
              <a:rPr lang="hu-HU" sz="2000" dirty="0"/>
              <a:t> </a:t>
            </a:r>
            <a:r>
              <a:rPr lang="hu-HU" sz="2000" dirty="0" err="1" smtClean="0"/>
              <a:t>that</a:t>
            </a:r>
            <a:r>
              <a:rPr lang="hu-HU" sz="2000" dirty="0" smtClean="0"/>
              <a:t> </a:t>
            </a:r>
            <a:r>
              <a:rPr lang="hu-HU" sz="2000" dirty="0" err="1" smtClean="0"/>
              <a:t>are</a:t>
            </a:r>
            <a:r>
              <a:rPr lang="hu-HU" sz="2000" dirty="0" smtClean="0"/>
              <a:t> </a:t>
            </a:r>
            <a:r>
              <a:rPr lang="hu-HU" sz="2000" dirty="0" err="1" smtClean="0"/>
              <a:t>able</a:t>
            </a:r>
            <a:r>
              <a:rPr lang="hu-HU" sz="2000" dirty="0" smtClean="0"/>
              <a:t> </a:t>
            </a:r>
            <a:r>
              <a:rPr lang="hu-HU" sz="2000" dirty="0" err="1" smtClean="0"/>
              <a:t>to</a:t>
            </a:r>
            <a:r>
              <a:rPr lang="hu-HU" sz="2000" dirty="0" smtClean="0"/>
              <a:t> </a:t>
            </a:r>
            <a:r>
              <a:rPr lang="hu-HU" sz="2000" dirty="0" err="1" smtClean="0"/>
              <a:t>represent</a:t>
            </a:r>
            <a:r>
              <a:rPr lang="hu-HU" sz="2000" dirty="0" smtClean="0"/>
              <a:t> </a:t>
            </a:r>
            <a:r>
              <a:rPr lang="hu-HU" sz="2000" dirty="0" err="1" smtClean="0"/>
              <a:t>the</a:t>
            </a:r>
            <a:r>
              <a:rPr lang="hu-HU" sz="2000" dirty="0" smtClean="0"/>
              <a:t> </a:t>
            </a:r>
            <a:r>
              <a:rPr lang="hu-HU" sz="2000" dirty="0" err="1" smtClean="0"/>
              <a:t>level</a:t>
            </a:r>
            <a:r>
              <a:rPr lang="hu-HU" sz="2000" dirty="0" smtClean="0"/>
              <a:t> of </a:t>
            </a:r>
            <a:r>
              <a:rPr lang="hu-HU" sz="2000" dirty="0" err="1" smtClean="0"/>
              <a:t>success</a:t>
            </a:r>
            <a:r>
              <a:rPr lang="hu-HU" sz="2000" dirty="0" smtClean="0"/>
              <a:t>  </a:t>
            </a:r>
            <a:endParaRPr lang="hu-HU" sz="2000" dirty="0"/>
          </a:p>
        </p:txBody>
      </p:sp>
      <p:sp>
        <p:nvSpPr>
          <p:cNvPr id="4" name="Dia számának helye 3"/>
          <p:cNvSpPr>
            <a:spLocks noGrp="1"/>
          </p:cNvSpPr>
          <p:nvPr>
            <p:ph type="sldNum" sz="quarter" idx="12"/>
          </p:nvPr>
        </p:nvSpPr>
        <p:spPr/>
        <p:txBody>
          <a:bodyPr/>
          <a:lstStyle/>
          <a:p>
            <a:pPr>
              <a:defRPr/>
            </a:pPr>
            <a:fld id="{45922046-2832-49A1-A47C-7C35EE7E3EF1}" type="slidenum">
              <a:rPr lang="hu-HU" smtClean="0"/>
              <a:pPr>
                <a:defRPr/>
              </a:pPr>
              <a:t>4</a:t>
            </a:fld>
            <a:endParaRPr lang="hu-HU"/>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2276872"/>
            <a:ext cx="8107817" cy="4581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839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074"/>
                                        </p:tgtEl>
                                        <p:attrNameLst>
                                          <p:attrName>style.visibility</p:attrName>
                                        </p:attrNameLst>
                                      </p:cBhvr>
                                      <p:to>
                                        <p:strVal val="visible"/>
                                      </p:to>
                                    </p:set>
                                    <p:animEffect transition="in" filter="fade">
                                      <p:cBhvr>
                                        <p:cTn id="19" dur="1000"/>
                                        <p:tgtEl>
                                          <p:spTgt spid="3074"/>
                                        </p:tgtEl>
                                      </p:cBhvr>
                                    </p:animEffect>
                                    <p:anim calcmode="lin" valueType="num">
                                      <p:cBhvr>
                                        <p:cTn id="20" dur="1000" fill="hold"/>
                                        <p:tgtEl>
                                          <p:spTgt spid="3074"/>
                                        </p:tgtEl>
                                        <p:attrNameLst>
                                          <p:attrName>ppt_x</p:attrName>
                                        </p:attrNameLst>
                                      </p:cBhvr>
                                      <p:tavLst>
                                        <p:tav tm="0">
                                          <p:val>
                                            <p:strVal val="#ppt_x"/>
                                          </p:val>
                                        </p:tav>
                                        <p:tav tm="100000">
                                          <p:val>
                                            <p:strVal val="#ppt_x"/>
                                          </p:val>
                                        </p:tav>
                                      </p:tavLst>
                                    </p:anim>
                                    <p:anim calcmode="lin" valueType="num">
                                      <p:cBhvr>
                                        <p:cTn id="21" dur="1000" fill="hold"/>
                                        <p:tgtEl>
                                          <p:spTgt spid="30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Results</a:t>
            </a:r>
            <a:r>
              <a:rPr lang="hu-HU" dirty="0" smtClean="0"/>
              <a:t> of </a:t>
            </a:r>
            <a:r>
              <a:rPr lang="hu-HU" dirty="0" err="1" smtClean="0"/>
              <a:t>the</a:t>
            </a:r>
            <a:r>
              <a:rPr lang="hu-HU" dirty="0" smtClean="0"/>
              <a:t> </a:t>
            </a:r>
            <a:r>
              <a:rPr lang="hu-HU" dirty="0" err="1" smtClean="0"/>
              <a:t>cluster</a:t>
            </a:r>
            <a:r>
              <a:rPr lang="hu-HU" dirty="0" smtClean="0"/>
              <a:t> </a:t>
            </a:r>
            <a:r>
              <a:rPr lang="hu-HU" dirty="0" err="1" smtClean="0"/>
              <a:t>analysis</a:t>
            </a:r>
            <a:endParaRPr lang="hu-HU" dirty="0"/>
          </a:p>
        </p:txBody>
      </p:sp>
      <p:sp>
        <p:nvSpPr>
          <p:cNvPr id="4" name="Dia számának helye 3"/>
          <p:cNvSpPr>
            <a:spLocks noGrp="1"/>
          </p:cNvSpPr>
          <p:nvPr>
            <p:ph type="sldNum" sz="quarter" idx="12"/>
          </p:nvPr>
        </p:nvSpPr>
        <p:spPr/>
        <p:txBody>
          <a:bodyPr/>
          <a:lstStyle/>
          <a:p>
            <a:pPr>
              <a:defRPr/>
            </a:pPr>
            <a:fld id="{45922046-2832-49A1-A47C-7C35EE7E3EF1}" type="slidenum">
              <a:rPr lang="hu-HU" smtClean="0"/>
              <a:pPr>
                <a:defRPr/>
              </a:pPr>
              <a:t>5</a:t>
            </a:fld>
            <a:endParaRPr lang="hu-HU"/>
          </a:p>
        </p:txBody>
      </p:sp>
      <p:pic>
        <p:nvPicPr>
          <p:cNvPr id="4099" name="Picture 3"/>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b="7327"/>
          <a:stretch/>
        </p:blipFill>
        <p:spPr bwMode="auto">
          <a:xfrm>
            <a:off x="971600" y="1412776"/>
            <a:ext cx="7325597" cy="511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zövegdoboz 5"/>
          <p:cNvSpPr txBox="1"/>
          <p:nvPr/>
        </p:nvSpPr>
        <p:spPr>
          <a:xfrm>
            <a:off x="2411760" y="2589156"/>
            <a:ext cx="1152128" cy="215444"/>
          </a:xfrm>
          <a:prstGeom prst="rect">
            <a:avLst/>
          </a:prstGeom>
          <a:solidFill>
            <a:schemeClr val="bg1"/>
          </a:solidFill>
        </p:spPr>
        <p:txBody>
          <a:bodyPr wrap="square" rtlCol="0">
            <a:spAutoFit/>
          </a:bodyPr>
          <a:lstStyle/>
          <a:p>
            <a:r>
              <a:rPr lang="hu-HU" sz="800" dirty="0" err="1" smtClean="0"/>
              <a:t>Case</a:t>
            </a:r>
            <a:r>
              <a:rPr lang="hu-HU" sz="800" dirty="0" smtClean="0"/>
              <a:t> </a:t>
            </a:r>
            <a:r>
              <a:rPr lang="hu-HU" sz="800" dirty="0" err="1" smtClean="0"/>
              <a:t>study</a:t>
            </a:r>
            <a:r>
              <a:rPr lang="hu-HU" sz="800" dirty="0" smtClean="0"/>
              <a:t> 1</a:t>
            </a:r>
            <a:endParaRPr lang="hu-HU" sz="800" dirty="0"/>
          </a:p>
        </p:txBody>
      </p:sp>
      <p:sp>
        <p:nvSpPr>
          <p:cNvPr id="9" name="Szövegdoboz 8"/>
          <p:cNvSpPr txBox="1"/>
          <p:nvPr/>
        </p:nvSpPr>
        <p:spPr>
          <a:xfrm>
            <a:off x="1259632" y="3501008"/>
            <a:ext cx="1008112" cy="215444"/>
          </a:xfrm>
          <a:prstGeom prst="rect">
            <a:avLst/>
          </a:prstGeom>
          <a:solidFill>
            <a:schemeClr val="bg1"/>
          </a:solidFill>
        </p:spPr>
        <p:txBody>
          <a:bodyPr wrap="square" rtlCol="0">
            <a:spAutoFit/>
          </a:bodyPr>
          <a:lstStyle/>
          <a:p>
            <a:r>
              <a:rPr lang="hu-HU" sz="800" dirty="0" err="1" smtClean="0"/>
              <a:t>Case</a:t>
            </a:r>
            <a:r>
              <a:rPr lang="hu-HU" sz="800" dirty="0" smtClean="0"/>
              <a:t> </a:t>
            </a:r>
            <a:r>
              <a:rPr lang="hu-HU" sz="800" dirty="0" err="1" smtClean="0"/>
              <a:t>study</a:t>
            </a:r>
            <a:r>
              <a:rPr lang="hu-HU" sz="800" dirty="0" smtClean="0"/>
              <a:t> 2</a:t>
            </a:r>
            <a:endParaRPr lang="hu-HU" sz="800" dirty="0"/>
          </a:p>
        </p:txBody>
      </p:sp>
      <p:sp>
        <p:nvSpPr>
          <p:cNvPr id="10" name="Szövegdoboz 9"/>
          <p:cNvSpPr txBox="1"/>
          <p:nvPr/>
        </p:nvSpPr>
        <p:spPr>
          <a:xfrm>
            <a:off x="5580112" y="5294692"/>
            <a:ext cx="1080120" cy="215444"/>
          </a:xfrm>
          <a:prstGeom prst="rect">
            <a:avLst/>
          </a:prstGeom>
          <a:solidFill>
            <a:schemeClr val="bg1"/>
          </a:solidFill>
        </p:spPr>
        <p:txBody>
          <a:bodyPr wrap="square" rtlCol="0">
            <a:spAutoFit/>
          </a:bodyPr>
          <a:lstStyle/>
          <a:p>
            <a:r>
              <a:rPr lang="hu-HU" sz="800" dirty="0" err="1" smtClean="0"/>
              <a:t>Case</a:t>
            </a:r>
            <a:r>
              <a:rPr lang="hu-HU" sz="800" dirty="0" smtClean="0"/>
              <a:t> </a:t>
            </a:r>
            <a:r>
              <a:rPr lang="hu-HU" sz="800" dirty="0" err="1" smtClean="0"/>
              <a:t>study</a:t>
            </a:r>
            <a:r>
              <a:rPr lang="hu-HU" sz="800" dirty="0" smtClean="0"/>
              <a:t> 3</a:t>
            </a:r>
            <a:endParaRPr lang="hu-HU" sz="800" dirty="0"/>
          </a:p>
        </p:txBody>
      </p:sp>
    </p:spTree>
    <p:extLst>
      <p:ext uri="{BB962C8B-B14F-4D97-AF65-F5344CB8AC3E}">
        <p14:creationId xmlns:p14="http://schemas.microsoft.com/office/powerpoint/2010/main" val="24136102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Case-study</a:t>
            </a:r>
            <a:r>
              <a:rPr lang="hu-HU" dirty="0" smtClean="0"/>
              <a:t> </a:t>
            </a:r>
            <a:r>
              <a:rPr lang="hu-HU" dirty="0" err="1" smtClean="0"/>
              <a:t>analysis</a:t>
            </a:r>
            <a:endParaRPr lang="hu-HU" dirty="0"/>
          </a:p>
        </p:txBody>
      </p:sp>
      <p:sp>
        <p:nvSpPr>
          <p:cNvPr id="3" name="Tartalom helye 2"/>
          <p:cNvSpPr>
            <a:spLocks noGrp="1"/>
          </p:cNvSpPr>
          <p:nvPr>
            <p:ph idx="1"/>
          </p:nvPr>
        </p:nvSpPr>
        <p:spPr>
          <a:xfrm>
            <a:off x="467544" y="1412776"/>
            <a:ext cx="8229600" cy="4525963"/>
          </a:xfrm>
        </p:spPr>
        <p:txBody>
          <a:bodyPr/>
          <a:lstStyle/>
          <a:p>
            <a:r>
              <a:rPr lang="hu-HU" sz="2400" dirty="0" err="1" smtClean="0"/>
              <a:t>What</a:t>
            </a:r>
            <a:r>
              <a:rPr lang="hu-HU" sz="2400" dirty="0" smtClean="0"/>
              <a:t> </a:t>
            </a:r>
            <a:r>
              <a:rPr lang="hu-HU" sz="2400" dirty="0" err="1" smtClean="0"/>
              <a:t>differences</a:t>
            </a:r>
            <a:r>
              <a:rPr lang="hu-HU" sz="2400" dirty="0" smtClean="0"/>
              <a:t> </a:t>
            </a:r>
            <a:r>
              <a:rPr lang="hu-HU" sz="2400" dirty="0" err="1" smtClean="0"/>
              <a:t>can</a:t>
            </a:r>
            <a:r>
              <a:rPr lang="hu-HU" sz="2400" dirty="0" smtClean="0"/>
              <a:t> be </a:t>
            </a:r>
            <a:r>
              <a:rPr lang="hu-HU" sz="2400" dirty="0" err="1" smtClean="0"/>
              <a:t>observed</a:t>
            </a:r>
            <a:r>
              <a:rPr lang="hu-HU" sz="2400" dirty="0" smtClean="0"/>
              <a:t> </a:t>
            </a:r>
            <a:r>
              <a:rPr lang="hu-HU" sz="2400" dirty="0" err="1" smtClean="0"/>
              <a:t>in</a:t>
            </a:r>
            <a:r>
              <a:rPr lang="hu-HU" sz="2400" dirty="0" smtClean="0"/>
              <a:t> </a:t>
            </a:r>
            <a:r>
              <a:rPr lang="hu-HU" sz="2400" dirty="0" err="1" smtClean="0"/>
              <a:t>the</a:t>
            </a:r>
            <a:r>
              <a:rPr lang="hu-HU" sz="2400" dirty="0" smtClean="0"/>
              <a:t> </a:t>
            </a:r>
            <a:r>
              <a:rPr lang="hu-HU" sz="2400" dirty="0" err="1" smtClean="0"/>
              <a:t>three</a:t>
            </a:r>
            <a:r>
              <a:rPr lang="hu-HU" sz="2400" dirty="0" smtClean="0"/>
              <a:t> </a:t>
            </a:r>
            <a:r>
              <a:rPr lang="hu-HU" sz="2400" dirty="0" err="1" smtClean="0"/>
              <a:t>case</a:t>
            </a:r>
            <a:r>
              <a:rPr lang="hu-HU" sz="2400" dirty="0" smtClean="0"/>
              <a:t> </a:t>
            </a:r>
            <a:r>
              <a:rPr lang="hu-HU" sz="2400" dirty="0" err="1" smtClean="0"/>
              <a:t>studies</a:t>
            </a:r>
            <a:r>
              <a:rPr lang="hu-HU" sz="2400" dirty="0" smtClean="0"/>
              <a:t>?</a:t>
            </a:r>
          </a:p>
          <a:p>
            <a:pPr marL="251460" marR="594360" indent="0" algn="ctr">
              <a:spcBef>
                <a:spcPts val="1000"/>
              </a:spcBef>
              <a:spcAft>
                <a:spcPts val="1400"/>
              </a:spcAft>
              <a:buNone/>
            </a:pPr>
            <a:r>
              <a:rPr lang="hu-HU" sz="2400" dirty="0" smtClean="0"/>
              <a:t> </a:t>
            </a:r>
            <a:r>
              <a:rPr lang="en-GB" sz="1600" b="1" i="1" dirty="0">
                <a:solidFill>
                  <a:srgbClr val="4F81BD"/>
                </a:solidFill>
                <a:latin typeface="Calibri"/>
                <a:ea typeface="Calibri"/>
                <a:cs typeface="Times New Roman"/>
              </a:rPr>
              <a:t>„I will be honest. I think this [the environmental aspect] did not matter that much here. Let’s say only in a negligible level. (...) There are only very few settlements, who can think like this: yes, I am doing this [the renewable energy investments] so that it will be better in 20, 40 years for those who live here</a:t>
            </a:r>
            <a:r>
              <a:rPr lang="en-GB" sz="1600" b="1" i="1" dirty="0" smtClean="0">
                <a:solidFill>
                  <a:srgbClr val="4F81BD"/>
                </a:solidFill>
                <a:latin typeface="Calibri"/>
                <a:ea typeface="Calibri"/>
                <a:cs typeface="Times New Roman"/>
              </a:rPr>
              <a:t>.”</a:t>
            </a:r>
            <a:endParaRPr lang="hu-HU" sz="1600" b="1" i="1" dirty="0" smtClean="0">
              <a:solidFill>
                <a:srgbClr val="4F81BD"/>
              </a:solidFill>
              <a:latin typeface="Calibri"/>
              <a:ea typeface="Calibri"/>
              <a:cs typeface="Times New Roman"/>
            </a:endParaRPr>
          </a:p>
          <a:p>
            <a:pPr marL="251460" marR="594360" indent="0" algn="ctr">
              <a:spcBef>
                <a:spcPts val="1000"/>
              </a:spcBef>
              <a:spcAft>
                <a:spcPts val="1400"/>
              </a:spcAft>
              <a:buNone/>
            </a:pPr>
            <a:r>
              <a:rPr lang="en-GB" sz="1600" b="1" i="1" dirty="0" smtClean="0">
                <a:solidFill>
                  <a:srgbClr val="4F81BD"/>
                </a:solidFill>
                <a:latin typeface="Calibri"/>
                <a:ea typeface="Calibri"/>
                <a:cs typeface="Times New Roman"/>
              </a:rPr>
              <a:t>“</a:t>
            </a:r>
            <a:r>
              <a:rPr lang="en-GB" sz="1600" b="1" i="1" dirty="0">
                <a:solidFill>
                  <a:srgbClr val="4F81BD"/>
                </a:solidFill>
                <a:latin typeface="Calibri"/>
                <a:ea typeface="Calibri"/>
                <a:cs typeface="Times New Roman"/>
              </a:rPr>
              <a:t>Besides the energy saving, it makes us proud, that we try to take the first steps along this way. From whom can it be expected to show good example for the local population, if not from the local government? I am convinced that yes, the role model of the government can be an example to follow</a:t>
            </a:r>
            <a:r>
              <a:rPr lang="en-GB" sz="1600" b="1" i="1" dirty="0" smtClean="0">
                <a:solidFill>
                  <a:srgbClr val="4F81BD"/>
                </a:solidFill>
                <a:latin typeface="Calibri"/>
                <a:ea typeface="Calibri"/>
                <a:cs typeface="Times New Roman"/>
              </a:rPr>
              <a:t>.”</a:t>
            </a:r>
            <a:endParaRPr lang="hu-HU" sz="1600" b="1" i="1" dirty="0" smtClean="0">
              <a:solidFill>
                <a:srgbClr val="4F81BD"/>
              </a:solidFill>
              <a:latin typeface="Calibri"/>
              <a:ea typeface="Calibri"/>
              <a:cs typeface="Times New Roman"/>
            </a:endParaRPr>
          </a:p>
          <a:p>
            <a:pPr marL="251460" marR="594360" indent="0" algn="ctr">
              <a:spcBef>
                <a:spcPts val="1000"/>
              </a:spcBef>
              <a:spcAft>
                <a:spcPts val="1400"/>
              </a:spcAft>
              <a:buNone/>
            </a:pPr>
            <a:r>
              <a:rPr lang="en-GB" sz="1600" b="1" i="1" dirty="0">
                <a:solidFill>
                  <a:srgbClr val="4F81BD"/>
                </a:solidFill>
                <a:latin typeface="Calibri"/>
                <a:ea typeface="Calibri"/>
                <a:cs typeface="Times New Roman"/>
              </a:rPr>
              <a:t>“The conscious life, the consciousness needs to be handed over to the people. We do not necessarily have to show the technological knowledge. They do not have to understand the technological side. The communication, that is necessary for the development of the local community, is given here. For this, it is necessary, that the local government shows the example.”</a:t>
            </a:r>
            <a:endParaRPr lang="hu-HU" sz="1600" b="1" i="1" dirty="0">
              <a:solidFill>
                <a:srgbClr val="4F81BD"/>
              </a:solidFill>
              <a:latin typeface="Calibri"/>
              <a:ea typeface="Calibri"/>
              <a:cs typeface="Times New Roman"/>
            </a:endParaRPr>
          </a:p>
          <a:p>
            <a:pPr marL="251460" marR="594360" indent="0" algn="ctr">
              <a:spcBef>
                <a:spcPts val="1000"/>
              </a:spcBef>
              <a:spcAft>
                <a:spcPts val="1400"/>
              </a:spcAft>
              <a:buNone/>
            </a:pPr>
            <a:endParaRPr lang="hu-HU" sz="1600" b="1" i="1" dirty="0">
              <a:solidFill>
                <a:srgbClr val="4F81BD"/>
              </a:solidFill>
              <a:latin typeface="Calibri"/>
              <a:ea typeface="Calibri"/>
              <a:cs typeface="Times New Roman"/>
            </a:endParaRPr>
          </a:p>
          <a:p>
            <a:endParaRPr lang="hu-HU" sz="2400" dirty="0"/>
          </a:p>
        </p:txBody>
      </p:sp>
      <p:sp>
        <p:nvSpPr>
          <p:cNvPr id="4" name="Dia számának helye 3"/>
          <p:cNvSpPr>
            <a:spLocks noGrp="1"/>
          </p:cNvSpPr>
          <p:nvPr>
            <p:ph type="sldNum" sz="quarter" idx="12"/>
          </p:nvPr>
        </p:nvSpPr>
        <p:spPr/>
        <p:txBody>
          <a:bodyPr/>
          <a:lstStyle/>
          <a:p>
            <a:pPr>
              <a:defRPr/>
            </a:pPr>
            <a:fld id="{45922046-2832-49A1-A47C-7C35EE7E3EF1}" type="slidenum">
              <a:rPr lang="hu-HU" smtClean="0"/>
              <a:pPr>
                <a:defRPr/>
              </a:pPr>
              <a:t>6</a:t>
            </a:fld>
            <a:endParaRPr lang="hu-HU"/>
          </a:p>
        </p:txBody>
      </p:sp>
      <p:sp>
        <p:nvSpPr>
          <p:cNvPr id="5" name="Szövegdoboz 4"/>
          <p:cNvSpPr txBox="1"/>
          <p:nvPr/>
        </p:nvSpPr>
        <p:spPr>
          <a:xfrm>
            <a:off x="5580112" y="2984207"/>
            <a:ext cx="3024336" cy="307777"/>
          </a:xfrm>
          <a:prstGeom prst="rect">
            <a:avLst/>
          </a:prstGeom>
          <a:noFill/>
        </p:spPr>
        <p:txBody>
          <a:bodyPr wrap="square" rtlCol="0">
            <a:spAutoFit/>
          </a:bodyPr>
          <a:lstStyle/>
          <a:p>
            <a:pPr algn="ctr"/>
            <a:r>
              <a:rPr lang="hu-HU" sz="1400" i="1" dirty="0" err="1" smtClean="0"/>
              <a:t>Mayor</a:t>
            </a:r>
            <a:r>
              <a:rPr lang="hu-HU" sz="1400" i="1" dirty="0"/>
              <a:t> </a:t>
            </a:r>
            <a:r>
              <a:rPr lang="hu-HU" sz="1400" i="1" dirty="0" smtClean="0"/>
              <a:t>of </a:t>
            </a:r>
            <a:r>
              <a:rPr lang="hu-HU" sz="1400" i="1" dirty="0" err="1" smtClean="0"/>
              <a:t>neutral</a:t>
            </a:r>
            <a:r>
              <a:rPr lang="hu-HU" sz="1400" i="1" dirty="0" smtClean="0"/>
              <a:t> </a:t>
            </a:r>
            <a:r>
              <a:rPr lang="hu-HU" sz="1400" i="1" dirty="0" err="1" smtClean="0"/>
              <a:t>settlement</a:t>
            </a:r>
            <a:endParaRPr lang="hu-HU" sz="1400" i="1" dirty="0"/>
          </a:p>
        </p:txBody>
      </p:sp>
      <p:sp>
        <p:nvSpPr>
          <p:cNvPr id="6" name="Szövegdoboz 5"/>
          <p:cNvSpPr txBox="1"/>
          <p:nvPr/>
        </p:nvSpPr>
        <p:spPr>
          <a:xfrm>
            <a:off x="5004048" y="4293096"/>
            <a:ext cx="3600400" cy="307777"/>
          </a:xfrm>
          <a:prstGeom prst="rect">
            <a:avLst/>
          </a:prstGeom>
          <a:noFill/>
        </p:spPr>
        <p:txBody>
          <a:bodyPr wrap="square" rtlCol="0">
            <a:spAutoFit/>
          </a:bodyPr>
          <a:lstStyle/>
          <a:p>
            <a:pPr algn="ctr"/>
            <a:r>
              <a:rPr lang="hu-HU" sz="1400" i="1" dirty="0" err="1" smtClean="0"/>
              <a:t>Mayor</a:t>
            </a:r>
            <a:r>
              <a:rPr lang="hu-HU" sz="1400" i="1" dirty="0"/>
              <a:t> </a:t>
            </a:r>
            <a:r>
              <a:rPr lang="hu-HU" sz="1400" i="1" dirty="0" smtClean="0"/>
              <a:t>of </a:t>
            </a:r>
            <a:r>
              <a:rPr lang="hu-HU" sz="1400" i="1" dirty="0" err="1" smtClean="0"/>
              <a:t>moderately</a:t>
            </a:r>
            <a:r>
              <a:rPr lang="hu-HU" sz="1400" i="1" dirty="0" smtClean="0"/>
              <a:t> </a:t>
            </a:r>
            <a:r>
              <a:rPr lang="hu-HU" sz="1400" i="1" dirty="0" err="1" smtClean="0"/>
              <a:t>successful</a:t>
            </a:r>
            <a:r>
              <a:rPr lang="hu-HU" sz="1400" i="1" dirty="0" smtClean="0"/>
              <a:t> </a:t>
            </a:r>
            <a:r>
              <a:rPr lang="hu-HU" sz="1400" i="1" dirty="0" err="1" smtClean="0"/>
              <a:t>settlement</a:t>
            </a:r>
            <a:endParaRPr lang="hu-HU" sz="1400" i="1" dirty="0"/>
          </a:p>
        </p:txBody>
      </p:sp>
      <p:sp>
        <p:nvSpPr>
          <p:cNvPr id="7" name="Szövegdoboz 6"/>
          <p:cNvSpPr txBox="1"/>
          <p:nvPr/>
        </p:nvSpPr>
        <p:spPr>
          <a:xfrm>
            <a:off x="5565394" y="5877272"/>
            <a:ext cx="3024336" cy="307777"/>
          </a:xfrm>
          <a:prstGeom prst="rect">
            <a:avLst/>
          </a:prstGeom>
          <a:noFill/>
        </p:spPr>
        <p:txBody>
          <a:bodyPr wrap="square" rtlCol="0">
            <a:spAutoFit/>
          </a:bodyPr>
          <a:lstStyle/>
          <a:p>
            <a:pPr algn="ctr"/>
            <a:r>
              <a:rPr lang="hu-HU" sz="1400" i="1" dirty="0" err="1" smtClean="0"/>
              <a:t>Mayor</a:t>
            </a:r>
            <a:r>
              <a:rPr lang="hu-HU" sz="1400" i="1" dirty="0"/>
              <a:t> </a:t>
            </a:r>
            <a:r>
              <a:rPr lang="hu-HU" sz="1400" i="1" dirty="0" smtClean="0"/>
              <a:t>of </a:t>
            </a:r>
            <a:r>
              <a:rPr lang="hu-HU" sz="1400" i="1" dirty="0" err="1" smtClean="0"/>
              <a:t>successful</a:t>
            </a:r>
            <a:r>
              <a:rPr lang="hu-HU" sz="1400" i="1" dirty="0" smtClean="0"/>
              <a:t> </a:t>
            </a:r>
            <a:r>
              <a:rPr lang="hu-HU" sz="1400" i="1" dirty="0" err="1" smtClean="0"/>
              <a:t>settlement</a:t>
            </a:r>
            <a:endParaRPr lang="hu-HU" sz="1400" i="1" dirty="0"/>
          </a:p>
        </p:txBody>
      </p:sp>
    </p:spTree>
    <p:extLst>
      <p:ext uri="{BB962C8B-B14F-4D97-AF65-F5344CB8AC3E}">
        <p14:creationId xmlns:p14="http://schemas.microsoft.com/office/powerpoint/2010/main" val="1969324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Case-study</a:t>
            </a:r>
            <a:r>
              <a:rPr lang="hu-HU" dirty="0" smtClean="0"/>
              <a:t> </a:t>
            </a:r>
            <a:r>
              <a:rPr lang="hu-HU" dirty="0" err="1" smtClean="0"/>
              <a:t>analysis</a:t>
            </a:r>
            <a:endParaRPr lang="hu-HU" dirty="0"/>
          </a:p>
        </p:txBody>
      </p:sp>
      <p:graphicFrame>
        <p:nvGraphicFramePr>
          <p:cNvPr id="5" name="Tartalom helye 4"/>
          <p:cNvGraphicFramePr>
            <a:graphicFrameLocks noGrp="1"/>
          </p:cNvGraphicFramePr>
          <p:nvPr>
            <p:ph idx="1"/>
            <p:extLst>
              <p:ext uri="{D42A27DB-BD31-4B8C-83A1-F6EECF244321}">
                <p14:modId xmlns:p14="http://schemas.microsoft.com/office/powerpoint/2010/main" val="898332111"/>
              </p:ext>
            </p:extLst>
          </p:nvPr>
        </p:nvGraphicFramePr>
        <p:xfrm>
          <a:off x="457200" y="1600200"/>
          <a:ext cx="8229600" cy="3881120"/>
        </p:xfrm>
        <a:graphic>
          <a:graphicData uri="http://schemas.openxmlformats.org/drawingml/2006/table">
            <a:tbl>
              <a:tblPr firstRow="1" bandRow="1">
                <a:tableStyleId>{93296810-A885-4BE3-A3E7-6D5BEEA58F35}</a:tableStyleId>
              </a:tblPr>
              <a:tblGrid>
                <a:gridCol w="2057400"/>
                <a:gridCol w="2057400"/>
                <a:gridCol w="2057400"/>
                <a:gridCol w="2057400"/>
              </a:tblGrid>
              <a:tr h="370840">
                <a:tc>
                  <a:txBody>
                    <a:bodyPr/>
                    <a:lstStyle/>
                    <a:p>
                      <a:pPr algn="ctr"/>
                      <a:r>
                        <a:rPr lang="hu-HU" sz="1600" dirty="0" err="1" smtClean="0"/>
                        <a:t>Aspects</a:t>
                      </a:r>
                      <a:endParaRPr lang="hu-HU" sz="1600" dirty="0"/>
                    </a:p>
                  </a:txBody>
                  <a:tcPr/>
                </a:tc>
                <a:tc>
                  <a:txBody>
                    <a:bodyPr/>
                    <a:lstStyle/>
                    <a:p>
                      <a:pPr algn="ctr"/>
                      <a:r>
                        <a:rPr lang="hu-HU" sz="1600" dirty="0" err="1" smtClean="0"/>
                        <a:t>Neutral</a:t>
                      </a:r>
                      <a:endParaRPr lang="hu-HU" sz="1600" dirty="0"/>
                    </a:p>
                  </a:txBody>
                  <a:tcPr/>
                </a:tc>
                <a:tc>
                  <a:txBody>
                    <a:bodyPr/>
                    <a:lstStyle/>
                    <a:p>
                      <a:pPr algn="ctr"/>
                      <a:r>
                        <a:rPr lang="hu-HU" sz="1600" dirty="0" err="1" smtClean="0"/>
                        <a:t>Moderatley</a:t>
                      </a:r>
                      <a:r>
                        <a:rPr lang="hu-HU" sz="1600" dirty="0" smtClean="0"/>
                        <a:t> </a:t>
                      </a:r>
                      <a:r>
                        <a:rPr lang="hu-HU" sz="1600" dirty="0" err="1" smtClean="0"/>
                        <a:t>successful</a:t>
                      </a:r>
                      <a:endParaRPr lang="hu-HU" sz="1600" dirty="0"/>
                    </a:p>
                  </a:txBody>
                  <a:tcPr/>
                </a:tc>
                <a:tc>
                  <a:txBody>
                    <a:bodyPr/>
                    <a:lstStyle/>
                    <a:p>
                      <a:pPr algn="ctr"/>
                      <a:r>
                        <a:rPr lang="hu-HU" sz="1600" dirty="0" err="1" smtClean="0"/>
                        <a:t>Succesful</a:t>
                      </a:r>
                      <a:endParaRPr lang="hu-HU" sz="1600" dirty="0"/>
                    </a:p>
                  </a:txBody>
                  <a:tcPr/>
                </a:tc>
              </a:tr>
              <a:tr h="370840">
                <a:tc>
                  <a:txBody>
                    <a:bodyPr/>
                    <a:lstStyle/>
                    <a:p>
                      <a:r>
                        <a:rPr lang="hu-HU" sz="1600" dirty="0" err="1" smtClean="0"/>
                        <a:t>Territorial</a:t>
                      </a:r>
                      <a:r>
                        <a:rPr lang="hu-HU" sz="1600" dirty="0" smtClean="0"/>
                        <a:t> </a:t>
                      </a:r>
                      <a:r>
                        <a:rPr lang="hu-HU" sz="1600" dirty="0" err="1" smtClean="0"/>
                        <a:t>features</a:t>
                      </a:r>
                      <a:r>
                        <a:rPr lang="hu-HU" sz="1600" dirty="0" smtClean="0"/>
                        <a:t> (RES </a:t>
                      </a:r>
                      <a:r>
                        <a:rPr lang="hu-HU" sz="1600" dirty="0" err="1" smtClean="0"/>
                        <a:t>potential</a:t>
                      </a:r>
                      <a:r>
                        <a:rPr lang="hu-HU" sz="1600" dirty="0" smtClean="0"/>
                        <a:t>) </a:t>
                      </a:r>
                      <a:endParaRPr lang="hu-HU" sz="1600" dirty="0"/>
                    </a:p>
                  </a:txBody>
                  <a:tcPr/>
                </a:tc>
                <a:tc>
                  <a:txBody>
                    <a:bodyPr/>
                    <a:lstStyle/>
                    <a:p>
                      <a:pPr algn="ctr"/>
                      <a:r>
                        <a:rPr lang="hu-HU" sz="1600" dirty="0" err="1" smtClean="0"/>
                        <a:t>given</a:t>
                      </a:r>
                      <a:endParaRPr lang="hu-HU" sz="1600" dirty="0"/>
                    </a:p>
                  </a:txBody>
                  <a:tcPr anchor="ctr"/>
                </a:tc>
                <a:tc>
                  <a:txBody>
                    <a:bodyPr/>
                    <a:lstStyle/>
                    <a:p>
                      <a:pPr algn="ctr"/>
                      <a:r>
                        <a:rPr lang="hu-HU" sz="1600" dirty="0" err="1" smtClean="0"/>
                        <a:t>given</a:t>
                      </a:r>
                      <a:endParaRPr lang="hu-HU" sz="1600" dirty="0"/>
                    </a:p>
                  </a:txBody>
                  <a:tcPr anchor="ctr"/>
                </a:tc>
                <a:tc>
                  <a:txBody>
                    <a:bodyPr/>
                    <a:lstStyle/>
                    <a:p>
                      <a:pPr algn="ctr"/>
                      <a:r>
                        <a:rPr lang="hu-HU" sz="1600" dirty="0" err="1" smtClean="0"/>
                        <a:t>given</a:t>
                      </a:r>
                      <a:endParaRPr lang="hu-HU" sz="1600" dirty="0"/>
                    </a:p>
                  </a:txBody>
                  <a:tcPr anchor="ctr"/>
                </a:tc>
              </a:tr>
              <a:tr h="370840">
                <a:tc>
                  <a:txBody>
                    <a:bodyPr/>
                    <a:lstStyle/>
                    <a:p>
                      <a:r>
                        <a:rPr lang="hu-HU" sz="1600" dirty="0" err="1" smtClean="0"/>
                        <a:t>Mentality</a:t>
                      </a:r>
                      <a:r>
                        <a:rPr lang="hu-HU" sz="1600" dirty="0" smtClean="0"/>
                        <a:t> of </a:t>
                      </a:r>
                      <a:r>
                        <a:rPr lang="hu-HU" sz="1600" dirty="0" err="1" smtClean="0"/>
                        <a:t>the</a:t>
                      </a:r>
                      <a:r>
                        <a:rPr lang="hu-HU" sz="1600" dirty="0" smtClean="0"/>
                        <a:t> local </a:t>
                      </a:r>
                      <a:r>
                        <a:rPr lang="hu-HU" sz="1600" dirty="0" err="1" smtClean="0"/>
                        <a:t>population</a:t>
                      </a:r>
                      <a:endParaRPr lang="hu-HU" sz="1600" dirty="0"/>
                    </a:p>
                  </a:txBody>
                  <a:tcPr/>
                </a:tc>
                <a:tc>
                  <a:txBody>
                    <a:bodyPr/>
                    <a:lstStyle/>
                    <a:p>
                      <a:pPr algn="ctr"/>
                      <a:r>
                        <a:rPr lang="hu-HU" sz="1600" dirty="0" err="1" smtClean="0"/>
                        <a:t>indifferent</a:t>
                      </a:r>
                      <a:endParaRPr lang="hu-HU" sz="1600" dirty="0"/>
                    </a:p>
                  </a:txBody>
                  <a:tcPr anchor="ctr"/>
                </a:tc>
                <a:tc>
                  <a:txBody>
                    <a:bodyPr/>
                    <a:lstStyle/>
                    <a:p>
                      <a:pPr algn="ctr"/>
                      <a:r>
                        <a:rPr lang="hu-HU" sz="1600" dirty="0" err="1" smtClean="0"/>
                        <a:t>new</a:t>
                      </a:r>
                      <a:r>
                        <a:rPr lang="hu-HU" sz="1600" dirty="0" smtClean="0"/>
                        <a:t> </a:t>
                      </a:r>
                      <a:r>
                        <a:rPr lang="hu-HU" sz="1600" dirty="0" err="1" smtClean="0"/>
                        <a:t>incomers</a:t>
                      </a:r>
                      <a:r>
                        <a:rPr lang="hu-HU" sz="1600" dirty="0" smtClean="0"/>
                        <a:t> (</a:t>
                      </a:r>
                      <a:r>
                        <a:rPr lang="hu-HU" sz="1600" dirty="0" err="1" smtClean="0"/>
                        <a:t>different</a:t>
                      </a:r>
                      <a:r>
                        <a:rPr lang="hu-HU" sz="1600" dirty="0" smtClean="0"/>
                        <a:t> </a:t>
                      </a:r>
                      <a:r>
                        <a:rPr lang="hu-HU" sz="1600" dirty="0" err="1" smtClean="0"/>
                        <a:t>attitude</a:t>
                      </a:r>
                      <a:r>
                        <a:rPr lang="hu-HU" sz="1600" dirty="0" smtClean="0"/>
                        <a:t>)</a:t>
                      </a:r>
                      <a:endParaRPr lang="hu-HU" sz="1600" dirty="0"/>
                    </a:p>
                  </a:txBody>
                  <a:tcPr anchor="ctr"/>
                </a:tc>
                <a:tc>
                  <a:txBody>
                    <a:bodyPr/>
                    <a:lstStyle/>
                    <a:p>
                      <a:pPr algn="ctr"/>
                      <a:r>
                        <a:rPr lang="hu-HU" sz="1600" dirty="0" err="1" smtClean="0"/>
                        <a:t>self-sufficiency</a:t>
                      </a:r>
                      <a:endParaRPr lang="hu-HU" sz="1600" dirty="0"/>
                    </a:p>
                  </a:txBody>
                  <a:tcPr anchor="ctr"/>
                </a:tc>
              </a:tr>
              <a:tr h="370840">
                <a:tc>
                  <a:txBody>
                    <a:bodyPr/>
                    <a:lstStyle/>
                    <a:p>
                      <a:r>
                        <a:rPr lang="hu-HU" sz="1600" dirty="0" err="1" smtClean="0"/>
                        <a:t>Initiator</a:t>
                      </a:r>
                      <a:r>
                        <a:rPr lang="hu-HU" sz="1600" baseline="0" dirty="0" smtClean="0"/>
                        <a:t> of </a:t>
                      </a:r>
                      <a:r>
                        <a:rPr lang="hu-HU" sz="1600" baseline="0" dirty="0" err="1" smtClean="0"/>
                        <a:t>the</a:t>
                      </a:r>
                      <a:r>
                        <a:rPr lang="hu-HU" sz="1600" baseline="0" dirty="0" smtClean="0"/>
                        <a:t> </a:t>
                      </a:r>
                      <a:r>
                        <a:rPr lang="hu-HU" sz="1600" baseline="0" dirty="0" err="1" smtClean="0"/>
                        <a:t>investments</a:t>
                      </a:r>
                      <a:endParaRPr lang="hu-HU" sz="1600" dirty="0"/>
                    </a:p>
                  </a:txBody>
                  <a:tcPr/>
                </a:tc>
                <a:tc>
                  <a:txBody>
                    <a:bodyPr/>
                    <a:lstStyle/>
                    <a:p>
                      <a:pPr algn="ctr"/>
                      <a:r>
                        <a:rPr lang="hu-HU" sz="1600" dirty="0" err="1" smtClean="0"/>
                        <a:t>mayor</a:t>
                      </a:r>
                      <a:endParaRPr lang="hu-HU" sz="1600" dirty="0"/>
                    </a:p>
                  </a:txBody>
                  <a:tcPr anchor="ctr"/>
                </a:tc>
                <a:tc>
                  <a:txBody>
                    <a:bodyPr/>
                    <a:lstStyle/>
                    <a:p>
                      <a:pPr algn="ctr"/>
                      <a:r>
                        <a:rPr lang="hu-HU" sz="1600" dirty="0" err="1" smtClean="0"/>
                        <a:t>mayor</a:t>
                      </a:r>
                      <a:endParaRPr lang="hu-HU" sz="1600" dirty="0"/>
                    </a:p>
                  </a:txBody>
                  <a:tcPr anchor="ctr"/>
                </a:tc>
                <a:tc>
                  <a:txBody>
                    <a:bodyPr/>
                    <a:lstStyle/>
                    <a:p>
                      <a:pPr algn="ctr"/>
                      <a:r>
                        <a:rPr lang="hu-HU" sz="1600" dirty="0" err="1" smtClean="0"/>
                        <a:t>mayor</a:t>
                      </a:r>
                      <a:endParaRPr lang="hu-HU" sz="1600" dirty="0"/>
                    </a:p>
                  </a:txBody>
                  <a:tcPr anchor="ctr"/>
                </a:tc>
              </a:tr>
              <a:tr h="370840">
                <a:tc>
                  <a:txBody>
                    <a:bodyPr/>
                    <a:lstStyle/>
                    <a:p>
                      <a:r>
                        <a:rPr lang="hu-HU" sz="1600" dirty="0" err="1" smtClean="0"/>
                        <a:t>Motivation</a:t>
                      </a:r>
                      <a:r>
                        <a:rPr lang="hu-HU" sz="1600" baseline="0" dirty="0" smtClean="0"/>
                        <a:t> of </a:t>
                      </a:r>
                      <a:r>
                        <a:rPr lang="hu-HU" sz="1600" baseline="0" dirty="0" err="1" smtClean="0"/>
                        <a:t>the</a:t>
                      </a:r>
                      <a:r>
                        <a:rPr lang="hu-HU" sz="1600" baseline="0" dirty="0" smtClean="0"/>
                        <a:t> </a:t>
                      </a:r>
                      <a:r>
                        <a:rPr lang="hu-HU" sz="1600" baseline="0" dirty="0" err="1" smtClean="0"/>
                        <a:t>mayor</a:t>
                      </a:r>
                      <a:endParaRPr lang="hu-HU" sz="1600" dirty="0"/>
                    </a:p>
                  </a:txBody>
                  <a:tcPr/>
                </a:tc>
                <a:tc>
                  <a:txBody>
                    <a:bodyPr/>
                    <a:lstStyle/>
                    <a:p>
                      <a:pPr algn="ctr"/>
                      <a:r>
                        <a:rPr lang="hu-HU" sz="1600" dirty="0" err="1" smtClean="0"/>
                        <a:t>economic</a:t>
                      </a:r>
                      <a:r>
                        <a:rPr lang="hu-HU" sz="1600" dirty="0" smtClean="0"/>
                        <a:t> </a:t>
                      </a:r>
                      <a:r>
                        <a:rPr lang="hu-HU" sz="1600" dirty="0" err="1" smtClean="0"/>
                        <a:t>benefits</a:t>
                      </a:r>
                      <a:endParaRPr lang="hu-HU" sz="1600" dirty="0"/>
                    </a:p>
                  </a:txBody>
                  <a:tcPr anchor="ctr"/>
                </a:tc>
                <a:tc>
                  <a:txBody>
                    <a:bodyPr/>
                    <a:lstStyle/>
                    <a:p>
                      <a:pPr algn="ctr"/>
                      <a:r>
                        <a:rPr lang="hu-HU" sz="1600" dirty="0" err="1" smtClean="0"/>
                        <a:t>environmental</a:t>
                      </a:r>
                      <a:r>
                        <a:rPr lang="hu-HU" sz="1600" dirty="0" smtClean="0"/>
                        <a:t> </a:t>
                      </a:r>
                      <a:r>
                        <a:rPr lang="hu-HU" sz="1600" dirty="0" err="1" smtClean="0"/>
                        <a:t>values</a:t>
                      </a:r>
                      <a:endParaRPr lang="hu-HU" sz="1600" dirty="0"/>
                    </a:p>
                  </a:txBody>
                  <a:tcPr anchor="ctr"/>
                </a:tc>
                <a:tc>
                  <a:txBody>
                    <a:bodyPr/>
                    <a:lstStyle/>
                    <a:p>
                      <a:pPr algn="ctr"/>
                      <a:r>
                        <a:rPr lang="hu-HU" sz="1600" dirty="0" err="1" smtClean="0"/>
                        <a:t>self-sufficiency</a:t>
                      </a:r>
                      <a:endParaRPr lang="hu-HU" sz="1600" dirty="0"/>
                    </a:p>
                  </a:txBody>
                  <a:tcPr anchor="ctr"/>
                </a:tc>
              </a:tr>
              <a:tr h="370840">
                <a:tc>
                  <a:txBody>
                    <a:bodyPr/>
                    <a:lstStyle/>
                    <a:p>
                      <a:r>
                        <a:rPr lang="hu-HU" sz="1600" dirty="0" smtClean="0"/>
                        <a:t>Local </a:t>
                      </a:r>
                      <a:r>
                        <a:rPr lang="hu-HU" sz="1600" dirty="0" err="1" smtClean="0"/>
                        <a:t>positive</a:t>
                      </a:r>
                      <a:r>
                        <a:rPr lang="hu-HU" sz="1600" dirty="0" smtClean="0"/>
                        <a:t> </a:t>
                      </a:r>
                      <a:r>
                        <a:rPr lang="hu-HU" sz="1600" dirty="0" err="1" smtClean="0"/>
                        <a:t>benefits</a:t>
                      </a:r>
                      <a:endParaRPr lang="hu-HU" sz="1600" dirty="0"/>
                    </a:p>
                  </a:txBody>
                  <a:tcPr/>
                </a:tc>
                <a:tc>
                  <a:txBody>
                    <a:bodyPr/>
                    <a:lstStyle/>
                    <a:p>
                      <a:pPr algn="ctr"/>
                      <a:r>
                        <a:rPr lang="hu-HU" sz="1600" dirty="0" err="1" smtClean="0"/>
                        <a:t>cost</a:t>
                      </a:r>
                      <a:r>
                        <a:rPr lang="hu-HU" sz="1600" dirty="0" smtClean="0"/>
                        <a:t> </a:t>
                      </a:r>
                      <a:r>
                        <a:rPr lang="hu-HU" sz="1600" dirty="0" err="1" smtClean="0"/>
                        <a:t>benefits</a:t>
                      </a:r>
                      <a:endParaRPr lang="hu-HU" sz="1600" dirty="0"/>
                    </a:p>
                  </a:txBody>
                  <a:tcPr anchor="ctr"/>
                </a:tc>
                <a:tc>
                  <a:txBody>
                    <a:bodyPr/>
                    <a:lstStyle/>
                    <a:p>
                      <a:pPr algn="ctr"/>
                      <a:r>
                        <a:rPr lang="hu-HU" sz="1600" dirty="0" err="1" smtClean="0"/>
                        <a:t>cost</a:t>
                      </a:r>
                      <a:r>
                        <a:rPr lang="hu-HU" sz="1600" dirty="0" smtClean="0"/>
                        <a:t> </a:t>
                      </a:r>
                      <a:r>
                        <a:rPr lang="hu-HU" sz="1600" dirty="0" err="1" smtClean="0"/>
                        <a:t>benefits</a:t>
                      </a:r>
                      <a:r>
                        <a:rPr lang="hu-HU" sz="1600" baseline="0" dirty="0" smtClean="0"/>
                        <a:t> and </a:t>
                      </a:r>
                      <a:r>
                        <a:rPr lang="hu-HU" sz="1600" baseline="0" dirty="0" err="1" smtClean="0"/>
                        <a:t>awareness</a:t>
                      </a:r>
                      <a:r>
                        <a:rPr lang="hu-HU" sz="1600" baseline="0" dirty="0" smtClean="0"/>
                        <a:t> </a:t>
                      </a:r>
                      <a:r>
                        <a:rPr lang="hu-HU" sz="1600" baseline="0" dirty="0" err="1" smtClean="0"/>
                        <a:t>raising</a:t>
                      </a:r>
                      <a:endParaRPr lang="hu-HU" sz="1600" dirty="0"/>
                    </a:p>
                  </a:txBody>
                  <a:tcPr anchor="ctr"/>
                </a:tc>
                <a:tc>
                  <a:txBody>
                    <a:bodyPr/>
                    <a:lstStyle/>
                    <a:p>
                      <a:pPr algn="ctr"/>
                      <a:r>
                        <a:rPr lang="hu-HU" sz="1600" dirty="0" err="1" smtClean="0"/>
                        <a:t>cost</a:t>
                      </a:r>
                      <a:r>
                        <a:rPr lang="hu-HU" sz="1600" dirty="0" smtClean="0"/>
                        <a:t> </a:t>
                      </a:r>
                      <a:r>
                        <a:rPr lang="hu-HU" sz="1600" dirty="0" err="1" smtClean="0"/>
                        <a:t>benefits</a:t>
                      </a:r>
                      <a:r>
                        <a:rPr lang="hu-HU" sz="1600" dirty="0" smtClean="0"/>
                        <a:t>, </a:t>
                      </a:r>
                      <a:r>
                        <a:rPr lang="hu-HU" sz="1600" dirty="0" err="1" smtClean="0"/>
                        <a:t>strong</a:t>
                      </a:r>
                      <a:r>
                        <a:rPr lang="hu-HU" sz="1600" baseline="0" dirty="0" smtClean="0"/>
                        <a:t> </a:t>
                      </a:r>
                      <a:r>
                        <a:rPr lang="hu-HU" sz="1600" baseline="0" dirty="0" err="1" smtClean="0"/>
                        <a:t>social</a:t>
                      </a:r>
                      <a:r>
                        <a:rPr lang="hu-HU" sz="1600" baseline="0" dirty="0" smtClean="0"/>
                        <a:t> </a:t>
                      </a:r>
                      <a:r>
                        <a:rPr lang="hu-HU" sz="1600" baseline="0" dirty="0" err="1" smtClean="0"/>
                        <a:t>benefits</a:t>
                      </a:r>
                      <a:endParaRPr lang="hu-HU" sz="1600" dirty="0"/>
                    </a:p>
                  </a:txBody>
                  <a:tcPr anchor="ctr"/>
                </a:tc>
              </a:tr>
              <a:tr h="370840">
                <a:tc>
                  <a:txBody>
                    <a:bodyPr/>
                    <a:lstStyle/>
                    <a:p>
                      <a:r>
                        <a:rPr lang="hu-HU" sz="1600" dirty="0" smtClean="0"/>
                        <a:t>Local</a:t>
                      </a:r>
                      <a:r>
                        <a:rPr lang="hu-HU" sz="1600" baseline="0" dirty="0" smtClean="0"/>
                        <a:t> </a:t>
                      </a:r>
                      <a:r>
                        <a:rPr lang="hu-HU" sz="1600" baseline="0" dirty="0" err="1" smtClean="0"/>
                        <a:t>population</a:t>
                      </a:r>
                      <a:r>
                        <a:rPr lang="hu-HU" sz="1600" baseline="0" dirty="0" smtClean="0"/>
                        <a:t> </a:t>
                      </a:r>
                      <a:r>
                        <a:rPr lang="hu-HU" sz="1600" baseline="0" dirty="0" err="1" smtClean="0"/>
                        <a:t>involvement</a:t>
                      </a:r>
                      <a:endParaRPr lang="hu-HU" sz="1600" dirty="0"/>
                    </a:p>
                  </a:txBody>
                  <a:tcPr/>
                </a:tc>
                <a:tc>
                  <a:txBody>
                    <a:bodyPr/>
                    <a:lstStyle/>
                    <a:p>
                      <a:pPr algn="ctr"/>
                      <a:r>
                        <a:rPr lang="hu-HU" sz="1600" dirty="0" err="1" smtClean="0"/>
                        <a:t>one</a:t>
                      </a:r>
                      <a:r>
                        <a:rPr lang="hu-HU" sz="1600" dirty="0" smtClean="0"/>
                        <a:t> </a:t>
                      </a:r>
                      <a:r>
                        <a:rPr lang="hu-HU" sz="1600" dirty="0" err="1" smtClean="0"/>
                        <a:t>experimental</a:t>
                      </a:r>
                      <a:r>
                        <a:rPr lang="hu-HU" sz="1600" baseline="0" dirty="0" smtClean="0"/>
                        <a:t> </a:t>
                      </a:r>
                      <a:r>
                        <a:rPr lang="hu-HU" sz="1600" baseline="0" dirty="0" err="1" smtClean="0"/>
                        <a:t>forum</a:t>
                      </a:r>
                      <a:endParaRPr lang="hu-HU" sz="1600" dirty="0"/>
                    </a:p>
                  </a:txBody>
                  <a:tcPr anchor="ctr"/>
                </a:tc>
                <a:tc>
                  <a:txBody>
                    <a:bodyPr/>
                    <a:lstStyle/>
                    <a:p>
                      <a:pPr algn="ctr"/>
                      <a:r>
                        <a:rPr lang="hu-HU" sz="1600" dirty="0" err="1" smtClean="0"/>
                        <a:t>regular</a:t>
                      </a:r>
                      <a:r>
                        <a:rPr lang="hu-HU" sz="1600" dirty="0" smtClean="0"/>
                        <a:t> </a:t>
                      </a:r>
                      <a:r>
                        <a:rPr lang="hu-HU" sz="1600" dirty="0" err="1" smtClean="0"/>
                        <a:t>information</a:t>
                      </a:r>
                      <a:r>
                        <a:rPr lang="hu-HU" sz="1600" baseline="0" dirty="0" smtClean="0"/>
                        <a:t> (</a:t>
                      </a:r>
                      <a:r>
                        <a:rPr lang="hu-HU" sz="1600" baseline="0" dirty="0" err="1" smtClean="0"/>
                        <a:t>forum</a:t>
                      </a:r>
                      <a:r>
                        <a:rPr lang="hu-HU" sz="1600" baseline="0" dirty="0" smtClean="0"/>
                        <a:t> and local </a:t>
                      </a:r>
                      <a:r>
                        <a:rPr lang="hu-HU" sz="1600" baseline="0" dirty="0" err="1" smtClean="0"/>
                        <a:t>newspaper</a:t>
                      </a:r>
                      <a:r>
                        <a:rPr lang="hu-HU" sz="1600" baseline="0" dirty="0" smtClean="0"/>
                        <a:t>) </a:t>
                      </a:r>
                      <a:endParaRPr lang="hu-HU" sz="1600" dirty="0"/>
                    </a:p>
                  </a:txBody>
                  <a:tcPr anchor="ctr"/>
                </a:tc>
                <a:tc>
                  <a:txBody>
                    <a:bodyPr/>
                    <a:lstStyle/>
                    <a:p>
                      <a:pPr algn="ctr"/>
                      <a:r>
                        <a:rPr lang="hu-HU" sz="1600" dirty="0" err="1" smtClean="0"/>
                        <a:t>complex</a:t>
                      </a:r>
                      <a:r>
                        <a:rPr lang="hu-HU" sz="1600" baseline="0" dirty="0" smtClean="0"/>
                        <a:t> </a:t>
                      </a:r>
                      <a:r>
                        <a:rPr lang="hu-HU" sz="1600" baseline="0" dirty="0" err="1" smtClean="0"/>
                        <a:t>awareness</a:t>
                      </a:r>
                      <a:r>
                        <a:rPr lang="hu-HU" sz="1600" baseline="0" dirty="0" smtClean="0"/>
                        <a:t> </a:t>
                      </a:r>
                      <a:r>
                        <a:rPr lang="hu-HU" sz="1600" baseline="0" dirty="0" err="1" smtClean="0"/>
                        <a:t>raising</a:t>
                      </a:r>
                      <a:r>
                        <a:rPr lang="hu-HU" sz="1600" baseline="0" dirty="0" smtClean="0"/>
                        <a:t>, </a:t>
                      </a:r>
                      <a:r>
                        <a:rPr lang="hu-HU" sz="1600" baseline="0" dirty="0" err="1" smtClean="0"/>
                        <a:t>two-way</a:t>
                      </a:r>
                      <a:r>
                        <a:rPr lang="hu-HU" sz="1600" baseline="0" dirty="0" smtClean="0"/>
                        <a:t> </a:t>
                      </a:r>
                      <a:r>
                        <a:rPr lang="hu-HU" sz="1600" baseline="0" dirty="0" err="1" smtClean="0"/>
                        <a:t>activity</a:t>
                      </a:r>
                      <a:endParaRPr lang="hu-HU" sz="1600" dirty="0"/>
                    </a:p>
                  </a:txBody>
                  <a:tcPr anchor="ctr"/>
                </a:tc>
              </a:tr>
            </a:tbl>
          </a:graphicData>
        </a:graphic>
      </p:graphicFrame>
      <p:sp>
        <p:nvSpPr>
          <p:cNvPr id="4" name="Dia számának helye 3"/>
          <p:cNvSpPr>
            <a:spLocks noGrp="1"/>
          </p:cNvSpPr>
          <p:nvPr>
            <p:ph type="sldNum" sz="quarter" idx="12"/>
          </p:nvPr>
        </p:nvSpPr>
        <p:spPr/>
        <p:txBody>
          <a:bodyPr/>
          <a:lstStyle/>
          <a:p>
            <a:pPr>
              <a:defRPr/>
            </a:pPr>
            <a:fld id="{45922046-2832-49A1-A47C-7C35EE7E3EF1}" type="slidenum">
              <a:rPr lang="hu-HU" smtClean="0"/>
              <a:pPr>
                <a:defRPr/>
              </a:pPr>
              <a:t>7</a:t>
            </a:fld>
            <a:endParaRPr lang="hu-HU"/>
          </a:p>
        </p:txBody>
      </p:sp>
    </p:spTree>
    <p:extLst>
      <p:ext uri="{BB962C8B-B14F-4D97-AF65-F5344CB8AC3E}">
        <p14:creationId xmlns:p14="http://schemas.microsoft.com/office/powerpoint/2010/main" val="42300675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Conclusion</a:t>
            </a:r>
            <a:endParaRPr lang="hu-HU" dirty="0"/>
          </a:p>
        </p:txBody>
      </p:sp>
      <p:sp>
        <p:nvSpPr>
          <p:cNvPr id="3" name="Tartalom helye 2"/>
          <p:cNvSpPr>
            <a:spLocks noGrp="1"/>
          </p:cNvSpPr>
          <p:nvPr>
            <p:ph idx="1"/>
          </p:nvPr>
        </p:nvSpPr>
        <p:spPr/>
        <p:txBody>
          <a:bodyPr/>
          <a:lstStyle/>
          <a:p>
            <a:r>
              <a:rPr lang="hu-HU" sz="2400" dirty="0"/>
              <a:t>The local </a:t>
            </a:r>
            <a:r>
              <a:rPr lang="hu-HU" sz="2400" dirty="0" err="1"/>
              <a:t>benefits</a:t>
            </a:r>
            <a:r>
              <a:rPr lang="hu-HU" sz="2400" dirty="0"/>
              <a:t> </a:t>
            </a:r>
            <a:r>
              <a:rPr lang="hu-HU" sz="2400" dirty="0" err="1"/>
              <a:t>are</a:t>
            </a:r>
            <a:r>
              <a:rPr lang="hu-HU" sz="2400" dirty="0"/>
              <a:t> (</a:t>
            </a:r>
            <a:r>
              <a:rPr lang="hu-HU" sz="2400" dirty="0" err="1"/>
              <a:t>in</a:t>
            </a:r>
            <a:r>
              <a:rPr lang="hu-HU" sz="2400" dirty="0"/>
              <a:t> </a:t>
            </a:r>
            <a:r>
              <a:rPr lang="hu-HU" sz="2400" dirty="0" err="1"/>
              <a:t>general</a:t>
            </a:r>
            <a:r>
              <a:rPr lang="hu-HU" sz="2400" dirty="0"/>
              <a:t>) </a:t>
            </a:r>
            <a:r>
              <a:rPr lang="hu-HU" sz="2400" dirty="0" err="1"/>
              <a:t>moderately</a:t>
            </a:r>
            <a:r>
              <a:rPr lang="hu-HU" sz="2400" dirty="0"/>
              <a:t> </a:t>
            </a:r>
            <a:r>
              <a:rPr lang="hu-HU" sz="2400" dirty="0" err="1"/>
              <a:t>presented</a:t>
            </a:r>
            <a:r>
              <a:rPr lang="hu-HU" sz="2400" dirty="0"/>
              <a:t> – </a:t>
            </a:r>
            <a:r>
              <a:rPr lang="hu-HU" sz="2400" dirty="0" err="1"/>
              <a:t>the</a:t>
            </a:r>
            <a:r>
              <a:rPr lang="hu-HU" sz="2400" dirty="0"/>
              <a:t> </a:t>
            </a:r>
            <a:r>
              <a:rPr lang="hu-HU" sz="2400" dirty="0" err="1"/>
              <a:t>positive</a:t>
            </a:r>
            <a:r>
              <a:rPr lang="hu-HU" sz="2400" dirty="0"/>
              <a:t> </a:t>
            </a:r>
            <a:r>
              <a:rPr lang="hu-HU" sz="2400" dirty="0" err="1"/>
              <a:t>process</a:t>
            </a:r>
            <a:r>
              <a:rPr lang="hu-HU" sz="2400" dirty="0"/>
              <a:t> has </a:t>
            </a:r>
            <a:r>
              <a:rPr lang="hu-HU" sz="2400" dirty="0" err="1"/>
              <a:t>started</a:t>
            </a:r>
            <a:r>
              <a:rPr lang="hu-HU" sz="2400" dirty="0"/>
              <a:t> (i.e. </a:t>
            </a:r>
            <a:r>
              <a:rPr lang="hu-HU" sz="2400" dirty="0" err="1"/>
              <a:t>rural</a:t>
            </a:r>
            <a:r>
              <a:rPr lang="hu-HU" sz="2400" dirty="0"/>
              <a:t> </a:t>
            </a:r>
            <a:r>
              <a:rPr lang="hu-HU" sz="2400" dirty="0" err="1"/>
              <a:t>innovation</a:t>
            </a:r>
            <a:r>
              <a:rPr lang="hu-HU" sz="2400" dirty="0"/>
              <a:t>). </a:t>
            </a:r>
          </a:p>
          <a:p>
            <a:r>
              <a:rPr lang="hu-HU" sz="2400" dirty="0" err="1" smtClean="0"/>
              <a:t>According</a:t>
            </a:r>
            <a:r>
              <a:rPr lang="hu-HU" sz="2400" dirty="0" smtClean="0"/>
              <a:t> </a:t>
            </a:r>
            <a:r>
              <a:rPr lang="hu-HU" sz="2400" dirty="0" err="1" smtClean="0"/>
              <a:t>to</a:t>
            </a:r>
            <a:r>
              <a:rPr lang="hu-HU" sz="2400" dirty="0" smtClean="0"/>
              <a:t> </a:t>
            </a:r>
            <a:r>
              <a:rPr lang="hu-HU" sz="2400" dirty="0" err="1" smtClean="0"/>
              <a:t>the</a:t>
            </a:r>
            <a:r>
              <a:rPr lang="hu-HU" sz="2400" dirty="0" smtClean="0"/>
              <a:t> </a:t>
            </a:r>
            <a:r>
              <a:rPr lang="hu-HU" sz="2400" dirty="0" err="1" smtClean="0"/>
              <a:t>analysis</a:t>
            </a:r>
            <a:r>
              <a:rPr lang="hu-HU" sz="2400" dirty="0" smtClean="0"/>
              <a:t> of </a:t>
            </a:r>
            <a:r>
              <a:rPr lang="hu-HU" sz="2400" dirty="0" err="1" smtClean="0"/>
              <a:t>success</a:t>
            </a:r>
            <a:r>
              <a:rPr lang="hu-HU" sz="2400" dirty="0" smtClean="0"/>
              <a:t>, </a:t>
            </a:r>
            <a:r>
              <a:rPr lang="hu-HU" sz="2400" dirty="0" err="1" smtClean="0"/>
              <a:t>indeed</a:t>
            </a:r>
            <a:r>
              <a:rPr lang="hu-HU" sz="2400" dirty="0" smtClean="0"/>
              <a:t> </a:t>
            </a:r>
            <a:r>
              <a:rPr lang="hu-HU" sz="2400" dirty="0" err="1" smtClean="0"/>
              <a:t>there</a:t>
            </a:r>
            <a:r>
              <a:rPr lang="hu-HU" sz="2400" dirty="0" smtClean="0"/>
              <a:t> </a:t>
            </a:r>
            <a:r>
              <a:rPr lang="hu-HU" sz="2400" dirty="0" err="1" smtClean="0"/>
              <a:t>are</a:t>
            </a:r>
            <a:r>
              <a:rPr lang="hu-HU" sz="2400" dirty="0" smtClean="0"/>
              <a:t> </a:t>
            </a:r>
            <a:r>
              <a:rPr lang="hu-HU" sz="2400" dirty="0" err="1" smtClean="0"/>
              <a:t>differences</a:t>
            </a:r>
            <a:r>
              <a:rPr lang="hu-HU" sz="2400" dirty="0" smtClean="0"/>
              <a:t> </a:t>
            </a:r>
            <a:r>
              <a:rPr lang="hu-HU" sz="2400" dirty="0" err="1" smtClean="0"/>
              <a:t>between</a:t>
            </a:r>
            <a:r>
              <a:rPr lang="hu-HU" sz="2400" dirty="0" smtClean="0"/>
              <a:t> </a:t>
            </a:r>
            <a:r>
              <a:rPr lang="hu-HU" sz="2400" dirty="0" err="1" smtClean="0"/>
              <a:t>the</a:t>
            </a:r>
            <a:r>
              <a:rPr lang="hu-HU" sz="2400" dirty="0" smtClean="0"/>
              <a:t> </a:t>
            </a:r>
            <a:r>
              <a:rPr lang="hu-HU" sz="2400" dirty="0" err="1" smtClean="0"/>
              <a:t>settlements</a:t>
            </a:r>
            <a:r>
              <a:rPr lang="hu-HU" sz="2400" dirty="0" smtClean="0"/>
              <a:t> </a:t>
            </a:r>
            <a:r>
              <a:rPr lang="hu-HU" sz="2400" dirty="0" err="1" smtClean="0"/>
              <a:t>who</a:t>
            </a:r>
            <a:r>
              <a:rPr lang="hu-HU" sz="2400" dirty="0" smtClean="0"/>
              <a:t> </a:t>
            </a:r>
            <a:r>
              <a:rPr lang="hu-HU" sz="2400" dirty="0" err="1" smtClean="0"/>
              <a:t>implemented</a:t>
            </a:r>
            <a:r>
              <a:rPr lang="hu-HU" sz="2400" dirty="0" smtClean="0"/>
              <a:t> </a:t>
            </a:r>
            <a:r>
              <a:rPr lang="hu-HU" sz="2400" dirty="0" err="1" smtClean="0"/>
              <a:t>renewable</a:t>
            </a:r>
            <a:r>
              <a:rPr lang="hu-HU" sz="2400" dirty="0" smtClean="0"/>
              <a:t> </a:t>
            </a:r>
            <a:r>
              <a:rPr lang="hu-HU" sz="2400" dirty="0" err="1" smtClean="0"/>
              <a:t>energy</a:t>
            </a:r>
            <a:r>
              <a:rPr lang="hu-HU" sz="2400" dirty="0" smtClean="0"/>
              <a:t> </a:t>
            </a:r>
            <a:r>
              <a:rPr lang="hu-HU" sz="2400" dirty="0" err="1" smtClean="0"/>
              <a:t>projects</a:t>
            </a:r>
            <a:r>
              <a:rPr lang="hu-HU" sz="2400" dirty="0" smtClean="0"/>
              <a:t> – </a:t>
            </a:r>
            <a:r>
              <a:rPr lang="hu-HU" sz="2400" dirty="0" err="1" smtClean="0"/>
              <a:t>some</a:t>
            </a:r>
            <a:r>
              <a:rPr lang="hu-HU" sz="2400" dirty="0" smtClean="0"/>
              <a:t> </a:t>
            </a:r>
            <a:r>
              <a:rPr lang="hu-HU" sz="2400" dirty="0" err="1" smtClean="0"/>
              <a:t>are</a:t>
            </a:r>
            <a:r>
              <a:rPr lang="hu-HU" sz="2400" dirty="0" smtClean="0"/>
              <a:t> more </a:t>
            </a:r>
            <a:r>
              <a:rPr lang="hu-HU" sz="2400" dirty="0" err="1" smtClean="0"/>
              <a:t>successful</a:t>
            </a:r>
            <a:r>
              <a:rPr lang="hu-HU" sz="2400" dirty="0" smtClean="0"/>
              <a:t> </a:t>
            </a:r>
            <a:r>
              <a:rPr lang="hu-HU" sz="2400" dirty="0" err="1" smtClean="0"/>
              <a:t>than</a:t>
            </a:r>
            <a:r>
              <a:rPr lang="hu-HU" sz="2400" dirty="0" smtClean="0"/>
              <a:t> </a:t>
            </a:r>
            <a:r>
              <a:rPr lang="hu-HU" sz="2400" dirty="0" err="1" smtClean="0"/>
              <a:t>others</a:t>
            </a:r>
            <a:endParaRPr lang="hu-HU" sz="2400" dirty="0" smtClean="0"/>
          </a:p>
          <a:p>
            <a:r>
              <a:rPr lang="hu-HU" sz="2400" i="1" dirty="0" err="1" smtClean="0"/>
              <a:t>What</a:t>
            </a:r>
            <a:r>
              <a:rPr lang="hu-HU" sz="2400" i="1" dirty="0" smtClean="0"/>
              <a:t> </a:t>
            </a:r>
            <a:r>
              <a:rPr lang="hu-HU" sz="2400" i="1" dirty="0" err="1" smtClean="0"/>
              <a:t>can</a:t>
            </a:r>
            <a:r>
              <a:rPr lang="hu-HU" sz="2400" i="1" dirty="0" smtClean="0"/>
              <a:t> be </a:t>
            </a:r>
            <a:r>
              <a:rPr lang="hu-HU" sz="2400" i="1" dirty="0" err="1" smtClean="0"/>
              <a:t>the</a:t>
            </a:r>
            <a:r>
              <a:rPr lang="hu-HU" sz="2400" i="1" dirty="0" smtClean="0"/>
              <a:t> </a:t>
            </a:r>
            <a:r>
              <a:rPr lang="hu-HU" sz="2400" i="1" dirty="0" err="1" smtClean="0"/>
              <a:t>factors</a:t>
            </a:r>
            <a:r>
              <a:rPr lang="hu-HU" sz="2400" i="1" dirty="0" smtClean="0"/>
              <a:t> of </a:t>
            </a:r>
            <a:r>
              <a:rPr lang="hu-HU" sz="2400" i="1" dirty="0" err="1" smtClean="0"/>
              <a:t>success</a:t>
            </a:r>
            <a:r>
              <a:rPr lang="hu-HU" sz="2400" i="1" dirty="0" smtClean="0"/>
              <a:t>? </a:t>
            </a:r>
            <a:endParaRPr lang="hu-HU" sz="2400" i="1" dirty="0"/>
          </a:p>
        </p:txBody>
      </p:sp>
      <p:sp>
        <p:nvSpPr>
          <p:cNvPr id="4" name="Dia számának helye 3"/>
          <p:cNvSpPr>
            <a:spLocks noGrp="1"/>
          </p:cNvSpPr>
          <p:nvPr>
            <p:ph type="sldNum" sz="quarter" idx="12"/>
          </p:nvPr>
        </p:nvSpPr>
        <p:spPr/>
        <p:txBody>
          <a:bodyPr/>
          <a:lstStyle/>
          <a:p>
            <a:pPr>
              <a:defRPr/>
            </a:pPr>
            <a:fld id="{45922046-2832-49A1-A47C-7C35EE7E3EF1}" type="slidenum">
              <a:rPr lang="hu-HU" smtClean="0"/>
              <a:pPr>
                <a:defRPr/>
              </a:pPr>
              <a:t>8</a:t>
            </a:fld>
            <a:endParaRPr lang="hu-HU"/>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3990725"/>
            <a:ext cx="4464496" cy="2601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3367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1000"/>
                                        <p:tgtEl>
                                          <p:spTgt spid="5122"/>
                                        </p:tgtEl>
                                      </p:cBhvr>
                                    </p:animEffect>
                                    <p:anim calcmode="lin" valueType="num">
                                      <p:cBhvr>
                                        <p:cTn id="8" dur="1000" fill="hold"/>
                                        <p:tgtEl>
                                          <p:spTgt spid="5122"/>
                                        </p:tgtEl>
                                        <p:attrNameLst>
                                          <p:attrName>ppt_x</p:attrName>
                                        </p:attrNameLst>
                                      </p:cBhvr>
                                      <p:tavLst>
                                        <p:tav tm="0">
                                          <p:val>
                                            <p:strVal val="#ppt_x"/>
                                          </p:val>
                                        </p:tav>
                                        <p:tav tm="100000">
                                          <p:val>
                                            <p:strVal val="#ppt_x"/>
                                          </p:val>
                                        </p:tav>
                                      </p:tavLst>
                                    </p:anim>
                                    <p:anim calcmode="lin" valueType="num">
                                      <p:cBhvr>
                                        <p:cTn id="9" dur="1000" fill="hold"/>
                                        <p:tgtEl>
                                          <p:spTgt spid="51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 számának helye 1"/>
          <p:cNvSpPr>
            <a:spLocks noGrp="1"/>
          </p:cNvSpPr>
          <p:nvPr>
            <p:ph type="sldNum" sz="quarter" idx="12"/>
          </p:nvPr>
        </p:nvSpPr>
        <p:spPr/>
        <p:txBody>
          <a:bodyPr/>
          <a:lstStyle/>
          <a:p>
            <a:pPr>
              <a:defRPr/>
            </a:pPr>
            <a:fld id="{611ADDC6-89CA-4309-AD34-F719D6DAFD06}" type="slidenum">
              <a:rPr lang="hu-HU" smtClean="0"/>
              <a:pPr>
                <a:defRPr/>
              </a:pPr>
              <a:t>9</a:t>
            </a:fld>
            <a:endParaRPr lang="hu-HU"/>
          </a:p>
        </p:txBody>
      </p:sp>
      <p:sp>
        <p:nvSpPr>
          <p:cNvPr id="3" name="Szövegdoboz 2"/>
          <p:cNvSpPr txBox="1"/>
          <p:nvPr/>
        </p:nvSpPr>
        <p:spPr>
          <a:xfrm>
            <a:off x="1121734" y="2636911"/>
            <a:ext cx="7272808" cy="2492990"/>
          </a:xfrm>
          <a:prstGeom prst="rect">
            <a:avLst/>
          </a:prstGeom>
          <a:noFill/>
        </p:spPr>
        <p:txBody>
          <a:bodyPr wrap="square" rtlCol="0">
            <a:spAutoFit/>
          </a:bodyPr>
          <a:lstStyle/>
          <a:p>
            <a:pPr algn="ctr"/>
            <a:r>
              <a:rPr lang="en-GB" sz="3600" b="1" dirty="0" smtClean="0"/>
              <a:t>Thank you for your attention!</a:t>
            </a:r>
          </a:p>
          <a:p>
            <a:endParaRPr lang="hu-HU" sz="3600" b="1" dirty="0"/>
          </a:p>
          <a:p>
            <a:endParaRPr lang="hu-HU" sz="3600" b="1" dirty="0" smtClean="0"/>
          </a:p>
          <a:p>
            <a:pPr algn="ctr"/>
            <a:r>
              <a:rPr lang="hu-HU" sz="2400" b="1" dirty="0" err="1" smtClean="0">
                <a:hlinkClick r:id="rId2"/>
              </a:rPr>
              <a:t>honvari.patricia</a:t>
            </a:r>
            <a:r>
              <a:rPr lang="hu-HU" sz="2400" b="1" dirty="0" smtClean="0">
                <a:hlinkClick r:id="rId2"/>
              </a:rPr>
              <a:t>@</a:t>
            </a:r>
            <a:r>
              <a:rPr lang="hu-HU" sz="2400" b="1" dirty="0" err="1" smtClean="0">
                <a:hlinkClick r:id="rId2"/>
              </a:rPr>
              <a:t>rkk.hu</a:t>
            </a:r>
            <a:endParaRPr lang="hu-HU" sz="2400" b="1" dirty="0" smtClean="0"/>
          </a:p>
          <a:p>
            <a:pPr algn="ctr"/>
            <a:endParaRPr lang="hu-HU" sz="2400" dirty="0"/>
          </a:p>
        </p:txBody>
      </p:sp>
    </p:spTree>
    <p:extLst>
      <p:ext uri="{BB962C8B-B14F-4D97-AF65-F5344CB8AC3E}">
        <p14:creationId xmlns:p14="http://schemas.microsoft.com/office/powerpoint/2010/main" val="2049640740"/>
      </p:ext>
    </p:extLst>
  </p:cSld>
  <p:clrMapOvr>
    <a:masterClrMapping/>
  </p:clrMapOvr>
  <p:timing>
    <p:tnLst>
      <p:par>
        <p:cTn id="1" dur="indefinite" restart="never" nodeType="tmRoot"/>
      </p:par>
    </p:tnLst>
  </p:timing>
</p:sld>
</file>

<file path=ppt/theme/theme1.xml><?xml version="1.0" encoding="utf-8"?>
<a:theme xmlns:a="http://schemas.openxmlformats.org/drawingml/2006/main" name="RKIv4b_HU">
  <a:themeElements>
    <a:clrScheme name="Office-tém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téma">
      <a:majorFont>
        <a:latin typeface="Verdana"/>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tém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tém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tém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tém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tém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tém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tém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tém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tém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tém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tém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tém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é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RKIv4b_HU</Template>
  <TotalTime>4873</TotalTime>
  <Words>626</Words>
  <Application>Microsoft Office PowerPoint</Application>
  <PresentationFormat>Diavetítés a képernyőre (4:3 oldalarány)</PresentationFormat>
  <Paragraphs>93</Paragraphs>
  <Slides>9</Slides>
  <Notes>0</Notes>
  <HiddenSlides>0</HiddenSlides>
  <MMClips>0</MMClips>
  <ScaleCrop>false</ScaleCrop>
  <HeadingPairs>
    <vt:vector size="4" baseType="variant">
      <vt:variant>
        <vt:lpstr>Téma</vt:lpstr>
      </vt:variant>
      <vt:variant>
        <vt:i4>1</vt:i4>
      </vt:variant>
      <vt:variant>
        <vt:lpstr>Diacímek</vt:lpstr>
      </vt:variant>
      <vt:variant>
        <vt:i4>9</vt:i4>
      </vt:variant>
    </vt:vector>
  </HeadingPairs>
  <TitlesOfParts>
    <vt:vector size="10" baseType="lpstr">
      <vt:lpstr>RKIv4b_HU</vt:lpstr>
      <vt:lpstr>PowerPoint bemutató</vt:lpstr>
      <vt:lpstr>Theoretical background</vt:lpstr>
      <vt:lpstr>Benefits of renewable energy utilization at rural areas</vt:lpstr>
      <vt:lpstr>The success of renewable energy investments at rural areas in Hungary</vt:lpstr>
      <vt:lpstr>Results of the cluster analysis</vt:lpstr>
      <vt:lpstr>Case-study analysis</vt:lpstr>
      <vt:lpstr>Case-study analysis</vt:lpstr>
      <vt:lpstr>Conclusion</vt:lpstr>
      <vt:lpstr>PowerPoint bemutató</vt:lpstr>
    </vt:vector>
  </TitlesOfParts>
  <Company>Home Computer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bemutató</dc:title>
  <dc:creator>Dr. Szorenyine Dr. Kukorelli Iren</dc:creator>
  <cp:lastModifiedBy>Honvári Patrícia - MTA RKK NYUTI</cp:lastModifiedBy>
  <cp:revision>298</cp:revision>
  <cp:lastPrinted>2018-04-17T11:44:12Z</cp:lastPrinted>
  <dcterms:created xsi:type="dcterms:W3CDTF">2013-12-09T14:04:18Z</dcterms:created>
  <dcterms:modified xsi:type="dcterms:W3CDTF">2018-04-17T13:04:16Z</dcterms:modified>
</cp:coreProperties>
</file>