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/>
    </p:cSldViewPr>
  </p:slideViewPr>
  <p:outlineViewPr>
    <p:cViewPr>
      <p:scale>
        <a:sx n="33" d="100"/>
        <a:sy n="33" d="100"/>
      </p:scale>
      <p:origin x="0" y="-16515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BF074-A261-45A0-AD40-4820780BD033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</dgm:pt>
    <dgm:pt modelId="{47E68C79-98E5-4A79-BFF6-C2AFBBE8A44C}">
      <dgm:prSet phldrT="[Szöveg]"/>
      <dgm:spPr/>
      <dgm:t>
        <a:bodyPr/>
        <a:lstStyle/>
        <a:p>
          <a:r>
            <a:rPr lang="hu-HU" dirty="0" err="1" smtClean="0"/>
            <a:t>Means</a:t>
          </a:r>
          <a:endParaRPr lang="hu-HU" dirty="0"/>
        </a:p>
      </dgm:t>
    </dgm:pt>
    <dgm:pt modelId="{58432F6C-5E93-4FB9-834A-ABE13BC6C948}" type="parTrans" cxnId="{6E466A4F-A751-4100-8589-958A3CA4AB66}">
      <dgm:prSet/>
      <dgm:spPr/>
      <dgm:t>
        <a:bodyPr/>
        <a:lstStyle/>
        <a:p>
          <a:endParaRPr lang="hu-HU"/>
        </a:p>
      </dgm:t>
    </dgm:pt>
    <dgm:pt modelId="{1CBED609-DA8D-416B-B3BF-9089EE18FD2E}" type="sibTrans" cxnId="{6E466A4F-A751-4100-8589-958A3CA4AB66}">
      <dgm:prSet/>
      <dgm:spPr/>
      <dgm:t>
        <a:bodyPr/>
        <a:lstStyle/>
        <a:p>
          <a:endParaRPr lang="hu-HU"/>
        </a:p>
      </dgm:t>
    </dgm:pt>
    <dgm:pt modelId="{78E6E10D-870A-4BA4-AB1C-D00B26F3654B}">
      <dgm:prSet phldrT="[Szöveg]"/>
      <dgm:spPr/>
      <dgm:t>
        <a:bodyPr/>
        <a:lstStyle/>
        <a:p>
          <a:r>
            <a:rPr lang="hu-HU" dirty="0" err="1" smtClean="0"/>
            <a:t>Conversion</a:t>
          </a:r>
          <a:r>
            <a:rPr lang="hu-HU" dirty="0" smtClean="0"/>
            <a:t> </a:t>
          </a:r>
          <a:r>
            <a:rPr lang="hu-HU" dirty="0" err="1" smtClean="0"/>
            <a:t>factors</a:t>
          </a:r>
          <a:endParaRPr lang="hu-HU" dirty="0"/>
        </a:p>
      </dgm:t>
    </dgm:pt>
    <dgm:pt modelId="{9BFF4063-614C-4397-8B44-1FC9DD32ADC9}" type="parTrans" cxnId="{0051A0CE-030A-4018-A0AF-FBD457E9592B}">
      <dgm:prSet/>
      <dgm:spPr/>
      <dgm:t>
        <a:bodyPr/>
        <a:lstStyle/>
        <a:p>
          <a:endParaRPr lang="hu-HU"/>
        </a:p>
      </dgm:t>
    </dgm:pt>
    <dgm:pt modelId="{D9B6ECB2-C04E-4876-91DD-4623096B5909}" type="sibTrans" cxnId="{0051A0CE-030A-4018-A0AF-FBD457E9592B}">
      <dgm:prSet/>
      <dgm:spPr/>
      <dgm:t>
        <a:bodyPr/>
        <a:lstStyle/>
        <a:p>
          <a:endParaRPr lang="hu-HU"/>
        </a:p>
      </dgm:t>
    </dgm:pt>
    <dgm:pt modelId="{61173A49-6132-4828-882A-0E7D29B812AE}">
      <dgm:prSet phldrT="[Szöveg]"/>
      <dgm:spPr/>
      <dgm:t>
        <a:bodyPr/>
        <a:lstStyle/>
        <a:p>
          <a:endParaRPr lang="hu-HU" dirty="0" smtClean="0"/>
        </a:p>
        <a:p>
          <a:r>
            <a:rPr lang="hu-HU" dirty="0" err="1" smtClean="0"/>
            <a:t>Capabilities</a:t>
          </a:r>
          <a:endParaRPr lang="hu-HU" dirty="0" smtClean="0"/>
        </a:p>
        <a:p>
          <a:endParaRPr lang="hu-HU" dirty="0"/>
        </a:p>
      </dgm:t>
    </dgm:pt>
    <dgm:pt modelId="{5E2DD25B-7107-4BB0-8CA9-FB995863A043}" type="parTrans" cxnId="{742DDED9-49C0-45B9-9980-1EDA05963FDD}">
      <dgm:prSet/>
      <dgm:spPr/>
      <dgm:t>
        <a:bodyPr/>
        <a:lstStyle/>
        <a:p>
          <a:endParaRPr lang="hu-HU"/>
        </a:p>
      </dgm:t>
    </dgm:pt>
    <dgm:pt modelId="{46B627F7-ACF5-4E0D-BAD9-83217EFEF673}" type="sibTrans" cxnId="{742DDED9-49C0-45B9-9980-1EDA05963FDD}">
      <dgm:prSet/>
      <dgm:spPr/>
      <dgm:t>
        <a:bodyPr/>
        <a:lstStyle/>
        <a:p>
          <a:endParaRPr lang="hu-HU"/>
        </a:p>
      </dgm:t>
    </dgm:pt>
    <dgm:pt modelId="{C4BD021C-DF7F-466B-808A-CE5E3C289756}" type="pres">
      <dgm:prSet presAssocID="{30DBF074-A261-45A0-AD40-4820780BD033}" presName="Name0" presStyleCnt="0">
        <dgm:presLayoutVars>
          <dgm:dir val="rev"/>
          <dgm:resizeHandles val="exact"/>
        </dgm:presLayoutVars>
      </dgm:prSet>
      <dgm:spPr/>
    </dgm:pt>
    <dgm:pt modelId="{C01654DC-0347-4A6D-880B-11EB74E1DB86}" type="pres">
      <dgm:prSet presAssocID="{47E68C79-98E5-4A79-BFF6-C2AFBBE8A4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7306A-6D8D-43C4-B264-A2F5A66F21B4}" type="pres">
      <dgm:prSet presAssocID="{1CBED609-DA8D-416B-B3BF-9089EE18FD2E}" presName="sibTrans" presStyleLbl="sibTrans2D1" presStyleIdx="0" presStyleCnt="2"/>
      <dgm:spPr/>
      <dgm:t>
        <a:bodyPr/>
        <a:lstStyle/>
        <a:p>
          <a:endParaRPr lang="hu-HU"/>
        </a:p>
      </dgm:t>
    </dgm:pt>
    <dgm:pt modelId="{9B53A201-89E6-40D6-B702-7645080C7615}" type="pres">
      <dgm:prSet presAssocID="{1CBED609-DA8D-416B-B3BF-9089EE18FD2E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654B4F25-579D-48D6-B2CA-1E99CB5820F8}" type="pres">
      <dgm:prSet presAssocID="{78E6E10D-870A-4BA4-AB1C-D00B26F365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8CD594-49B6-4B04-8835-1B407D234CD1}" type="pres">
      <dgm:prSet presAssocID="{D9B6ECB2-C04E-4876-91DD-4623096B5909}" presName="sibTrans" presStyleLbl="sibTrans2D1" presStyleIdx="1" presStyleCnt="2"/>
      <dgm:spPr/>
      <dgm:t>
        <a:bodyPr/>
        <a:lstStyle/>
        <a:p>
          <a:endParaRPr lang="hu-HU"/>
        </a:p>
      </dgm:t>
    </dgm:pt>
    <dgm:pt modelId="{596CE567-E136-402A-8DC9-18CB4D37195D}" type="pres">
      <dgm:prSet presAssocID="{D9B6ECB2-C04E-4876-91DD-4623096B5909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0BDE425A-6E15-4B85-A459-32CC3E8B5B27}" type="pres">
      <dgm:prSet presAssocID="{61173A49-6132-4828-882A-0E7D29B812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42DDED9-49C0-45B9-9980-1EDA05963FDD}" srcId="{30DBF074-A261-45A0-AD40-4820780BD033}" destId="{61173A49-6132-4828-882A-0E7D29B812AE}" srcOrd="2" destOrd="0" parTransId="{5E2DD25B-7107-4BB0-8CA9-FB995863A043}" sibTransId="{46B627F7-ACF5-4E0D-BAD9-83217EFEF673}"/>
    <dgm:cxn modelId="{9CFA65D7-7BD4-4B51-BA0F-EDE6868D0980}" type="presOf" srcId="{47E68C79-98E5-4A79-BFF6-C2AFBBE8A44C}" destId="{C01654DC-0347-4A6D-880B-11EB74E1DB86}" srcOrd="0" destOrd="0" presId="urn:microsoft.com/office/officeart/2005/8/layout/process1"/>
    <dgm:cxn modelId="{7BEA313A-4314-4710-A599-028AB48D340B}" type="presOf" srcId="{30DBF074-A261-45A0-AD40-4820780BD033}" destId="{C4BD021C-DF7F-466B-808A-CE5E3C289756}" srcOrd="0" destOrd="0" presId="urn:microsoft.com/office/officeart/2005/8/layout/process1"/>
    <dgm:cxn modelId="{7CA5D576-EBF0-4A1B-89F3-2405978286F2}" type="presOf" srcId="{D9B6ECB2-C04E-4876-91DD-4623096B5909}" destId="{596CE567-E136-402A-8DC9-18CB4D37195D}" srcOrd="1" destOrd="0" presId="urn:microsoft.com/office/officeart/2005/8/layout/process1"/>
    <dgm:cxn modelId="{609500A1-BDBF-4D8B-8640-D4DF3FDE13AC}" type="presOf" srcId="{78E6E10D-870A-4BA4-AB1C-D00B26F3654B}" destId="{654B4F25-579D-48D6-B2CA-1E99CB5820F8}" srcOrd="0" destOrd="0" presId="urn:microsoft.com/office/officeart/2005/8/layout/process1"/>
    <dgm:cxn modelId="{E731B82A-AF25-407F-BA34-42B841D4C97A}" type="presOf" srcId="{1CBED609-DA8D-416B-B3BF-9089EE18FD2E}" destId="{9B53A201-89E6-40D6-B702-7645080C7615}" srcOrd="1" destOrd="0" presId="urn:microsoft.com/office/officeart/2005/8/layout/process1"/>
    <dgm:cxn modelId="{0051A0CE-030A-4018-A0AF-FBD457E9592B}" srcId="{30DBF074-A261-45A0-AD40-4820780BD033}" destId="{78E6E10D-870A-4BA4-AB1C-D00B26F3654B}" srcOrd="1" destOrd="0" parTransId="{9BFF4063-614C-4397-8B44-1FC9DD32ADC9}" sibTransId="{D9B6ECB2-C04E-4876-91DD-4623096B5909}"/>
    <dgm:cxn modelId="{0DE1F25C-93C0-4A1A-9318-B6C051FD2E47}" type="presOf" srcId="{D9B6ECB2-C04E-4876-91DD-4623096B5909}" destId="{C98CD594-49B6-4B04-8835-1B407D234CD1}" srcOrd="0" destOrd="0" presId="urn:microsoft.com/office/officeart/2005/8/layout/process1"/>
    <dgm:cxn modelId="{6E466A4F-A751-4100-8589-958A3CA4AB66}" srcId="{30DBF074-A261-45A0-AD40-4820780BD033}" destId="{47E68C79-98E5-4A79-BFF6-C2AFBBE8A44C}" srcOrd="0" destOrd="0" parTransId="{58432F6C-5E93-4FB9-834A-ABE13BC6C948}" sibTransId="{1CBED609-DA8D-416B-B3BF-9089EE18FD2E}"/>
    <dgm:cxn modelId="{101184A7-7E86-442C-AF1F-AD8F44585C69}" type="presOf" srcId="{1CBED609-DA8D-416B-B3BF-9089EE18FD2E}" destId="{90C7306A-6D8D-43C4-B264-A2F5A66F21B4}" srcOrd="0" destOrd="0" presId="urn:microsoft.com/office/officeart/2005/8/layout/process1"/>
    <dgm:cxn modelId="{A6459BBB-D82D-4571-A909-88D4EDDD0FA9}" type="presOf" srcId="{61173A49-6132-4828-882A-0E7D29B812AE}" destId="{0BDE425A-6E15-4B85-A459-32CC3E8B5B27}" srcOrd="0" destOrd="0" presId="urn:microsoft.com/office/officeart/2005/8/layout/process1"/>
    <dgm:cxn modelId="{15C8C334-CFB5-4A54-A040-970F9FA1ABF4}" type="presParOf" srcId="{C4BD021C-DF7F-466B-808A-CE5E3C289756}" destId="{C01654DC-0347-4A6D-880B-11EB74E1DB86}" srcOrd="0" destOrd="0" presId="urn:microsoft.com/office/officeart/2005/8/layout/process1"/>
    <dgm:cxn modelId="{B30B4A54-11C5-4F90-A4AC-6CCD86479DD9}" type="presParOf" srcId="{C4BD021C-DF7F-466B-808A-CE5E3C289756}" destId="{90C7306A-6D8D-43C4-B264-A2F5A66F21B4}" srcOrd="1" destOrd="0" presId="urn:microsoft.com/office/officeart/2005/8/layout/process1"/>
    <dgm:cxn modelId="{60D07000-CD77-4FDA-B7EB-866980DDC931}" type="presParOf" srcId="{90C7306A-6D8D-43C4-B264-A2F5A66F21B4}" destId="{9B53A201-89E6-40D6-B702-7645080C7615}" srcOrd="0" destOrd="0" presId="urn:microsoft.com/office/officeart/2005/8/layout/process1"/>
    <dgm:cxn modelId="{B2474ECE-9BAB-41CD-B383-4100F781B465}" type="presParOf" srcId="{C4BD021C-DF7F-466B-808A-CE5E3C289756}" destId="{654B4F25-579D-48D6-B2CA-1E99CB5820F8}" srcOrd="2" destOrd="0" presId="urn:microsoft.com/office/officeart/2005/8/layout/process1"/>
    <dgm:cxn modelId="{CE132194-EE65-4B0B-A68B-2E111119CFEC}" type="presParOf" srcId="{C4BD021C-DF7F-466B-808A-CE5E3C289756}" destId="{C98CD594-49B6-4B04-8835-1B407D234CD1}" srcOrd="3" destOrd="0" presId="urn:microsoft.com/office/officeart/2005/8/layout/process1"/>
    <dgm:cxn modelId="{EE059573-676D-4E7C-A7B3-0994C9557A8B}" type="presParOf" srcId="{C98CD594-49B6-4B04-8835-1B407D234CD1}" destId="{596CE567-E136-402A-8DC9-18CB4D37195D}" srcOrd="0" destOrd="0" presId="urn:microsoft.com/office/officeart/2005/8/layout/process1"/>
    <dgm:cxn modelId="{74995D96-04C4-45CF-96E3-75A35306AE49}" type="presParOf" srcId="{C4BD021C-DF7F-466B-808A-CE5E3C289756}" destId="{0BDE425A-6E15-4B85-A459-32CC3E8B5B2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654DC-0347-4A6D-880B-11EB74E1DB86}">
      <dsp:nvSpPr>
        <dsp:cNvPr id="0" name=""/>
        <dsp:cNvSpPr/>
      </dsp:nvSpPr>
      <dsp:spPr>
        <a:xfrm>
          <a:off x="7270483" y="1241249"/>
          <a:ext cx="2593502" cy="1556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Means</a:t>
          </a:r>
          <a:endParaRPr lang="hu-HU" sz="2400" kern="1200" dirty="0"/>
        </a:p>
      </dsp:txBody>
      <dsp:txXfrm>
        <a:off x="7316060" y="1286826"/>
        <a:ext cx="2502348" cy="1464947"/>
      </dsp:txXfrm>
    </dsp:sp>
    <dsp:sp modelId="{90C7306A-6D8D-43C4-B264-A2F5A66F21B4}">
      <dsp:nvSpPr>
        <dsp:cNvPr id="0" name=""/>
        <dsp:cNvSpPr/>
      </dsp:nvSpPr>
      <dsp:spPr>
        <a:xfrm rot="10800000">
          <a:off x="6461310" y="1697705"/>
          <a:ext cx="549822" cy="6431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900" kern="1200"/>
        </a:p>
      </dsp:txBody>
      <dsp:txXfrm rot="10800000">
        <a:off x="6626257" y="1826343"/>
        <a:ext cx="384875" cy="385912"/>
      </dsp:txXfrm>
    </dsp:sp>
    <dsp:sp modelId="{654B4F25-579D-48D6-B2CA-1E99CB5820F8}">
      <dsp:nvSpPr>
        <dsp:cNvPr id="0" name=""/>
        <dsp:cNvSpPr/>
      </dsp:nvSpPr>
      <dsp:spPr>
        <a:xfrm>
          <a:off x="3639580" y="1241249"/>
          <a:ext cx="2593502" cy="1556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Conversion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factors</a:t>
          </a:r>
          <a:endParaRPr lang="hu-HU" sz="2400" kern="1200" dirty="0"/>
        </a:p>
      </dsp:txBody>
      <dsp:txXfrm>
        <a:off x="3685157" y="1286826"/>
        <a:ext cx="2502348" cy="1464947"/>
      </dsp:txXfrm>
    </dsp:sp>
    <dsp:sp modelId="{C98CD594-49B6-4B04-8835-1B407D234CD1}">
      <dsp:nvSpPr>
        <dsp:cNvPr id="0" name=""/>
        <dsp:cNvSpPr/>
      </dsp:nvSpPr>
      <dsp:spPr>
        <a:xfrm rot="10800000">
          <a:off x="2830407" y="1697705"/>
          <a:ext cx="549822" cy="6431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900" kern="1200"/>
        </a:p>
      </dsp:txBody>
      <dsp:txXfrm rot="10800000">
        <a:off x="2995354" y="1826343"/>
        <a:ext cx="384875" cy="385912"/>
      </dsp:txXfrm>
    </dsp:sp>
    <dsp:sp modelId="{0BDE425A-6E15-4B85-A459-32CC3E8B5B27}">
      <dsp:nvSpPr>
        <dsp:cNvPr id="0" name=""/>
        <dsp:cNvSpPr/>
      </dsp:nvSpPr>
      <dsp:spPr>
        <a:xfrm>
          <a:off x="8677" y="1241249"/>
          <a:ext cx="2593502" cy="1556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Capabilities</a:t>
          </a:r>
          <a:endParaRPr lang="hu-H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 dirty="0"/>
        </a:p>
      </dsp:txBody>
      <dsp:txXfrm>
        <a:off x="54254" y="1286826"/>
        <a:ext cx="2502348" cy="1464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B455D-084F-438B-8E4C-91E65FFCA57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3FAD-A782-4F9F-8F05-14C78C5C4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6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0FB6F-CEEA-4B9A-AF83-2625DDF216E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6D089-5133-4E77-966E-EEED9BFC3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5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16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43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6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9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A3E251C-24CF-4549-9DEC-5148B09595A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010C46B-21A9-4700-AFDB-F8A8A8EAC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7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54860" y="1769716"/>
            <a:ext cx="7769860" cy="1952264"/>
          </a:xfrm>
        </p:spPr>
        <p:txBody>
          <a:bodyPr>
            <a:noAutofit/>
          </a:bodyPr>
          <a:lstStyle/>
          <a:p>
            <a:r>
              <a:rPr lang="en-GB" sz="4000" dirty="0"/>
              <a:t>Sustaining well-being instead of sustaining resources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en-GB" sz="3200" i="1" dirty="0"/>
              <a:t>Evaluating local economic development on the basis of the capability approach</a:t>
            </a:r>
            <a:endParaRPr lang="hu-HU" sz="32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cap="small" dirty="0"/>
              <a:t>Judit Gébert – </a:t>
            </a:r>
            <a:r>
              <a:rPr lang="en-GB" cap="small" dirty="0" err="1"/>
              <a:t>Zoltán</a:t>
            </a:r>
            <a:r>
              <a:rPr lang="en-GB" cap="small" dirty="0"/>
              <a:t> </a:t>
            </a:r>
            <a:r>
              <a:rPr lang="en-GB" cap="small" dirty="0" err="1"/>
              <a:t>Bajmócy</a:t>
            </a:r>
            <a:r>
              <a:rPr lang="en-GB" cap="small" dirty="0"/>
              <a:t> – </a:t>
            </a:r>
            <a:r>
              <a:rPr lang="en-GB" cap="small" dirty="0" err="1"/>
              <a:t>György</a:t>
            </a:r>
            <a:r>
              <a:rPr lang="en-GB" cap="small" dirty="0"/>
              <a:t> </a:t>
            </a:r>
            <a:r>
              <a:rPr lang="en-GB" cap="small" dirty="0" err="1"/>
              <a:t>Málovics</a:t>
            </a:r>
            <a:r>
              <a:rPr lang="en-GB" cap="small" dirty="0"/>
              <a:t> – </a:t>
            </a:r>
            <a:r>
              <a:rPr lang="en-GB" cap="small" dirty="0"/>
              <a:t>Judit </a:t>
            </a:r>
            <a:r>
              <a:rPr lang="en-GB" cap="small" dirty="0" err="1"/>
              <a:t>Juhász</a:t>
            </a:r>
            <a:r>
              <a:rPr lang="en-GB" cap="small" dirty="0"/>
              <a:t>– </a:t>
            </a:r>
            <a:r>
              <a:rPr lang="en-GB" cap="small" dirty="0" err="1" smtClean="0"/>
              <a:t>Boglárka</a:t>
            </a:r>
            <a:r>
              <a:rPr lang="hu-HU" cap="small" dirty="0" smtClean="0"/>
              <a:t> </a:t>
            </a:r>
            <a:r>
              <a:rPr lang="en-GB" cap="small" dirty="0" err="1" smtClean="0"/>
              <a:t>Méreiné</a:t>
            </a:r>
            <a:r>
              <a:rPr lang="en-GB" cap="small" dirty="0" smtClean="0"/>
              <a:t> </a:t>
            </a:r>
            <a:r>
              <a:rPr lang="en-GB" cap="small" dirty="0" err="1"/>
              <a:t>Berki</a:t>
            </a:r>
            <a:r>
              <a:rPr lang="en-GB" cap="small" dirty="0"/>
              <a:t> </a:t>
            </a:r>
            <a:endParaRPr lang="hu-HU" cap="small" smtClean="0"/>
          </a:p>
          <a:p>
            <a:r>
              <a:rPr lang="hu-HU" cap="small" smtClean="0"/>
              <a:t>University </a:t>
            </a:r>
            <a:r>
              <a:rPr lang="hu-HU" cap="small" dirty="0" smtClean="0"/>
              <a:t>of Szeged, </a:t>
            </a:r>
            <a:r>
              <a:rPr lang="hu-HU" cap="small" dirty="0" err="1" smtClean="0"/>
              <a:t>Faculty</a:t>
            </a:r>
            <a:r>
              <a:rPr lang="hu-HU" cap="small" dirty="0" smtClean="0"/>
              <a:t> of </a:t>
            </a:r>
            <a:r>
              <a:rPr lang="hu-HU" cap="small" dirty="0" err="1" smtClean="0"/>
              <a:t>Economics</a:t>
            </a:r>
            <a:r>
              <a:rPr lang="hu-HU" cap="small" dirty="0" smtClean="0"/>
              <a:t> and Business </a:t>
            </a:r>
            <a:r>
              <a:rPr lang="hu-HU" cap="small" dirty="0" err="1" smtClean="0"/>
              <a:t>Administration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080" y="5984240"/>
            <a:ext cx="8493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DTI 75, Pécs, 19-20 </a:t>
            </a:r>
            <a:r>
              <a:rPr lang="hu-HU" sz="2200" dirty="0" err="1" smtClean="0">
                <a:solidFill>
                  <a:schemeClr val="bg1"/>
                </a:solidFill>
              </a:rPr>
              <a:t>April</a:t>
            </a:r>
            <a:r>
              <a:rPr lang="hu-HU" sz="2200" dirty="0" smtClean="0">
                <a:solidFill>
                  <a:schemeClr val="bg1"/>
                </a:solidFill>
              </a:rPr>
              <a:t>, 2018</a:t>
            </a:r>
            <a:endParaRPr lang="hu-H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8920" y="2265680"/>
            <a:ext cx="9875520" cy="1356360"/>
          </a:xfrm>
        </p:spPr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26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problem</a:t>
            </a:r>
            <a:r>
              <a:rPr lang="hu-HU" dirty="0" smtClean="0"/>
              <a:t>: </a:t>
            </a:r>
            <a:r>
              <a:rPr lang="hu-HU" dirty="0" err="1"/>
              <a:t>s</a:t>
            </a:r>
            <a:r>
              <a:rPr lang="hu-HU" dirty="0" err="1" smtClean="0"/>
              <a:t>ustaining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Capabilities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starting </a:t>
            </a:r>
            <a:r>
              <a:rPr lang="hu-HU" dirty="0" err="1" smtClean="0"/>
              <a:t>point</a:t>
            </a:r>
            <a:endParaRPr lang="hu-HU" dirty="0" smtClean="0"/>
          </a:p>
          <a:p>
            <a:r>
              <a:rPr lang="hu-HU" dirty="0" smtClean="0"/>
              <a:t>Research </a:t>
            </a:r>
            <a:r>
              <a:rPr lang="hu-HU" dirty="0" err="1" smtClean="0"/>
              <a:t>background</a:t>
            </a:r>
            <a:endParaRPr lang="hu-HU" dirty="0" smtClean="0"/>
          </a:p>
          <a:p>
            <a:r>
              <a:rPr lang="hu-HU" dirty="0" err="1" smtClean="0"/>
              <a:t>Results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95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Sustaining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43000" y="1818640"/>
            <a:ext cx="4754880" cy="4023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b="1" u="sng" dirty="0" err="1" smtClean="0"/>
              <a:t>What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do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we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want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to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sustain</a:t>
            </a:r>
            <a:r>
              <a:rPr lang="hu-HU" b="1" u="sng" dirty="0" smtClean="0"/>
              <a:t>?</a:t>
            </a:r>
          </a:p>
          <a:p>
            <a:r>
              <a:rPr lang="hu-HU" dirty="0" smtClean="0"/>
              <a:t>GDP/</a:t>
            </a:r>
            <a:r>
              <a:rPr lang="hu-HU" dirty="0" err="1" smtClean="0"/>
              <a:t>capita</a:t>
            </a:r>
            <a:endParaRPr lang="hu-HU" dirty="0" smtClean="0"/>
          </a:p>
          <a:p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endParaRPr lang="hu-HU" dirty="0" smtClean="0"/>
          </a:p>
          <a:p>
            <a:r>
              <a:rPr lang="hu-HU" dirty="0" err="1" smtClean="0"/>
              <a:t>Artificial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endParaRPr lang="hu-HU" dirty="0" smtClean="0"/>
          </a:p>
          <a:p>
            <a:r>
              <a:rPr lang="hu-HU" dirty="0" smtClean="0"/>
              <a:t>Human </a:t>
            </a:r>
            <a:r>
              <a:rPr lang="hu-HU" dirty="0" err="1" smtClean="0"/>
              <a:t>capital</a:t>
            </a:r>
            <a:endParaRPr lang="hu-HU" dirty="0" smtClean="0"/>
          </a:p>
          <a:p>
            <a:r>
              <a:rPr lang="hu-HU" dirty="0" smtClean="0"/>
              <a:t>…</a:t>
            </a:r>
          </a:p>
          <a:p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3640" y="1762760"/>
            <a:ext cx="4754880" cy="4023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b="1" u="sng" dirty="0" err="1" smtClean="0"/>
              <a:t>What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do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we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want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to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enjoy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in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the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long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run</a:t>
            </a:r>
            <a:r>
              <a:rPr lang="hu-HU" b="1" u="sng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 smtClean="0"/>
              <a:t>Well-being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Human </a:t>
            </a:r>
            <a:r>
              <a:rPr lang="hu-HU" dirty="0" err="1"/>
              <a:t>d</a:t>
            </a:r>
            <a:r>
              <a:rPr lang="hu-HU" dirty="0" err="1" smtClean="0"/>
              <a:t>evelopment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justice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 smtClean="0"/>
              <a:t>Environmental</a:t>
            </a:r>
            <a:r>
              <a:rPr lang="hu-HU" dirty="0" smtClean="0"/>
              <a:t> </a:t>
            </a:r>
            <a:r>
              <a:rPr lang="hu-HU" dirty="0" err="1" smtClean="0"/>
              <a:t>justice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 smtClean="0"/>
              <a:t>Subjective</a:t>
            </a:r>
            <a:r>
              <a:rPr lang="hu-HU" dirty="0" smtClean="0"/>
              <a:t> </a:t>
            </a:r>
            <a:r>
              <a:rPr lang="hu-HU" dirty="0" err="1" smtClean="0"/>
              <a:t>well-being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534160" y="5552439"/>
            <a:ext cx="4785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MEANS</a:t>
            </a: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558280" y="5552440"/>
            <a:ext cx="3977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GOALS</a:t>
            </a: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3901440" y="5552440"/>
            <a:ext cx="2519680" cy="467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008880" y="5236967"/>
            <a:ext cx="9347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500" b="1" dirty="0" smtClean="0">
                <a:solidFill>
                  <a:srgbClr val="C00000"/>
                </a:solidFill>
              </a:rPr>
              <a:t>?</a:t>
            </a:r>
            <a:endParaRPr lang="hu-HU" sz="6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3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hu-HU" b="1" i="1" dirty="0" err="1" smtClean="0"/>
              <a:t>Why</a:t>
            </a:r>
            <a:r>
              <a:rPr lang="hu-HU" b="1" i="1" dirty="0" smtClean="0"/>
              <a:t> is </a:t>
            </a:r>
            <a:r>
              <a:rPr lang="hu-HU" b="1" i="1" dirty="0" err="1" smtClean="0"/>
              <a:t>the</a:t>
            </a:r>
            <a:r>
              <a:rPr lang="hu-HU" b="1" i="1" dirty="0" smtClean="0"/>
              <a:t> </a:t>
            </a:r>
            <a:r>
              <a:rPr lang="hu-HU" b="1" i="1" dirty="0" err="1" smtClean="0"/>
              <a:t>difference</a:t>
            </a:r>
            <a:r>
              <a:rPr lang="hu-HU" b="1" i="1" dirty="0" smtClean="0"/>
              <a:t> </a:t>
            </a:r>
            <a:r>
              <a:rPr lang="hu-HU" b="1" i="1" dirty="0" err="1" smtClean="0"/>
              <a:t>between</a:t>
            </a:r>
            <a:r>
              <a:rPr lang="hu-HU" b="1" i="1" dirty="0" smtClean="0"/>
              <a:t> </a:t>
            </a:r>
            <a:r>
              <a:rPr lang="hu-HU" b="1" i="1" dirty="0" err="1" smtClean="0"/>
              <a:t>means</a:t>
            </a:r>
            <a:r>
              <a:rPr lang="hu-HU" b="1" i="1" dirty="0" smtClean="0"/>
              <a:t> and </a:t>
            </a:r>
            <a:r>
              <a:rPr lang="hu-HU" b="1" i="1" dirty="0" err="1" smtClean="0"/>
              <a:t>ends</a:t>
            </a:r>
            <a:r>
              <a:rPr lang="hu-HU" b="1" i="1" dirty="0" smtClean="0"/>
              <a:t> a </a:t>
            </a:r>
            <a:r>
              <a:rPr lang="hu-HU" b="1" i="1" dirty="0" err="1" smtClean="0"/>
              <a:t>problem</a:t>
            </a:r>
            <a:r>
              <a:rPr lang="hu-HU" b="1" i="1" dirty="0" smtClean="0"/>
              <a:t>?</a:t>
            </a:r>
          </a:p>
          <a:p>
            <a:pPr marL="45720" indent="0" algn="ctr">
              <a:buNone/>
            </a:pPr>
            <a:endParaRPr lang="hu-HU" b="1" i="1" dirty="0"/>
          </a:p>
          <a:p>
            <a:pPr marL="45720" indent="0" algn="ctr">
              <a:buNone/>
            </a:pP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evaluative</a:t>
            </a:r>
            <a:r>
              <a:rPr lang="hu-HU" dirty="0" smtClean="0"/>
              <a:t> </a:t>
            </a:r>
            <a:r>
              <a:rPr lang="hu-HU" dirty="0" err="1" smtClean="0"/>
              <a:t>space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sensitive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certain</a:t>
            </a:r>
            <a:r>
              <a:rPr lang="hu-HU" dirty="0" smtClean="0"/>
              <a:t> </a:t>
            </a:r>
            <a:r>
              <a:rPr lang="hu-HU" dirty="0" err="1" smtClean="0"/>
              <a:t>aspects</a:t>
            </a:r>
            <a:r>
              <a:rPr lang="hu-HU" dirty="0" smtClean="0"/>
              <a:t>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b="1" dirty="0" err="1" smtClean="0"/>
              <a:t>practice</a:t>
            </a:r>
            <a:r>
              <a:rPr lang="hu-HU" b="1" dirty="0" smtClean="0"/>
              <a:t> of </a:t>
            </a:r>
            <a:r>
              <a:rPr lang="hu-HU" b="1" dirty="0" err="1" smtClean="0"/>
              <a:t>interventions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won’t</a:t>
            </a:r>
            <a:r>
              <a:rPr lang="hu-HU" dirty="0" smtClean="0"/>
              <a:t> be </a:t>
            </a:r>
            <a:r>
              <a:rPr lang="hu-HU" dirty="0" err="1" smtClean="0"/>
              <a:t>sensitive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aspects</a:t>
            </a:r>
            <a:r>
              <a:rPr lang="hu-HU" dirty="0" smtClean="0"/>
              <a:t>.</a:t>
            </a:r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u-H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broaden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evaluative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space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endParaRPr lang="hu-HU" dirty="0" smtClean="0"/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5699760" y="3931920"/>
            <a:ext cx="619760" cy="128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</a:t>
            </a:r>
            <a:r>
              <a:rPr lang="hu-HU" dirty="0" err="1" smtClean="0"/>
              <a:t>evelopment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capabilities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624840" y="2865120"/>
            <a:ext cx="10911840" cy="2438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8097520" y="2865120"/>
            <a:ext cx="3241040" cy="2438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39079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391920" y="5445760"/>
            <a:ext cx="962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dirty="0" smtClean="0">
                <a:solidFill>
                  <a:schemeClr val="accent1">
                    <a:lumMod val="75000"/>
                  </a:schemeClr>
                </a:solidFill>
              </a:rPr>
              <a:t>Public </a:t>
            </a:r>
            <a:r>
              <a:rPr lang="hu-HU" sz="3400" dirty="0" err="1" smtClean="0">
                <a:solidFill>
                  <a:schemeClr val="accent1">
                    <a:lumMod val="75000"/>
                  </a:schemeClr>
                </a:solidFill>
              </a:rPr>
              <a:t>participation</a:t>
            </a:r>
            <a:r>
              <a:rPr lang="hu-HU" sz="3400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3400" dirty="0" err="1" smtClean="0">
                <a:solidFill>
                  <a:schemeClr val="accent1">
                    <a:lumMod val="75000"/>
                  </a:schemeClr>
                </a:solidFill>
              </a:rPr>
              <a:t>social</a:t>
            </a:r>
            <a:r>
              <a:rPr lang="hu-HU" sz="3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3400" dirty="0" err="1" smtClean="0">
                <a:solidFill>
                  <a:schemeClr val="accent1">
                    <a:lumMod val="75000"/>
                  </a:schemeClr>
                </a:solidFill>
              </a:rPr>
              <a:t>deliberation</a:t>
            </a:r>
            <a:endParaRPr lang="hu-HU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3400" dirty="0" smtClean="0">
                <a:solidFill>
                  <a:schemeClr val="accent1">
                    <a:lumMod val="75000"/>
                  </a:schemeClr>
                </a:solidFill>
              </a:rPr>
              <a:t>Explicit </a:t>
            </a:r>
            <a:r>
              <a:rPr lang="hu-HU" sz="3400" dirty="0" err="1" smtClean="0">
                <a:solidFill>
                  <a:schemeClr val="accent1">
                    <a:lumMod val="75000"/>
                  </a:schemeClr>
                </a:solidFill>
              </a:rPr>
              <a:t>values</a:t>
            </a:r>
            <a:endParaRPr lang="hu-H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DE425A-6E15-4B85-A459-32CC3E8B5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DE425A-6E15-4B85-A459-32CC3E8B5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DE425A-6E15-4B85-A459-32CC3E8B5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8CD594-49B6-4B04-8835-1B407D234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98CD594-49B6-4B04-8835-1B407D234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98CD594-49B6-4B04-8835-1B407D234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4B4F25-579D-48D6-B2CA-1E99CB58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54B4F25-579D-48D6-B2CA-1E99CB58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54B4F25-579D-48D6-B2CA-1E99CB58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C7306A-6D8D-43C4-B264-A2F5A66F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90C7306A-6D8D-43C4-B264-A2F5A66F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90C7306A-6D8D-43C4-B264-A2F5A66F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654DC-0347-4A6D-880B-11EB74E1D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01654DC-0347-4A6D-880B-11EB74E1D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01654DC-0347-4A6D-880B-11EB74E1D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Graphic spid="4" grpId="0" uiExpand="1">
        <p:bldSub>
          <a:bldDgm bld="one" rev="1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860649" y="361498"/>
            <a:ext cx="8229600" cy="706437"/>
          </a:xfrm>
        </p:spPr>
        <p:txBody>
          <a:bodyPr/>
          <a:lstStyle/>
          <a:p>
            <a:r>
              <a:rPr lang="hu-HU" altLang="hu-HU" sz="3200" b="1" u="sng" dirty="0" err="1" smtClean="0"/>
              <a:t>Background</a:t>
            </a:r>
            <a:endParaRPr lang="hu-HU" altLang="hu-HU" sz="3200" b="1" u="sng" dirty="0"/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2135189" y="1125538"/>
            <a:ext cx="5616996" cy="388763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hu-HU" altLang="hu-HU" sz="2400" dirty="0" smtClean="0"/>
              <a:t>The </a:t>
            </a:r>
            <a:r>
              <a:rPr lang="hu-HU" altLang="hu-HU" sz="2400" dirty="0" err="1" smtClean="0"/>
              <a:t>foundations</a:t>
            </a:r>
            <a:r>
              <a:rPr lang="hu-HU" altLang="hu-HU" sz="2400" dirty="0" smtClean="0"/>
              <a:t> of local </a:t>
            </a:r>
            <a:r>
              <a:rPr lang="hu-HU" altLang="hu-HU" sz="2400" dirty="0" err="1" smtClean="0"/>
              <a:t>economic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development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based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on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the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capability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approach</a:t>
            </a:r>
            <a:endParaRPr lang="hu-HU" altLang="hu-HU" sz="2400" dirty="0"/>
          </a:p>
          <a:p>
            <a:r>
              <a:rPr lang="hu-HU" altLang="hu-HU" sz="2400" dirty="0"/>
              <a:t>(OTKA K-109425; 2013-2017)</a:t>
            </a:r>
          </a:p>
          <a:p>
            <a:endParaRPr lang="hu-HU" altLang="hu-HU" sz="2400" dirty="0"/>
          </a:p>
          <a:p>
            <a:r>
              <a:rPr lang="hu-HU" altLang="hu-HU" sz="2400" dirty="0" err="1" smtClean="0"/>
              <a:t>Conceptualization</a:t>
            </a:r>
            <a:endParaRPr lang="hu-HU" altLang="hu-HU" sz="2400" dirty="0"/>
          </a:p>
          <a:p>
            <a:r>
              <a:rPr lang="hu-HU" altLang="hu-HU" sz="2400" dirty="0" err="1" smtClean="0"/>
              <a:t>Analysis</a:t>
            </a:r>
            <a:r>
              <a:rPr lang="hu-HU" altLang="hu-HU" sz="2400" dirty="0" smtClean="0"/>
              <a:t> of </a:t>
            </a:r>
            <a:r>
              <a:rPr lang="hu-HU" altLang="hu-HU" sz="2400" dirty="0" err="1" smtClean="0"/>
              <a:t>documents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in</a:t>
            </a:r>
            <a:r>
              <a:rPr lang="hu-HU" altLang="hu-HU" sz="2400" dirty="0" smtClean="0"/>
              <a:t> 23 </a:t>
            </a:r>
            <a:r>
              <a:rPr lang="hu-HU" altLang="hu-HU" sz="2400" dirty="0" err="1" smtClean="0"/>
              <a:t>Hungarian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cities</a:t>
            </a:r>
            <a:endParaRPr lang="hu-HU" altLang="hu-HU" sz="2400" dirty="0"/>
          </a:p>
          <a:p>
            <a:r>
              <a:rPr lang="hu-HU" altLang="hu-HU" sz="2400" dirty="0" err="1" smtClean="0"/>
              <a:t>Stakeholder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interviews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in</a:t>
            </a:r>
            <a:r>
              <a:rPr lang="hu-HU" altLang="hu-HU" sz="2400" dirty="0" smtClean="0"/>
              <a:t> 3 </a:t>
            </a:r>
            <a:r>
              <a:rPr lang="hu-HU" altLang="hu-HU" sz="2400" dirty="0" err="1" smtClean="0"/>
              <a:t>cities</a:t>
            </a:r>
            <a:r>
              <a:rPr lang="hu-HU" altLang="hu-HU" sz="2400" dirty="0" smtClean="0"/>
              <a:t> (Kecskemét, Szeged, Pécs)</a:t>
            </a:r>
            <a:endParaRPr lang="hu-HU" altLang="hu-HU" sz="2400" dirty="0"/>
          </a:p>
        </p:txBody>
      </p:sp>
      <p:pic>
        <p:nvPicPr>
          <p:cNvPr id="2050" name="Picture 2" descr="Helyi gazdaságfejlesztés a képességszemlélet alapj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426" y="822326"/>
            <a:ext cx="2676127" cy="378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60649" y="5151120"/>
            <a:ext cx="75417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How</a:t>
            </a:r>
            <a:r>
              <a:rPr lang="hu-H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stakeholders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of local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economic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development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think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about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means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goals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development</a:t>
            </a:r>
            <a:r>
              <a:rPr lang="hu-HU" sz="2600" b="1" i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hu-HU" sz="2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0351" y="182880"/>
            <a:ext cx="9875520" cy="1356360"/>
          </a:xfrm>
        </p:spPr>
        <p:txBody>
          <a:bodyPr/>
          <a:lstStyle/>
          <a:p>
            <a:r>
              <a:rPr lang="hu-HU" dirty="0" err="1" smtClean="0"/>
              <a:t>Results</a:t>
            </a:r>
            <a:r>
              <a:rPr lang="hu-HU" dirty="0" smtClean="0"/>
              <a:t> 1 – </a:t>
            </a:r>
            <a:r>
              <a:rPr lang="hu-HU" dirty="0" err="1" smtClean="0"/>
              <a:t>Means</a:t>
            </a:r>
            <a:r>
              <a:rPr lang="hu-HU" dirty="0" smtClean="0"/>
              <a:t> and </a:t>
            </a:r>
            <a:r>
              <a:rPr lang="hu-HU" dirty="0" err="1" smtClean="0"/>
              <a:t>goals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0351" y="1539240"/>
            <a:ext cx="9872871" cy="4038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600" b="1" dirty="0" smtClean="0"/>
              <a:t>mix </a:t>
            </a:r>
            <a:r>
              <a:rPr lang="hu-HU" sz="2600" b="1" dirty="0" err="1" smtClean="0"/>
              <a:t>up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goals</a:t>
            </a:r>
            <a:r>
              <a:rPr lang="hu-HU" sz="2600" b="1" dirty="0" smtClean="0"/>
              <a:t> and </a:t>
            </a:r>
            <a:r>
              <a:rPr lang="hu-HU" sz="2600" b="1" dirty="0" err="1" smtClean="0"/>
              <a:t>means</a:t>
            </a:r>
            <a:endParaRPr lang="hu-HU" sz="2600" b="1" dirty="0"/>
          </a:p>
          <a:p>
            <a:pPr marL="45720" indent="0">
              <a:buNone/>
            </a:pPr>
            <a:r>
              <a:rPr lang="hu-HU" sz="2600" b="1" u="sng" dirty="0" err="1" smtClean="0"/>
              <a:t>Goals</a:t>
            </a:r>
            <a:r>
              <a:rPr lang="hu-HU" sz="2600" dirty="0" smtClean="0"/>
              <a:t>: </a:t>
            </a:r>
          </a:p>
          <a:p>
            <a:pPr marL="45720" indent="0">
              <a:buNone/>
            </a:pPr>
            <a:r>
              <a:rPr lang="hu-HU" sz="2600" dirty="0" err="1" smtClean="0"/>
              <a:t>infrastucture</a:t>
            </a:r>
            <a:r>
              <a:rPr lang="hu-HU" sz="2600" dirty="0" smtClean="0"/>
              <a:t>, </a:t>
            </a:r>
            <a:r>
              <a:rPr lang="hu-HU" sz="2600" dirty="0" err="1" smtClean="0"/>
              <a:t>projects</a:t>
            </a:r>
            <a:r>
              <a:rPr lang="hu-HU" sz="2600" dirty="0" smtClean="0"/>
              <a:t> (</a:t>
            </a:r>
            <a:r>
              <a:rPr lang="hu-HU" sz="2600" dirty="0" err="1" smtClean="0"/>
              <a:t>sometimes</a:t>
            </a:r>
            <a:r>
              <a:rPr lang="hu-HU" sz="2600" dirty="0" smtClean="0"/>
              <a:t> </a:t>
            </a:r>
            <a:r>
              <a:rPr lang="hu-HU" sz="2600" dirty="0" err="1" smtClean="0"/>
              <a:t>values</a:t>
            </a:r>
            <a:r>
              <a:rPr lang="hu-HU" sz="2600" dirty="0" smtClean="0"/>
              <a:t>), </a:t>
            </a:r>
            <a:r>
              <a:rPr lang="hu-HU" sz="2600" dirty="0" err="1" smtClean="0"/>
              <a:t>development</a:t>
            </a:r>
            <a:r>
              <a:rPr lang="hu-HU" sz="2600" dirty="0" smtClean="0"/>
              <a:t> is </a:t>
            </a:r>
            <a:r>
              <a:rPr lang="hu-HU" sz="2600" dirty="0" err="1" smtClean="0"/>
              <a:t>spending</a:t>
            </a:r>
            <a:r>
              <a:rPr lang="hu-HU" sz="2600" dirty="0" smtClean="0"/>
              <a:t> </a:t>
            </a:r>
            <a:r>
              <a:rPr lang="hu-HU" sz="2600" dirty="0" err="1" smtClean="0"/>
              <a:t>funds</a:t>
            </a:r>
            <a:endParaRPr lang="hu-HU" sz="2600" dirty="0" smtClean="0"/>
          </a:p>
          <a:p>
            <a:pPr marL="45720" indent="0">
              <a:buNone/>
            </a:pPr>
            <a:r>
              <a:rPr lang="hu-HU" sz="2600" dirty="0" err="1" smtClean="0"/>
              <a:t>But</a:t>
            </a:r>
            <a:r>
              <a:rPr lang="hu-HU" sz="2600" dirty="0" smtClean="0"/>
              <a:t>: </a:t>
            </a:r>
            <a:r>
              <a:rPr lang="hu-HU" sz="2600" dirty="0" err="1" smtClean="0"/>
              <a:t>missing</a:t>
            </a:r>
            <a:endParaRPr lang="hu-HU" sz="2600" dirty="0" smtClean="0"/>
          </a:p>
          <a:p>
            <a:pPr marL="45720" indent="0">
              <a:buNone/>
            </a:pPr>
            <a:r>
              <a:rPr lang="hu-HU" sz="2600" b="1" u="sng" dirty="0" err="1" smtClean="0"/>
              <a:t>Strategic</a:t>
            </a:r>
            <a:r>
              <a:rPr lang="hu-HU" sz="2600" b="1" u="sng" dirty="0" smtClean="0"/>
              <a:t> </a:t>
            </a:r>
            <a:r>
              <a:rPr lang="hu-HU" sz="2600" b="1" u="sng" dirty="0" err="1" smtClean="0"/>
              <a:t>documents</a:t>
            </a:r>
            <a:endParaRPr lang="hu-HU" sz="2600" b="1" u="sng" dirty="0"/>
          </a:p>
          <a:p>
            <a:pPr marL="45720" indent="0">
              <a:buNone/>
            </a:pPr>
            <a:r>
              <a:rPr lang="hu-HU" sz="2600" dirty="0" err="1" smtClean="0"/>
              <a:t>Theoretically</a:t>
            </a:r>
            <a:r>
              <a:rPr lang="hu-HU" sz="2600" dirty="0" smtClean="0"/>
              <a:t>: </a:t>
            </a:r>
            <a:r>
              <a:rPr lang="hu-HU" sz="2600" dirty="0" err="1" smtClean="0"/>
              <a:t>achive</a:t>
            </a:r>
            <a:r>
              <a:rPr lang="hu-HU" sz="2600" dirty="0" smtClean="0"/>
              <a:t> </a:t>
            </a:r>
            <a:r>
              <a:rPr lang="hu-HU" sz="2600" dirty="0" err="1" smtClean="0"/>
              <a:t>valuable</a:t>
            </a:r>
            <a:r>
              <a:rPr lang="hu-HU" sz="2600" dirty="0" smtClean="0"/>
              <a:t> </a:t>
            </a:r>
            <a:r>
              <a:rPr lang="hu-HU" sz="2600" b="1" i="1" dirty="0" err="1" smtClean="0"/>
              <a:t>vision</a:t>
            </a:r>
            <a:r>
              <a:rPr lang="hu-HU" sz="2600" dirty="0" smtClean="0"/>
              <a:t> of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region</a:t>
            </a:r>
            <a:endParaRPr lang="hu-HU" sz="2600" dirty="0" smtClean="0"/>
          </a:p>
          <a:p>
            <a:pPr marL="45720" indent="0">
              <a:buNone/>
            </a:pPr>
            <a:r>
              <a:rPr lang="hu-HU" sz="2600" dirty="0" err="1" smtClean="0"/>
              <a:t>But</a:t>
            </a:r>
            <a:r>
              <a:rPr lang="hu-HU" sz="2600" dirty="0"/>
              <a:t> </a:t>
            </a:r>
            <a:r>
              <a:rPr lang="hu-HU" sz="2600" dirty="0" err="1" smtClean="0"/>
              <a:t>in</a:t>
            </a:r>
            <a:r>
              <a:rPr lang="hu-HU" sz="2600" dirty="0" smtClean="0"/>
              <a:t> </a:t>
            </a:r>
            <a:r>
              <a:rPr lang="hu-HU" sz="2600" dirty="0" err="1" smtClean="0"/>
              <a:t>reality</a:t>
            </a:r>
            <a:r>
              <a:rPr lang="hu-HU" sz="2600" dirty="0" smtClean="0"/>
              <a:t>: „</a:t>
            </a:r>
            <a:r>
              <a:rPr lang="hu-HU" sz="2600" dirty="0" err="1" smtClean="0"/>
              <a:t>obligation</a:t>
            </a:r>
            <a:r>
              <a:rPr lang="hu-HU" sz="2600" dirty="0" smtClean="0"/>
              <a:t>”, „</a:t>
            </a:r>
            <a:r>
              <a:rPr lang="hu-HU" sz="2600" dirty="0" err="1" smtClean="0"/>
              <a:t>can</a:t>
            </a:r>
            <a:r>
              <a:rPr lang="hu-HU" sz="2600" dirty="0" smtClean="0"/>
              <a:t> be </a:t>
            </a:r>
            <a:r>
              <a:rPr lang="hu-HU" sz="2600" dirty="0" err="1" smtClean="0"/>
              <a:t>refered</a:t>
            </a:r>
            <a:r>
              <a:rPr lang="hu-HU" sz="2600" dirty="0" smtClean="0"/>
              <a:t> </a:t>
            </a:r>
            <a:r>
              <a:rPr lang="hu-HU" sz="2600" dirty="0" err="1" smtClean="0"/>
              <a:t>to</a:t>
            </a:r>
            <a:r>
              <a:rPr lang="hu-HU" sz="2600" dirty="0" smtClean="0"/>
              <a:t> </a:t>
            </a:r>
            <a:r>
              <a:rPr lang="hu-HU" sz="2600" dirty="0" err="1" smtClean="0"/>
              <a:t>if</a:t>
            </a:r>
            <a:r>
              <a:rPr lang="hu-HU" sz="2600" dirty="0" smtClean="0"/>
              <a:t> </a:t>
            </a:r>
            <a:r>
              <a:rPr lang="hu-HU" sz="2600" dirty="0" err="1" smtClean="0"/>
              <a:t>needed</a:t>
            </a:r>
            <a:r>
              <a:rPr lang="hu-HU" sz="2600" dirty="0" smtClean="0"/>
              <a:t>”, „</a:t>
            </a:r>
            <a:r>
              <a:rPr lang="hu-HU" sz="2600" dirty="0" err="1" smtClean="0"/>
              <a:t>intellectual</a:t>
            </a:r>
            <a:r>
              <a:rPr lang="hu-HU" sz="2600" dirty="0" smtClean="0"/>
              <a:t> </a:t>
            </a:r>
            <a:r>
              <a:rPr lang="hu-HU" sz="2600" dirty="0" err="1" smtClean="0"/>
              <a:t>adventure</a:t>
            </a:r>
            <a:r>
              <a:rPr lang="hu-HU" sz="2600" dirty="0" smtClean="0"/>
              <a:t>”</a:t>
            </a:r>
          </a:p>
          <a:p>
            <a:pPr marL="45720" indent="0">
              <a:buNone/>
            </a:pPr>
            <a:r>
              <a:rPr lang="hu-HU" sz="2600" dirty="0" err="1" smtClean="0"/>
              <a:t>Means</a:t>
            </a:r>
            <a:r>
              <a:rPr lang="hu-HU" sz="2600" dirty="0" smtClean="0"/>
              <a:t> </a:t>
            </a:r>
            <a:r>
              <a:rPr lang="hu-HU" sz="2600" dirty="0" err="1" smtClean="0"/>
              <a:t>based</a:t>
            </a:r>
            <a:r>
              <a:rPr lang="hu-HU" sz="2600" dirty="0" smtClean="0"/>
              <a:t> </a:t>
            </a:r>
            <a:r>
              <a:rPr lang="hu-HU" sz="2600" dirty="0" err="1" smtClean="0"/>
              <a:t>visions</a:t>
            </a:r>
            <a:r>
              <a:rPr lang="hu-HU" sz="2600" dirty="0" smtClean="0"/>
              <a:t> of </a:t>
            </a:r>
            <a:r>
              <a:rPr lang="hu-HU" sz="2600" dirty="0" err="1" smtClean="0"/>
              <a:t>documents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8760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Results</a:t>
            </a:r>
            <a:r>
              <a:rPr lang="hu-HU" dirty="0" smtClean="0"/>
              <a:t> 2 – </a:t>
            </a:r>
            <a:r>
              <a:rPr lang="hu-HU" dirty="0" err="1" smtClean="0"/>
              <a:t>Values</a:t>
            </a:r>
            <a:r>
              <a:rPr lang="hu-HU" dirty="0" smtClean="0"/>
              <a:t> </a:t>
            </a:r>
            <a:r>
              <a:rPr lang="hu-HU" dirty="0" err="1" smtClean="0"/>
              <a:t>behind</a:t>
            </a:r>
            <a:r>
              <a:rPr lang="hu-HU" dirty="0" smtClean="0"/>
              <a:t> local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u-HU" b="1" u="sng" dirty="0" err="1" smtClean="0"/>
              <a:t>In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documents</a:t>
            </a:r>
            <a:r>
              <a:rPr lang="hu-HU" b="1" u="sng" dirty="0" smtClean="0"/>
              <a:t> and </a:t>
            </a:r>
            <a:r>
              <a:rPr lang="hu-HU" b="1" u="sng" dirty="0" err="1" smtClean="0"/>
              <a:t>interviews</a:t>
            </a:r>
            <a:endParaRPr lang="hu-HU" b="1" u="sng" dirty="0" smtClean="0"/>
          </a:p>
          <a:p>
            <a:r>
              <a:rPr lang="hu-HU" dirty="0" err="1" smtClean="0"/>
              <a:t>Competitiveness</a:t>
            </a:r>
            <a:endParaRPr lang="hu-HU" dirty="0" smtClean="0"/>
          </a:p>
          <a:p>
            <a:r>
              <a:rPr lang="hu-HU" dirty="0" err="1" smtClean="0"/>
              <a:t>Increasing</a:t>
            </a:r>
            <a:r>
              <a:rPr lang="hu-HU" dirty="0" smtClean="0"/>
              <a:t> </a:t>
            </a:r>
            <a:r>
              <a:rPr lang="hu-HU" dirty="0" err="1" smtClean="0"/>
              <a:t>income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develop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funds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EU </a:t>
            </a:r>
            <a:r>
              <a:rPr lang="hu-HU" dirty="0" err="1" smtClean="0"/>
              <a:t>for</a:t>
            </a:r>
            <a:r>
              <a:rPr lang="hu-HU" dirty="0" smtClean="0"/>
              <a:t>”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designated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country-level</a:t>
            </a:r>
            <a:r>
              <a:rPr lang="hu-HU" dirty="0" smtClean="0"/>
              <a:t>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aims</a:t>
            </a:r>
            <a:endParaRPr lang="hu-HU" dirty="0"/>
          </a:p>
          <a:p>
            <a:endParaRPr lang="hu-HU" dirty="0" smtClean="0"/>
          </a:p>
          <a:p>
            <a:pPr marL="45720" indent="0">
              <a:buNone/>
            </a:pPr>
            <a:r>
              <a:rPr lang="hu-HU" dirty="0" err="1" smtClean="0"/>
              <a:t>But</a:t>
            </a:r>
            <a:r>
              <a:rPr lang="hu-HU" dirty="0" smtClean="0"/>
              <a:t>: </a:t>
            </a:r>
            <a:r>
              <a:rPr lang="hu-HU" dirty="0" err="1" smtClean="0"/>
              <a:t>strong</a:t>
            </a:r>
            <a:r>
              <a:rPr lang="hu-HU" dirty="0" smtClean="0"/>
              <a:t> </a:t>
            </a:r>
            <a:r>
              <a:rPr lang="hu-HU" dirty="0" err="1" smtClean="0"/>
              <a:t>disagreement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stakeholders</a:t>
            </a:r>
            <a:r>
              <a:rPr lang="hu-HU" dirty="0" smtClean="0"/>
              <a:t>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justice</a:t>
            </a:r>
            <a:r>
              <a:rPr lang="hu-HU" dirty="0" smtClean="0"/>
              <a:t>, </a:t>
            </a:r>
            <a:r>
              <a:rPr lang="hu-HU" dirty="0" err="1" smtClean="0"/>
              <a:t>environmental</a:t>
            </a:r>
            <a:r>
              <a:rPr lang="hu-HU" dirty="0" smtClean="0"/>
              <a:t> </a:t>
            </a:r>
            <a:r>
              <a:rPr lang="hu-HU" dirty="0" err="1" smtClean="0"/>
              <a:t>protection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93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Results</a:t>
            </a:r>
            <a:r>
              <a:rPr lang="hu-HU" dirty="0" smtClean="0"/>
              <a:t> 3 - </a:t>
            </a:r>
            <a:r>
              <a:rPr lang="hu-HU" dirty="0" err="1" smtClean="0"/>
              <a:t>Mindsets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2900680"/>
          </a:xfrm>
        </p:spPr>
        <p:txBody>
          <a:bodyPr/>
          <a:lstStyle/>
          <a:p>
            <a:pPr marL="45720" indent="0">
              <a:buNone/>
            </a:pPr>
            <a:r>
              <a:rPr lang="hu-HU" b="1" dirty="0" err="1" smtClean="0"/>
              <a:t>Conventional</a:t>
            </a:r>
            <a:r>
              <a:rPr lang="hu-HU" b="1" dirty="0" smtClean="0"/>
              <a:t> local </a:t>
            </a:r>
            <a:r>
              <a:rPr lang="hu-HU" b="1" dirty="0" err="1" smtClean="0"/>
              <a:t>economic</a:t>
            </a:r>
            <a:r>
              <a:rPr lang="hu-HU" b="1" dirty="0" smtClean="0"/>
              <a:t> </a:t>
            </a:r>
            <a:r>
              <a:rPr lang="hu-HU" b="1" dirty="0" err="1" smtClean="0"/>
              <a:t>development</a:t>
            </a:r>
            <a:r>
              <a:rPr lang="hu-HU" b="1" dirty="0" smtClean="0"/>
              <a:t> </a:t>
            </a:r>
            <a:r>
              <a:rPr lang="hu-HU" b="1" dirty="0" err="1" smtClean="0"/>
              <a:t>jargon</a:t>
            </a:r>
            <a:endParaRPr lang="hu-HU" b="1" dirty="0" smtClean="0"/>
          </a:p>
          <a:p>
            <a:r>
              <a:rPr lang="hu-HU" dirty="0" err="1" smtClean="0"/>
              <a:t>Theory</a:t>
            </a:r>
            <a:r>
              <a:rPr lang="hu-HU" dirty="0" smtClean="0"/>
              <a:t> of </a:t>
            </a:r>
            <a:r>
              <a:rPr lang="hu-HU" dirty="0" err="1" smtClean="0"/>
              <a:t>traded</a:t>
            </a:r>
            <a:r>
              <a:rPr lang="hu-HU" dirty="0" smtClean="0"/>
              <a:t> and </a:t>
            </a:r>
            <a:r>
              <a:rPr lang="hu-HU" dirty="0" err="1" smtClean="0"/>
              <a:t>non-traded</a:t>
            </a:r>
            <a:r>
              <a:rPr lang="hu-HU" dirty="0" smtClean="0"/>
              <a:t> </a:t>
            </a:r>
            <a:r>
              <a:rPr lang="hu-HU" dirty="0" err="1" smtClean="0"/>
              <a:t>sectors</a:t>
            </a:r>
            <a:r>
              <a:rPr lang="hu-HU" dirty="0" smtClean="0"/>
              <a:t>, </a:t>
            </a:r>
            <a:r>
              <a:rPr lang="hu-HU" dirty="0" err="1" smtClean="0"/>
              <a:t>attracting</a:t>
            </a:r>
            <a:r>
              <a:rPr lang="hu-HU" dirty="0" smtClean="0"/>
              <a:t> </a:t>
            </a:r>
            <a:r>
              <a:rPr lang="hu-HU" dirty="0" err="1" smtClean="0"/>
              <a:t>capital</a:t>
            </a:r>
            <a:endParaRPr lang="hu-HU" dirty="0" smtClean="0"/>
          </a:p>
          <a:p>
            <a:r>
              <a:rPr lang="hu-HU" dirty="0" err="1" smtClean="0"/>
              <a:t>Developing</a:t>
            </a:r>
            <a:r>
              <a:rPr lang="hu-HU" dirty="0" smtClean="0"/>
              <a:t> business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growth</a:t>
            </a:r>
            <a:endParaRPr lang="hu-HU" dirty="0" smtClean="0"/>
          </a:p>
          <a:p>
            <a:r>
              <a:rPr lang="hu-HU" dirty="0" err="1" smtClean="0"/>
              <a:t>Hard</a:t>
            </a:r>
            <a:r>
              <a:rPr lang="hu-HU" dirty="0" smtClean="0"/>
              <a:t> </a:t>
            </a:r>
            <a:r>
              <a:rPr lang="hu-HU" dirty="0" err="1" smtClean="0"/>
              <a:t>infrastructure</a:t>
            </a:r>
            <a:endParaRPr lang="hu-HU" dirty="0" smtClean="0"/>
          </a:p>
          <a:p>
            <a:r>
              <a:rPr lang="hu-HU" dirty="0" err="1" smtClean="0"/>
              <a:t>Implicitly</a:t>
            </a:r>
            <a:r>
              <a:rPr lang="hu-HU" dirty="0" smtClean="0"/>
              <a:t> </a:t>
            </a:r>
            <a:r>
              <a:rPr lang="hu-HU" dirty="0" err="1" smtClean="0"/>
              <a:t>accept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necessary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means</a:t>
            </a:r>
            <a:r>
              <a:rPr lang="hu-HU" dirty="0" smtClean="0"/>
              <a:t> and </a:t>
            </a:r>
            <a:r>
              <a:rPr lang="hu-HU" dirty="0" err="1" smtClean="0"/>
              <a:t>ends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43000" y="5557520"/>
            <a:ext cx="1050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err="1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Narrow</a:t>
            </a:r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informational</a:t>
            </a:r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base</a:t>
            </a:r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T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hese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mindset</a:t>
            </a:r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great influence on everyday economic behavior and on the attitude of </a:t>
            </a:r>
            <a:r>
              <a:rPr lang="hu-HU" sz="2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local </a:t>
            </a:r>
            <a:r>
              <a:rPr lang="hu-HU" sz="2200" b="1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politicians</a:t>
            </a:r>
            <a:r>
              <a:rPr lang="hu-HU" sz="2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2200" b="1" dirty="0" err="1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actors</a:t>
            </a:r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Bázis">
  <a:themeElements>
    <a:clrScheme name="Báz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400</TotalTime>
  <Words>385</Words>
  <Application>Microsoft Office PowerPoint</Application>
  <PresentationFormat>Szélesvásznú</PresentationFormat>
  <Paragraphs>75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Calibri</vt:lpstr>
      <vt:lpstr>Corbel</vt:lpstr>
      <vt:lpstr>Times New Roman</vt:lpstr>
      <vt:lpstr>Wingdings</vt:lpstr>
      <vt:lpstr>Bázis</vt:lpstr>
      <vt:lpstr>Sustaining well-being instead of sustaining resources Evaluating local economic development on the basis of the capability approach</vt:lpstr>
      <vt:lpstr>Content</vt:lpstr>
      <vt:lpstr>Sustaining what?</vt:lpstr>
      <vt:lpstr>PowerPoint bemutató</vt:lpstr>
      <vt:lpstr>Development based on capabilities</vt:lpstr>
      <vt:lpstr>Background</vt:lpstr>
      <vt:lpstr>Results 1 – Means and goals</vt:lpstr>
      <vt:lpstr>Results 2 – Values behind local economic development</vt:lpstr>
      <vt:lpstr>Results 3 - Mindsets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Juhász Judit</dc:creator>
  <cp:lastModifiedBy>Gébert Judit</cp:lastModifiedBy>
  <cp:revision>44</cp:revision>
  <dcterms:created xsi:type="dcterms:W3CDTF">2018-04-16T18:55:53Z</dcterms:created>
  <dcterms:modified xsi:type="dcterms:W3CDTF">2018-04-19T11:12:06Z</dcterms:modified>
</cp:coreProperties>
</file>