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3"/>
  </p:notesMasterIdLst>
  <p:handoutMasterIdLst>
    <p:handoutMasterId r:id="rId24"/>
  </p:handoutMasterIdLst>
  <p:sldIdLst>
    <p:sldId id="256" r:id="rId2"/>
    <p:sldId id="284" r:id="rId3"/>
    <p:sldId id="479" r:id="rId4"/>
    <p:sldId id="484" r:id="rId5"/>
    <p:sldId id="573" r:id="rId6"/>
    <p:sldId id="485" r:id="rId7"/>
    <p:sldId id="487" r:id="rId8"/>
    <p:sldId id="488" r:id="rId9"/>
    <p:sldId id="489" r:id="rId10"/>
    <p:sldId id="490" r:id="rId11"/>
    <p:sldId id="574" r:id="rId12"/>
    <p:sldId id="512" r:id="rId13"/>
    <p:sldId id="513" r:id="rId14"/>
    <p:sldId id="554" r:id="rId15"/>
    <p:sldId id="515" r:id="rId16"/>
    <p:sldId id="517" r:id="rId17"/>
    <p:sldId id="521" r:id="rId18"/>
    <p:sldId id="522" r:id="rId19"/>
    <p:sldId id="545" r:id="rId20"/>
    <p:sldId id="553" r:id="rId21"/>
    <p:sldId id="555" r:id="rId22"/>
  </p:sldIdLst>
  <p:sldSz cx="9144000" cy="6858000" type="screen4x3"/>
  <p:notesSz cx="6797675" cy="9926638"/>
  <p:defaultTextStyle>
    <a:defPPr>
      <a:defRPr lang="hu-H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59" autoAdjust="0"/>
    <p:restoredTop sz="86355" autoAdjust="0"/>
  </p:normalViewPr>
  <p:slideViewPr>
    <p:cSldViewPr>
      <p:cViewPr varScale="1">
        <p:scale>
          <a:sx n="64" d="100"/>
          <a:sy n="64" d="100"/>
        </p:scale>
        <p:origin x="792" y="72"/>
      </p:cViewPr>
      <p:guideLst>
        <p:guide orient="horz" pos="2160"/>
        <p:guide pos="2880"/>
      </p:guideLst>
    </p:cSldViewPr>
  </p:slideViewPr>
  <p:outlineViewPr>
    <p:cViewPr>
      <p:scale>
        <a:sx n="33" d="100"/>
        <a:sy n="33" d="100"/>
      </p:scale>
      <p:origin x="0" y="-1122"/>
    </p:cViewPr>
  </p:outlin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1650" y="-60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0DA92-C2D9-42FC-868E-1732753DC72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E0D8ED8-77EC-4CDE-AED4-5017613CD99F}">
      <dgm:prSet phldrT="[Text]" custT="1"/>
      <dgm:spPr>
        <a:xfrm>
          <a:off x="1426036" y="1662943"/>
          <a:ext cx="2634326" cy="2634326"/>
        </a:xfrm>
        <a:solidFill>
          <a:srgbClr val="92D050">
            <a:alpha val="50000"/>
          </a:srgbClr>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GREEN FINANCE</a:t>
          </a:r>
          <a:endParaRPr lang="en-U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Financing green enterprises and technologies</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Development of green financial products and green investors</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Consideration of environmental risks in lending decisions</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Efficient operation of emission trading market</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endParaRPr lang="en-US" sz="10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0AE300D1-FC58-4760-A2E2-021CA4C2238C}" type="parTrans" cxnId="{02046A39-D8CD-4798-BAC0-88407623B319}">
      <dgm:prSet/>
      <dgm:spPr/>
      <dgm:t>
        <a:bodyPr/>
        <a:lstStyle/>
        <a:p>
          <a:endParaRPr lang="en-US"/>
        </a:p>
      </dgm:t>
    </dgm:pt>
    <dgm:pt modelId="{1313D368-0E04-4AD1-97C2-1934EF690060}" type="sibTrans" cxnId="{02046A39-D8CD-4798-BAC0-88407623B319}">
      <dgm:prSet/>
      <dgm:spPr/>
      <dgm:t>
        <a:bodyPr/>
        <a:lstStyle/>
        <a:p>
          <a:endParaRPr lang="en-US"/>
        </a:p>
      </dgm:t>
    </dgm:pt>
    <dgm:pt modelId="{4FC76604-7F18-419D-8D7B-C2B1BA284267}">
      <dgm:prSet phldrT="[Text]" custT="1"/>
      <dgm:spPr>
        <a:xfrm>
          <a:off x="1776222" y="27913"/>
          <a:ext cx="1933955" cy="1933955"/>
        </a:xfrm>
        <a:solidFill>
          <a:srgbClr val="DDDDD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FINANCIAL INDUSTRY</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950" dirty="0" smtClean="0">
              <a:solidFill>
                <a:sysClr val="windowText" lastClr="000000"/>
              </a:solidFill>
              <a:latin typeface="Times New Roman" panose="02020603050405020304" pitchFamily="18" charset="0"/>
              <a:ea typeface="+mn-ea"/>
              <a:cs typeface="Times New Roman" panose="02020603050405020304" pitchFamily="18" charset="0"/>
            </a:rPr>
            <a:t>Development of new financial products</a:t>
          </a:r>
          <a:endParaRPr lang="sr-Latn-RS" sz="95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950" dirty="0" smtClean="0">
              <a:solidFill>
                <a:sysClr val="windowText" lastClr="000000"/>
              </a:solidFill>
              <a:latin typeface="Times New Roman" panose="02020603050405020304" pitchFamily="18" charset="0"/>
              <a:ea typeface="+mn-ea"/>
              <a:cs typeface="Times New Roman" panose="02020603050405020304" pitchFamily="18" charset="0"/>
            </a:rPr>
            <a:t>Financing for more industries and technologies</a:t>
          </a:r>
          <a:endParaRPr lang="sr-Latn-RS" sz="95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950" dirty="0" smtClean="0">
              <a:solidFill>
                <a:sysClr val="windowText" lastClr="000000"/>
              </a:solidFill>
              <a:latin typeface="Times New Roman" panose="02020603050405020304" pitchFamily="18" charset="0"/>
              <a:ea typeface="+mn-ea"/>
              <a:cs typeface="Times New Roman" panose="02020603050405020304" pitchFamily="18" charset="0"/>
            </a:rPr>
            <a:t>Advancement of risk management techniques</a:t>
          </a:r>
          <a:endParaRPr lang="sr-Latn-RS" sz="95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950" dirty="0" smtClean="0">
              <a:solidFill>
                <a:sysClr val="windowText" lastClr="000000"/>
              </a:solidFill>
              <a:latin typeface="Times New Roman" panose="02020603050405020304" pitchFamily="18" charset="0"/>
              <a:ea typeface="+mn-ea"/>
              <a:cs typeface="Times New Roman" panose="02020603050405020304" pitchFamily="18" charset="0"/>
            </a:rPr>
            <a:t>Efficient operation of emission trading market</a:t>
          </a:r>
          <a:endParaRPr lang="en-US" sz="95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374E3E0E-D872-4CBC-854D-CF116D1BAED6}" type="parTrans" cxnId="{6690D25C-BD5D-4D41-9F1B-E01A51867367}">
      <dgm:prSet/>
      <dgm:spPr/>
      <dgm:t>
        <a:bodyPr/>
        <a:lstStyle/>
        <a:p>
          <a:endParaRPr lang="en-US"/>
        </a:p>
      </dgm:t>
    </dgm:pt>
    <dgm:pt modelId="{3A3654BD-4D8B-4647-A513-D3EF9B9C15C8}" type="sibTrans" cxnId="{6690D25C-BD5D-4D41-9F1B-E01A51867367}">
      <dgm:prSet/>
      <dgm:spPr/>
      <dgm:t>
        <a:bodyPr/>
        <a:lstStyle/>
        <a:p>
          <a:endParaRPr lang="en-US"/>
        </a:p>
      </dgm:t>
    </dgm:pt>
    <dgm:pt modelId="{E1D840DF-6424-48F4-817D-391D23BBF22C}">
      <dgm:prSet phldrT="[Text]" custT="1"/>
      <dgm:spPr>
        <a:xfrm>
          <a:off x="3495468" y="3005735"/>
          <a:ext cx="1933955" cy="1933955"/>
        </a:xfrm>
        <a:solidFill>
          <a:srgbClr val="DDDDD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n-US" sz="1000" dirty="0" smtClean="0">
            <a:solidFill>
              <a:sysClr val="windowText" lastClr="000000"/>
            </a:solidFill>
            <a:latin typeface="Times New Roman" panose="02020603050405020304" pitchFamily="18" charset="0"/>
            <a:ea typeface="+mn-ea"/>
            <a:cs typeface="Times New Roman" panose="02020603050405020304" pitchFamily="18" charset="0"/>
          </a:endParaRPr>
        </a:p>
        <a:p>
          <a:endParaRPr lang="en-US" sz="1000" dirty="0" smtClean="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ECONOMIC GROWTH</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Development of new technologies</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sr-Latn-RS" sz="1000" dirty="0" smtClean="0">
              <a:solidFill>
                <a:sysClr val="windowText" lastClr="000000"/>
              </a:solidFill>
              <a:latin typeface="Times New Roman" panose="02020603050405020304" pitchFamily="18" charset="0"/>
              <a:ea typeface="+mn-ea"/>
              <a:cs typeface="Times New Roman" panose="02020603050405020304" pitchFamily="18" charset="0"/>
            </a:rPr>
            <a:t>Promo</a:t>
          </a:r>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ting of</a:t>
          </a:r>
          <a:r>
            <a:rPr lang="sr-Latn-RS" sz="1000" dirty="0" smtClean="0">
              <a:solidFill>
                <a:sysClr val="windowText" lastClr="000000"/>
              </a:solidFill>
              <a:latin typeface="Times New Roman" panose="02020603050405020304" pitchFamily="18" charset="0"/>
              <a:ea typeface="+mn-ea"/>
              <a:cs typeface="Times New Roman" panose="02020603050405020304" pitchFamily="18" charset="0"/>
            </a:rPr>
            <a:t> </a:t>
          </a:r>
          <a:r>
            <a:rPr lang="sr-Latn-RS" sz="1000" dirty="0">
              <a:solidFill>
                <a:sysClr val="windowText" lastClr="000000"/>
              </a:solidFill>
              <a:latin typeface="Times New Roman" panose="02020603050405020304" pitchFamily="18" charset="0"/>
              <a:ea typeface="+mn-ea"/>
              <a:cs typeface="Times New Roman" panose="02020603050405020304" pitchFamily="18" charset="0"/>
            </a:rPr>
            <a:t>"eco-friendly" </a:t>
          </a:r>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industries</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Design of efficient emission trading scheme</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endParaRPr lang="en-US" sz="10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93048D59-1365-4A5B-B970-F2685C7219A8}" type="parTrans" cxnId="{25AFC0F0-D543-4007-B14C-0A4F570505B3}">
      <dgm:prSet/>
      <dgm:spPr/>
      <dgm:t>
        <a:bodyPr/>
        <a:lstStyle/>
        <a:p>
          <a:endParaRPr lang="en-US"/>
        </a:p>
      </dgm:t>
    </dgm:pt>
    <dgm:pt modelId="{30A53B6B-5F37-4F29-A916-768A897AE34D}" type="sibTrans" cxnId="{25AFC0F0-D543-4007-B14C-0A4F570505B3}">
      <dgm:prSet/>
      <dgm:spPr/>
      <dgm:t>
        <a:bodyPr/>
        <a:lstStyle/>
        <a:p>
          <a:endParaRPr lang="en-US"/>
        </a:p>
      </dgm:t>
    </dgm:pt>
    <dgm:pt modelId="{16CD4998-BD38-403E-8B02-2077498A2AE5}">
      <dgm:prSet phldrT="[Text]" custT="1"/>
      <dgm:spPr>
        <a:xfrm>
          <a:off x="56975" y="3005735"/>
          <a:ext cx="1933955" cy="1933955"/>
        </a:xfrm>
        <a:solidFill>
          <a:srgbClr val="DDDDD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ENVIRONMENTAL IMPROVEMENT</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Better environment through green industries</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Legislation for a better environment</a:t>
          </a:r>
          <a:endParaRPr lang="sr-Latn-RS" sz="1000" dirty="0">
            <a:solidFill>
              <a:sysClr val="windowText" lastClr="000000"/>
            </a:solidFill>
            <a:latin typeface="Times New Roman" panose="02020603050405020304" pitchFamily="18" charset="0"/>
            <a:ea typeface="+mn-ea"/>
            <a:cs typeface="Times New Roman" panose="02020603050405020304" pitchFamily="18" charset="0"/>
          </a:endParaRPr>
        </a:p>
        <a:p>
          <a:r>
            <a:rPr lang="en-US" sz="1000" dirty="0" smtClean="0">
              <a:solidFill>
                <a:sysClr val="windowText" lastClr="000000"/>
              </a:solidFill>
              <a:latin typeface="Times New Roman" panose="02020603050405020304" pitchFamily="18" charset="0"/>
              <a:ea typeface="+mn-ea"/>
              <a:cs typeface="Times New Roman" panose="02020603050405020304" pitchFamily="18" charset="0"/>
            </a:rPr>
            <a:t>Actively-trading carbon market</a:t>
          </a:r>
          <a:endParaRPr lang="en-US" sz="10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4F9656F6-7073-43C9-A021-857F8B565BB1}" type="parTrans" cxnId="{668D138B-1647-46A6-8A90-F43ED06C3CE2}">
      <dgm:prSet/>
      <dgm:spPr/>
      <dgm:t>
        <a:bodyPr/>
        <a:lstStyle/>
        <a:p>
          <a:endParaRPr lang="en-US"/>
        </a:p>
      </dgm:t>
    </dgm:pt>
    <dgm:pt modelId="{AA743AAA-EA2D-4C54-85AA-93EFF4A617AB}" type="sibTrans" cxnId="{668D138B-1647-46A6-8A90-F43ED06C3CE2}">
      <dgm:prSet/>
      <dgm:spPr/>
      <dgm:t>
        <a:bodyPr/>
        <a:lstStyle/>
        <a:p>
          <a:endParaRPr lang="en-US"/>
        </a:p>
      </dgm:t>
    </dgm:pt>
    <dgm:pt modelId="{0ED0FB84-1433-42A6-B754-58C025D9B7FA}" type="pres">
      <dgm:prSet presAssocID="{BEF0DA92-C2D9-42FC-868E-1732753DC725}" presName="composite" presStyleCnt="0">
        <dgm:presLayoutVars>
          <dgm:chMax val="1"/>
          <dgm:dir/>
          <dgm:resizeHandles val="exact"/>
        </dgm:presLayoutVars>
      </dgm:prSet>
      <dgm:spPr/>
      <dgm:t>
        <a:bodyPr/>
        <a:lstStyle/>
        <a:p>
          <a:endParaRPr lang="en-US"/>
        </a:p>
      </dgm:t>
    </dgm:pt>
    <dgm:pt modelId="{507B1F40-BC18-443C-8104-9C60B451BFBF}" type="pres">
      <dgm:prSet presAssocID="{BEF0DA92-C2D9-42FC-868E-1732753DC725}" presName="radial" presStyleCnt="0">
        <dgm:presLayoutVars>
          <dgm:animLvl val="ctr"/>
        </dgm:presLayoutVars>
      </dgm:prSet>
      <dgm:spPr/>
    </dgm:pt>
    <dgm:pt modelId="{A582D4F1-B84B-41D6-94D0-CEFB09CE98CA}" type="pres">
      <dgm:prSet presAssocID="{8E0D8ED8-77EC-4CDE-AED4-5017613CD99F}" presName="centerShape" presStyleLbl="vennNode1" presStyleIdx="0" presStyleCnt="4" custScaleX="86332" custScaleY="86332"/>
      <dgm:spPr>
        <a:prstGeom prst="ellipse">
          <a:avLst/>
        </a:prstGeom>
      </dgm:spPr>
      <dgm:t>
        <a:bodyPr/>
        <a:lstStyle/>
        <a:p>
          <a:endParaRPr lang="en-US"/>
        </a:p>
      </dgm:t>
    </dgm:pt>
    <dgm:pt modelId="{43DC2E56-3C66-44B6-A663-57BE762EA3B9}" type="pres">
      <dgm:prSet presAssocID="{4FC76604-7F18-419D-8D7B-C2B1BA284267}" presName="node" presStyleLbl="vennNode1" presStyleIdx="1" presStyleCnt="4" custScaleX="126759" custScaleY="126759">
        <dgm:presLayoutVars>
          <dgm:bulletEnabled val="1"/>
        </dgm:presLayoutVars>
      </dgm:prSet>
      <dgm:spPr>
        <a:prstGeom prst="ellipse">
          <a:avLst/>
        </a:prstGeom>
      </dgm:spPr>
      <dgm:t>
        <a:bodyPr/>
        <a:lstStyle/>
        <a:p>
          <a:endParaRPr lang="en-US"/>
        </a:p>
      </dgm:t>
    </dgm:pt>
    <dgm:pt modelId="{E5E91989-9A15-467F-9D66-B0C402B73CF4}" type="pres">
      <dgm:prSet presAssocID="{E1D840DF-6424-48F4-817D-391D23BBF22C}" presName="node" presStyleLbl="vennNode1" presStyleIdx="2" presStyleCnt="4" custScaleX="126759" custScaleY="126759">
        <dgm:presLayoutVars>
          <dgm:bulletEnabled val="1"/>
        </dgm:presLayoutVars>
      </dgm:prSet>
      <dgm:spPr>
        <a:prstGeom prst="ellipse">
          <a:avLst/>
        </a:prstGeom>
      </dgm:spPr>
      <dgm:t>
        <a:bodyPr/>
        <a:lstStyle/>
        <a:p>
          <a:endParaRPr lang="en-US"/>
        </a:p>
      </dgm:t>
    </dgm:pt>
    <dgm:pt modelId="{8C8EECE4-F48E-4276-B7A3-3D84DAFECD7A}" type="pres">
      <dgm:prSet presAssocID="{16CD4998-BD38-403E-8B02-2077498A2AE5}" presName="node" presStyleLbl="vennNode1" presStyleIdx="3" presStyleCnt="4" custScaleX="126759" custScaleY="126759">
        <dgm:presLayoutVars>
          <dgm:bulletEnabled val="1"/>
        </dgm:presLayoutVars>
      </dgm:prSet>
      <dgm:spPr>
        <a:prstGeom prst="ellipse">
          <a:avLst/>
        </a:prstGeom>
      </dgm:spPr>
      <dgm:t>
        <a:bodyPr/>
        <a:lstStyle/>
        <a:p>
          <a:endParaRPr lang="en-US"/>
        </a:p>
      </dgm:t>
    </dgm:pt>
  </dgm:ptLst>
  <dgm:cxnLst>
    <dgm:cxn modelId="{3E51DD0D-4167-4186-A7EE-8AE1C736DF36}" type="presOf" srcId="{BEF0DA92-C2D9-42FC-868E-1732753DC725}" destId="{0ED0FB84-1433-42A6-B754-58C025D9B7FA}" srcOrd="0" destOrd="0" presId="urn:microsoft.com/office/officeart/2005/8/layout/radial3"/>
    <dgm:cxn modelId="{25AFC0F0-D543-4007-B14C-0A4F570505B3}" srcId="{8E0D8ED8-77EC-4CDE-AED4-5017613CD99F}" destId="{E1D840DF-6424-48F4-817D-391D23BBF22C}" srcOrd="1" destOrd="0" parTransId="{93048D59-1365-4A5B-B970-F2685C7219A8}" sibTransId="{30A53B6B-5F37-4F29-A916-768A897AE34D}"/>
    <dgm:cxn modelId="{F5268FD9-AC85-4B3A-BAA0-0359EE45E980}" type="presOf" srcId="{16CD4998-BD38-403E-8B02-2077498A2AE5}" destId="{8C8EECE4-F48E-4276-B7A3-3D84DAFECD7A}" srcOrd="0" destOrd="0" presId="urn:microsoft.com/office/officeart/2005/8/layout/radial3"/>
    <dgm:cxn modelId="{02046A39-D8CD-4798-BAC0-88407623B319}" srcId="{BEF0DA92-C2D9-42FC-868E-1732753DC725}" destId="{8E0D8ED8-77EC-4CDE-AED4-5017613CD99F}" srcOrd="0" destOrd="0" parTransId="{0AE300D1-FC58-4760-A2E2-021CA4C2238C}" sibTransId="{1313D368-0E04-4AD1-97C2-1934EF690060}"/>
    <dgm:cxn modelId="{A0C1810C-B7E3-4C87-8973-99AC68E64F57}" type="presOf" srcId="{E1D840DF-6424-48F4-817D-391D23BBF22C}" destId="{E5E91989-9A15-467F-9D66-B0C402B73CF4}" srcOrd="0" destOrd="0" presId="urn:microsoft.com/office/officeart/2005/8/layout/radial3"/>
    <dgm:cxn modelId="{668D138B-1647-46A6-8A90-F43ED06C3CE2}" srcId="{8E0D8ED8-77EC-4CDE-AED4-5017613CD99F}" destId="{16CD4998-BD38-403E-8B02-2077498A2AE5}" srcOrd="2" destOrd="0" parTransId="{4F9656F6-7073-43C9-A021-857F8B565BB1}" sibTransId="{AA743AAA-EA2D-4C54-85AA-93EFF4A617AB}"/>
    <dgm:cxn modelId="{3CDD03BB-5C0A-45B0-B962-678967E726F5}" type="presOf" srcId="{4FC76604-7F18-419D-8D7B-C2B1BA284267}" destId="{43DC2E56-3C66-44B6-A663-57BE762EA3B9}" srcOrd="0" destOrd="0" presId="urn:microsoft.com/office/officeart/2005/8/layout/radial3"/>
    <dgm:cxn modelId="{6690D25C-BD5D-4D41-9F1B-E01A51867367}" srcId="{8E0D8ED8-77EC-4CDE-AED4-5017613CD99F}" destId="{4FC76604-7F18-419D-8D7B-C2B1BA284267}" srcOrd="0" destOrd="0" parTransId="{374E3E0E-D872-4CBC-854D-CF116D1BAED6}" sibTransId="{3A3654BD-4D8B-4647-A513-D3EF9B9C15C8}"/>
    <dgm:cxn modelId="{B7742B2F-61E9-4D4E-8CA1-1B2914EDD8C2}" type="presOf" srcId="{8E0D8ED8-77EC-4CDE-AED4-5017613CD99F}" destId="{A582D4F1-B84B-41D6-94D0-CEFB09CE98CA}" srcOrd="0" destOrd="0" presId="urn:microsoft.com/office/officeart/2005/8/layout/radial3"/>
    <dgm:cxn modelId="{C65D1464-76F5-4D11-A67E-714C9C82B8CB}" type="presParOf" srcId="{0ED0FB84-1433-42A6-B754-58C025D9B7FA}" destId="{507B1F40-BC18-443C-8104-9C60B451BFBF}" srcOrd="0" destOrd="0" presId="urn:microsoft.com/office/officeart/2005/8/layout/radial3"/>
    <dgm:cxn modelId="{96B4C940-CA6F-428E-8DB1-806B09DF856C}" type="presParOf" srcId="{507B1F40-BC18-443C-8104-9C60B451BFBF}" destId="{A582D4F1-B84B-41D6-94D0-CEFB09CE98CA}" srcOrd="0" destOrd="0" presId="urn:microsoft.com/office/officeart/2005/8/layout/radial3"/>
    <dgm:cxn modelId="{7E8E70F8-D00C-49E7-BF50-DF2E030B4620}" type="presParOf" srcId="{507B1F40-BC18-443C-8104-9C60B451BFBF}" destId="{43DC2E56-3C66-44B6-A663-57BE762EA3B9}" srcOrd="1" destOrd="0" presId="urn:microsoft.com/office/officeart/2005/8/layout/radial3"/>
    <dgm:cxn modelId="{9AA1778B-CC4E-45EE-AF89-AD16E8A50D86}" type="presParOf" srcId="{507B1F40-BC18-443C-8104-9C60B451BFBF}" destId="{E5E91989-9A15-467F-9D66-B0C402B73CF4}" srcOrd="2" destOrd="0" presId="urn:microsoft.com/office/officeart/2005/8/layout/radial3"/>
    <dgm:cxn modelId="{92D3F67F-4CF5-4141-8466-1597CF1E50D6}" type="presParOf" srcId="{507B1F40-BC18-443C-8104-9C60B451BFBF}" destId="{8C8EECE4-F48E-4276-B7A3-3D84DAFECD7A}" srcOrd="3" destOrd="0" presId="urn:microsoft.com/office/officeart/2005/8/layout/radial3"/>
  </dgm:cxnLst>
  <dgm:bg>
    <a:noFill/>
  </dgm:bg>
  <dgm:whole>
    <a:ln w="12700">
      <a:solidFill>
        <a:schemeClr val="tx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78FA2-76C0-4533-BA61-26CEDA75441E}" type="doc">
      <dgm:prSet loTypeId="urn:microsoft.com/office/officeart/2005/8/layout/matrix1" loCatId="matrix" qsTypeId="urn:microsoft.com/office/officeart/2005/8/quickstyle/simple4" qsCatId="simple" csTypeId="urn:microsoft.com/office/officeart/2005/8/colors/accent1_2" csCatId="accent1" phldr="1"/>
      <dgm:spPr/>
      <dgm:t>
        <a:bodyPr/>
        <a:lstStyle/>
        <a:p>
          <a:endParaRPr lang="sr-Latn-RS"/>
        </a:p>
      </dgm:t>
    </dgm:pt>
    <dgm:pt modelId="{4482BD3C-E05B-4CDD-B24F-3EA770DA488A}">
      <dgm:prSet phldrT="[Text]" custT="1"/>
      <dgm:spPr>
        <a:xfrm>
          <a:off x="1311694" y="1197054"/>
          <a:ext cx="2847771" cy="798036"/>
        </a:xfrm>
        <a:gradFill rotWithShape="0">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2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SOCIALLY RESPONSIBLE PRODUCTS AND SERVICES IN FINANCIAL SECTOR</a:t>
          </a:r>
          <a:endParaRPr lang="sr-Latn-RS" sz="1200" b="1">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E191DE1-F072-48A9-9E27-294443EFFAE5}" type="parTrans" cxnId="{0FECA843-C6F8-4084-9A09-DA0E9A3A63D2}">
      <dgm:prSet/>
      <dgm:spPr/>
      <dgm:t>
        <a:bodyPr/>
        <a:lstStyle/>
        <a:p>
          <a:endParaRPr lang="sr-Latn-RS">
            <a:latin typeface="Garamond" panose="02020404030301010803" pitchFamily="18" charset="0"/>
          </a:endParaRPr>
        </a:p>
      </dgm:t>
    </dgm:pt>
    <dgm:pt modelId="{A16CC391-ABDF-487B-840C-CA499AC5D3CF}" type="sibTrans" cxnId="{0FECA843-C6F8-4084-9A09-DA0E9A3A63D2}">
      <dgm:prSet/>
      <dgm:spPr/>
      <dgm:t>
        <a:bodyPr/>
        <a:lstStyle/>
        <a:p>
          <a:endParaRPr lang="sr-Latn-RS">
            <a:latin typeface="Garamond" panose="02020404030301010803" pitchFamily="18" charset="0"/>
          </a:endParaRPr>
        </a:p>
      </dgm:t>
    </dgm:pt>
    <dgm:pt modelId="{269E7E06-A28D-4E15-8899-3EF972FF44D0}">
      <dgm:prSet phldrT="[Text]" custT="1"/>
      <dgm:spPr>
        <a:xfrm rot="16200000">
          <a:off x="569753" y="-569753"/>
          <a:ext cx="1596072" cy="2735579"/>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sz="1000" b="1" dirty="0">
              <a:solidFill>
                <a:sysClr val="window" lastClr="FFFFFF"/>
              </a:solidFill>
              <a:latin typeface="Times New Roman" panose="02020603050405020304" pitchFamily="18" charset="0"/>
              <a:ea typeface="+mn-ea"/>
              <a:cs typeface="Times New Roman" panose="02020603050405020304" pitchFamily="18" charset="0"/>
            </a:rPr>
            <a:t>Retail Banking and Microenterprises</a:t>
          </a:r>
        </a:p>
        <a:p>
          <a:pPr algn="ctr"/>
          <a:r>
            <a:rPr lang="sr-Latn-RS" sz="1000" dirty="0">
              <a:solidFill>
                <a:sysClr val="window" lastClr="FFFFFF"/>
              </a:solidFill>
              <a:latin typeface="Times New Roman" panose="02020603050405020304" pitchFamily="18" charset="0"/>
              <a:ea typeface="+mn-ea"/>
              <a:cs typeface="Times New Roman" panose="02020603050405020304" pitchFamily="18" charset="0"/>
            </a:rPr>
            <a:t>- </a:t>
          </a:r>
          <a:r>
            <a:rPr lang="en-US" sz="1000" dirty="0">
              <a:solidFill>
                <a:sysClr val="window" lastClr="FFFFFF"/>
              </a:solidFill>
              <a:latin typeface="Times New Roman" panose="02020603050405020304" pitchFamily="18" charset="0"/>
              <a:ea typeface="+mn-ea"/>
              <a:cs typeface="Times New Roman" panose="02020603050405020304" pitchFamily="18" charset="0"/>
            </a:rPr>
            <a:t>Microfinance for </a:t>
          </a:r>
          <a:r>
            <a:rPr lang="sr-Latn-RS" sz="1000" dirty="0">
              <a:solidFill>
                <a:sysClr val="window" lastClr="FFFFFF"/>
              </a:solidFill>
              <a:latin typeface="Times New Roman" panose="02020603050405020304" pitchFamily="18" charset="0"/>
              <a:ea typeface="+mn-ea"/>
              <a:cs typeface="Times New Roman" panose="02020603050405020304" pitchFamily="18" charset="0"/>
            </a:rPr>
            <a:t>P</a:t>
          </a:r>
          <a:r>
            <a:rPr lang="en-US" sz="1000" dirty="0" err="1">
              <a:solidFill>
                <a:sysClr val="window" lastClr="FFFFFF"/>
              </a:solidFill>
              <a:latin typeface="Times New Roman" panose="02020603050405020304" pitchFamily="18" charset="0"/>
              <a:ea typeface="+mn-ea"/>
              <a:cs typeface="Times New Roman" panose="02020603050405020304" pitchFamily="18" charset="0"/>
            </a:rPr>
            <a:t>oor</a:t>
          </a:r>
          <a:r>
            <a:rPr lang="en-US" sz="1000" dirty="0">
              <a:solidFill>
                <a:sysClr val="window" lastClr="FFFFFF"/>
              </a:solidFill>
              <a:latin typeface="Times New Roman" panose="02020603050405020304" pitchFamily="18" charset="0"/>
              <a:ea typeface="+mn-ea"/>
              <a:cs typeface="Times New Roman" panose="02020603050405020304" pitchFamily="18" charset="0"/>
            </a:rPr>
            <a:t> and </a:t>
          </a:r>
          <a:r>
            <a:rPr lang="sr-Latn-RS" sz="1000" dirty="0">
              <a:solidFill>
                <a:sysClr val="window" lastClr="FFFFFF"/>
              </a:solidFill>
              <a:latin typeface="Times New Roman" panose="02020603050405020304" pitchFamily="18" charset="0"/>
              <a:ea typeface="+mn-ea"/>
              <a:cs typeface="Times New Roman" panose="02020603050405020304" pitchFamily="18" charset="0"/>
            </a:rPr>
            <a:t>V</a:t>
          </a:r>
          <a:r>
            <a:rPr lang="en-US" sz="1000" dirty="0" err="1">
              <a:solidFill>
                <a:sysClr val="window" lastClr="FFFFFF"/>
              </a:solidFill>
              <a:latin typeface="Times New Roman" panose="02020603050405020304" pitchFamily="18" charset="0"/>
              <a:ea typeface="+mn-ea"/>
              <a:cs typeface="Times New Roman" panose="02020603050405020304" pitchFamily="18" charset="0"/>
            </a:rPr>
            <a:t>ulnerable</a:t>
          </a:r>
          <a:r>
            <a:rPr lang="en-US" sz="1000" dirty="0">
              <a:solidFill>
                <a:sysClr val="window" lastClr="FFFFFF"/>
              </a:solidFill>
              <a:latin typeface="Times New Roman" panose="02020603050405020304" pitchFamily="18" charset="0"/>
              <a:ea typeface="+mn-ea"/>
              <a:cs typeface="Times New Roman" panose="02020603050405020304" pitchFamily="18" charset="0"/>
            </a:rPr>
            <a: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P</a:t>
          </a:r>
          <a:r>
            <a:rPr lang="en-US" sz="1000" dirty="0" err="1">
              <a:solidFill>
                <a:sysClr val="window" lastClr="FFFFFF"/>
              </a:solidFill>
              <a:latin typeface="Times New Roman" panose="02020603050405020304" pitchFamily="18" charset="0"/>
              <a:ea typeface="+mn-ea"/>
              <a:cs typeface="Times New Roman" panose="02020603050405020304" pitchFamily="18" charset="0"/>
            </a:rPr>
            <a:t>opulation</a:t>
          </a:r>
          <a:r>
            <a:rPr lang="en-US" sz="1000" dirty="0">
              <a:solidFill>
                <a:sysClr val="window" lastClr="FFFFFF"/>
              </a:solidFill>
              <a:latin typeface="Times New Roman" panose="02020603050405020304" pitchFamily="18" charset="0"/>
              <a:ea typeface="+mn-ea"/>
              <a:cs typeface="Times New Roman" panose="02020603050405020304" pitchFamily="18" charset="0"/>
            </a:rPr>
            <a:t>  </a:t>
          </a:r>
        </a:p>
        <a:p>
          <a:pPr algn="ctr"/>
          <a:r>
            <a:rPr lang="sr-Latn-RS" sz="1000" dirty="0">
              <a:solidFill>
                <a:sysClr val="window" lastClr="FFFFFF"/>
              </a:solidFill>
              <a:latin typeface="Times New Roman" panose="02020603050405020304" pitchFamily="18" charset="0"/>
              <a:ea typeface="+mn-ea"/>
              <a:cs typeface="Times New Roman" panose="02020603050405020304" pitchFamily="18" charset="0"/>
            </a:rPr>
            <a:t>- </a:t>
          </a:r>
          <a:r>
            <a:rPr lang="en-US" sz="1000" dirty="0">
              <a:solidFill>
                <a:sysClr val="window" lastClr="FFFFFF"/>
              </a:solidFill>
              <a:latin typeface="Times New Roman" panose="02020603050405020304" pitchFamily="18" charset="0"/>
              <a:ea typeface="+mn-ea"/>
              <a:cs typeface="Times New Roman" panose="02020603050405020304" pitchFamily="18" charset="0"/>
            </a:rPr>
            <a:t>Socially Responsible Loans and Deposits</a:t>
          </a:r>
        </a:p>
        <a:p>
          <a:pPr algn="ctr"/>
          <a:r>
            <a:rPr lang="sr-Latn-RS" sz="1000" dirty="0">
              <a:solidFill>
                <a:sysClr val="window" lastClr="FFFFFF"/>
              </a:solidFill>
              <a:latin typeface="Times New Roman" panose="02020603050405020304" pitchFamily="18" charset="0"/>
              <a:ea typeface="+mn-ea"/>
              <a:cs typeface="Times New Roman" panose="02020603050405020304" pitchFamily="18" charset="0"/>
            </a:rPr>
            <a:t>- </a:t>
          </a:r>
          <a:r>
            <a:rPr lang="en-US" sz="1000" dirty="0">
              <a:solidFill>
                <a:sysClr val="window" lastClr="FFFFFF"/>
              </a:solidFill>
              <a:latin typeface="Times New Roman" panose="02020603050405020304" pitchFamily="18" charset="0"/>
              <a:ea typeface="+mn-ea"/>
              <a:cs typeface="Times New Roman" panose="02020603050405020304" pitchFamily="18" charset="0"/>
            </a:rPr>
            <a:t>Mortgage Loans</a:t>
          </a:r>
          <a:endParaRPr lang="sr-Latn-RS" sz="1000" dirty="0">
            <a:solidFill>
              <a:sysClr val="window" lastClr="FFFFFF"/>
            </a:solidFill>
            <a:latin typeface="Times New Roman" panose="02020603050405020304" pitchFamily="18" charset="0"/>
            <a:ea typeface="+mn-ea"/>
            <a:cs typeface="Times New Roman" panose="02020603050405020304" pitchFamily="18" charset="0"/>
          </a:endParaRPr>
        </a:p>
        <a:p>
          <a:pPr algn="ctr"/>
          <a:r>
            <a:rPr lang="sr-Latn-RS" sz="1000" dirty="0">
              <a:solidFill>
                <a:sysClr val="window" lastClr="FFFFFF"/>
              </a:solidFill>
              <a:latin typeface="Times New Roman" panose="02020603050405020304" pitchFamily="18" charset="0"/>
              <a:ea typeface="+mn-ea"/>
              <a:cs typeface="Times New Roman" panose="02020603050405020304" pitchFamily="18" charset="0"/>
            </a:rPr>
            <a:t>- </a:t>
          </a:r>
          <a:r>
            <a:rPr lang="en-US" sz="1000" dirty="0">
              <a:solidFill>
                <a:sysClr val="window" lastClr="FFFFFF"/>
              </a:solidFill>
              <a:latin typeface="Times New Roman" panose="02020603050405020304" pitchFamily="18" charset="0"/>
              <a:ea typeface="+mn-ea"/>
              <a:cs typeface="Times New Roman" panose="02020603050405020304" pitchFamily="18" charset="0"/>
            </a:rPr>
            <a:t>Private Investments</a:t>
          </a:r>
          <a:endParaRPr lang="sr-Latn-RS" sz="1000" dirty="0">
            <a:solidFill>
              <a:sysClr val="window" lastClr="FFFFFF"/>
            </a:solidFill>
            <a:latin typeface="Times New Roman" panose="02020603050405020304" pitchFamily="18" charset="0"/>
            <a:ea typeface="+mn-ea"/>
            <a:cs typeface="Times New Roman" panose="02020603050405020304" pitchFamily="18" charset="0"/>
          </a:endParaRPr>
        </a:p>
      </dgm:t>
    </dgm:pt>
    <dgm:pt modelId="{4D7808F4-B710-4092-A468-A05FADBA708E}" type="parTrans" cxnId="{AFD62341-A79E-48EF-B285-2B7523C06625}">
      <dgm:prSet/>
      <dgm:spPr/>
      <dgm:t>
        <a:bodyPr/>
        <a:lstStyle/>
        <a:p>
          <a:endParaRPr lang="sr-Latn-RS">
            <a:latin typeface="Garamond" panose="02020404030301010803" pitchFamily="18" charset="0"/>
          </a:endParaRPr>
        </a:p>
      </dgm:t>
    </dgm:pt>
    <dgm:pt modelId="{E64584E7-60C9-456C-A02D-30E0AAC50929}" type="sibTrans" cxnId="{AFD62341-A79E-48EF-B285-2B7523C06625}">
      <dgm:prSet/>
      <dgm:spPr/>
      <dgm:t>
        <a:bodyPr/>
        <a:lstStyle/>
        <a:p>
          <a:endParaRPr lang="sr-Latn-RS">
            <a:latin typeface="Garamond" panose="02020404030301010803" pitchFamily="18" charset="0"/>
          </a:endParaRPr>
        </a:p>
      </dgm:t>
    </dgm:pt>
    <dgm:pt modelId="{06DCB822-3A0C-446F-8E24-6F8A810D6E50}">
      <dgm:prSet phldrT="[Text]" custT="1"/>
      <dgm:spPr>
        <a:xfrm>
          <a:off x="2735579" y="0"/>
          <a:ext cx="2735579" cy="159607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GB" sz="1000" b="1" i="0" dirty="0">
              <a:solidFill>
                <a:sysClr val="window" lastClr="FFFFFF"/>
              </a:solidFill>
              <a:latin typeface="Times New Roman" panose="02020603050405020304" pitchFamily="18" charset="0"/>
              <a:ea typeface="+mn-ea"/>
              <a:cs typeface="Times New Roman" panose="02020603050405020304" pitchFamily="18" charset="0"/>
            </a:rPr>
            <a:t>Corporate and Investment Banking</a:t>
          </a:r>
        </a:p>
        <a:p>
          <a:r>
            <a:rPr lang="sr-Latn-RS" sz="1000" b="1" dirty="0">
              <a:solidFill>
                <a:sysClr val="window" lastClr="FFFFFF"/>
              </a:solidFill>
              <a:latin typeface="Times New Roman" panose="02020603050405020304" pitchFamily="18" charset="0"/>
              <a:ea typeface="+mn-ea"/>
              <a:cs typeface="Times New Roman" panose="02020603050405020304" pitchFamily="18" charset="0"/>
            </a:rPr>
            <a:t>- </a:t>
          </a:r>
          <a:r>
            <a:rPr lang="en-US" sz="1000" b="0" dirty="0">
              <a:solidFill>
                <a:sysClr val="window" lastClr="FFFFFF"/>
              </a:solidFill>
              <a:latin typeface="Times New Roman" panose="02020603050405020304" pitchFamily="18" charset="0"/>
              <a:ea typeface="+mn-ea"/>
              <a:cs typeface="Times New Roman" panose="02020603050405020304" pitchFamily="18" charset="0"/>
            </a:rPr>
            <a:t>P</a:t>
          </a:r>
          <a:r>
            <a:rPr lang="en-GB" sz="1000" dirty="0" err="1">
              <a:solidFill>
                <a:sysClr val="window" lastClr="FFFFFF"/>
              </a:solidFill>
              <a:latin typeface="Times New Roman" panose="02020603050405020304" pitchFamily="18" charset="0"/>
              <a:ea typeface="+mn-ea"/>
              <a:cs typeface="Times New Roman" panose="02020603050405020304" pitchFamily="18" charset="0"/>
            </a:rPr>
            <a:t>ayment</a:t>
          </a:r>
          <a:r>
            <a:rPr lang="en-GB" sz="1000" dirty="0">
              <a:solidFill>
                <a:sysClr val="window" lastClr="FFFFFF"/>
              </a:solidFill>
              <a:latin typeface="Times New Roman" panose="02020603050405020304" pitchFamily="18" charset="0"/>
              <a:ea typeface="+mn-ea"/>
              <a:cs typeface="Times New Roman" panose="02020603050405020304" pitchFamily="18" charset="0"/>
            </a:rPr>
            <a: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S</a:t>
          </a:r>
          <a:r>
            <a:rPr lang="en-GB" sz="1000" dirty="0" err="1">
              <a:solidFill>
                <a:sysClr val="window" lastClr="FFFFFF"/>
              </a:solidFill>
              <a:latin typeface="Times New Roman" panose="02020603050405020304" pitchFamily="18" charset="0"/>
              <a:ea typeface="+mn-ea"/>
              <a:cs typeface="Times New Roman" panose="02020603050405020304" pitchFamily="18" charset="0"/>
            </a:rPr>
            <a:t>ystem</a:t>
          </a:r>
          <a:r>
            <a:rPr lang="en-GB" sz="1000" dirty="0">
              <a:solidFill>
                <a:sysClr val="window" lastClr="FFFFFF"/>
              </a:solidFill>
              <a:latin typeface="Times New Roman" panose="02020603050405020304" pitchFamily="18" charset="0"/>
              <a:ea typeface="+mn-ea"/>
              <a:cs typeface="Times New Roman" panose="02020603050405020304" pitchFamily="18" charset="0"/>
            </a:rPr>
            <a: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S</a:t>
          </a:r>
          <a:r>
            <a:rPr lang="en-GB" sz="1000" dirty="0" err="1">
              <a:solidFill>
                <a:sysClr val="window" lastClr="FFFFFF"/>
              </a:solidFill>
              <a:latin typeface="Times New Roman" panose="02020603050405020304" pitchFamily="18" charset="0"/>
              <a:ea typeface="+mn-ea"/>
              <a:cs typeface="Times New Roman" panose="02020603050405020304" pitchFamily="18" charset="0"/>
            </a:rPr>
            <a:t>avings</a:t>
          </a:r>
          <a:r>
            <a:rPr lang="en-GB" sz="1000" dirty="0">
              <a:solidFill>
                <a:sysClr val="window" lastClr="FFFFFF"/>
              </a:solidFill>
              <a:latin typeface="Times New Roman" panose="02020603050405020304" pitchFamily="18" charset="0"/>
              <a:ea typeface="+mn-ea"/>
              <a:cs typeface="Times New Roman" panose="02020603050405020304" pitchFamily="18" charset="0"/>
            </a:rPr>
            <a:t> and </a:t>
          </a:r>
          <a:r>
            <a:rPr lang="sr-Latn-RS" sz="1000" dirty="0">
              <a:solidFill>
                <a:sysClr val="window" lastClr="FFFFFF"/>
              </a:solidFill>
              <a:latin typeface="Times New Roman" panose="02020603050405020304" pitchFamily="18" charset="0"/>
              <a:ea typeface="+mn-ea"/>
              <a:cs typeface="Times New Roman" panose="02020603050405020304" pitchFamily="18" charset="0"/>
            </a:rPr>
            <a:t>C</a:t>
          </a:r>
          <a:r>
            <a:rPr lang="en-GB" sz="1000" dirty="0" err="1">
              <a:solidFill>
                <a:sysClr val="window" lastClr="FFFFFF"/>
              </a:solidFill>
              <a:latin typeface="Times New Roman" panose="02020603050405020304" pitchFamily="18" charset="0"/>
              <a:ea typeface="+mn-ea"/>
              <a:cs typeface="Times New Roman" panose="02020603050405020304" pitchFamily="18" charset="0"/>
            </a:rPr>
            <a:t>urrent</a:t>
          </a:r>
          <a:r>
            <a:rPr lang="en-GB" sz="1000" dirty="0">
              <a:solidFill>
                <a:sysClr val="window" lastClr="FFFFFF"/>
              </a:solidFill>
              <a:latin typeface="Times New Roman" panose="02020603050405020304" pitchFamily="18" charset="0"/>
              <a:ea typeface="+mn-ea"/>
              <a:cs typeface="Times New Roman" panose="02020603050405020304" pitchFamily="18" charset="0"/>
            </a:rPr>
            <a: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A</a:t>
          </a:r>
          <a:r>
            <a:rPr lang="en-GB" sz="1000" dirty="0" err="1">
              <a:solidFill>
                <a:sysClr val="window" lastClr="FFFFFF"/>
              </a:solidFill>
              <a:latin typeface="Times New Roman" panose="02020603050405020304" pitchFamily="18" charset="0"/>
              <a:ea typeface="+mn-ea"/>
              <a:cs typeface="Times New Roman" panose="02020603050405020304" pitchFamily="18" charset="0"/>
            </a:rPr>
            <a:t>ccounts</a:t>
          </a:r>
          <a:r>
            <a:rPr lang="en-GB" sz="1000" dirty="0">
              <a:solidFill>
                <a:sysClr val="window" lastClr="FFFFFF"/>
              </a:solidFill>
              <a:latin typeface="Times New Roman" panose="02020603050405020304" pitchFamily="18" charset="0"/>
              <a:ea typeface="+mn-ea"/>
              <a:cs typeface="Times New Roman" panose="02020603050405020304" pitchFamily="18" charset="0"/>
            </a:rPr>
            <a:t> </a:t>
          </a:r>
        </a:p>
        <a:p>
          <a:r>
            <a:rPr lang="sr-Latn-RS" sz="1000" dirty="0">
              <a:solidFill>
                <a:sysClr val="window" lastClr="FFFFFF"/>
              </a:solidFill>
              <a:latin typeface="Times New Roman" panose="02020603050405020304" pitchFamily="18" charset="0"/>
              <a:ea typeface="+mn-ea"/>
              <a:cs typeface="Times New Roman" panose="02020603050405020304" pitchFamily="18" charset="0"/>
            </a:rPr>
            <a:t>- </a:t>
          </a:r>
          <a:r>
            <a:rPr lang="en-US" sz="1000" dirty="0">
              <a:solidFill>
                <a:sysClr val="window" lastClr="FFFFFF"/>
              </a:solidFill>
              <a:latin typeface="Times New Roman" panose="02020603050405020304" pitchFamily="18" charset="0"/>
              <a:ea typeface="+mn-ea"/>
              <a:cs typeface="Times New Roman" panose="02020603050405020304" pitchFamily="18" charset="0"/>
            </a:rPr>
            <a:t>Investment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B</a:t>
          </a:r>
          <a:r>
            <a:rPr lang="en-US" sz="1000" dirty="0" err="1">
              <a:solidFill>
                <a:sysClr val="window" lastClr="FFFFFF"/>
              </a:solidFill>
              <a:latin typeface="Times New Roman" panose="02020603050405020304" pitchFamily="18" charset="0"/>
              <a:ea typeface="+mn-ea"/>
              <a:cs typeface="Times New Roman" panose="02020603050405020304" pitchFamily="18" charset="0"/>
            </a:rPr>
            <a:t>anking</a:t>
          </a:r>
          <a:endParaRPr lang="sr-Latn-RS" sz="1000" dirty="0">
            <a:solidFill>
              <a:sysClr val="window" lastClr="FFFFFF"/>
            </a:solidFill>
            <a:latin typeface="Times New Roman" panose="02020603050405020304" pitchFamily="18" charset="0"/>
            <a:ea typeface="+mn-ea"/>
            <a:cs typeface="Times New Roman" panose="02020603050405020304" pitchFamily="18" charset="0"/>
          </a:endParaRPr>
        </a:p>
        <a:p>
          <a:r>
            <a:rPr lang="sr-Latn-RS" sz="1000" dirty="0">
              <a:solidFill>
                <a:sysClr val="window" lastClr="FFFFFF"/>
              </a:solidFill>
              <a:latin typeface="Times New Roman" panose="02020603050405020304" pitchFamily="18" charset="0"/>
              <a:ea typeface="+mn-ea"/>
              <a:cs typeface="Times New Roman" panose="02020603050405020304" pitchFamily="18" charset="0"/>
            </a:rPr>
            <a:t>- </a:t>
          </a:r>
          <a:r>
            <a:rPr lang="en-US" sz="1000" dirty="0">
              <a:solidFill>
                <a:sysClr val="window" lastClr="FFFFFF"/>
              </a:solidFill>
              <a:latin typeface="Times New Roman" panose="02020603050405020304" pitchFamily="18" charset="0"/>
              <a:ea typeface="+mn-ea"/>
              <a:cs typeface="Times New Roman" panose="02020603050405020304" pitchFamily="18" charset="0"/>
            </a:rPr>
            <a:t>C</a:t>
          </a:r>
          <a:r>
            <a:rPr lang="en-GB" sz="1000" dirty="0" err="1">
              <a:solidFill>
                <a:sysClr val="window" lastClr="FFFFFF"/>
              </a:solidFill>
              <a:latin typeface="Times New Roman" panose="02020603050405020304" pitchFamily="18" charset="0"/>
              <a:ea typeface="+mn-ea"/>
              <a:cs typeface="Times New Roman" panose="02020603050405020304" pitchFamily="18" charset="0"/>
            </a:rPr>
            <a:t>ommercial</a:t>
          </a:r>
          <a:r>
            <a:rPr lang="en-GB" sz="1000" dirty="0">
              <a:solidFill>
                <a:sysClr val="window" lastClr="FFFFFF"/>
              </a:solidFill>
              <a:latin typeface="Times New Roman" panose="02020603050405020304" pitchFamily="18" charset="0"/>
              <a:ea typeface="+mn-ea"/>
              <a:cs typeface="Times New Roman" panose="02020603050405020304" pitchFamily="18" charset="0"/>
            </a:rPr>
            <a: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L</a:t>
          </a:r>
          <a:r>
            <a:rPr lang="en-GB" sz="1000" dirty="0" err="1">
              <a:solidFill>
                <a:sysClr val="window" lastClr="FFFFFF"/>
              </a:solidFill>
              <a:latin typeface="Times New Roman" panose="02020603050405020304" pitchFamily="18" charset="0"/>
              <a:ea typeface="+mn-ea"/>
              <a:cs typeface="Times New Roman" panose="02020603050405020304" pitchFamily="18" charset="0"/>
            </a:rPr>
            <a:t>oans</a:t>
          </a:r>
          <a:r>
            <a:rPr lang="en-GB" sz="1000" dirty="0">
              <a:solidFill>
                <a:sysClr val="window" lastClr="FFFFFF"/>
              </a:solidFill>
              <a:latin typeface="Times New Roman" panose="02020603050405020304" pitchFamily="18" charset="0"/>
              <a:ea typeface="+mn-ea"/>
              <a:cs typeface="Times New Roman" panose="02020603050405020304" pitchFamily="18" charset="0"/>
            </a:rPr>
            <a:t> for </a:t>
          </a:r>
          <a:r>
            <a:rPr lang="sr-Latn-RS" sz="1000" dirty="0">
              <a:solidFill>
                <a:sysClr val="window" lastClr="FFFFFF"/>
              </a:solidFill>
              <a:latin typeface="Times New Roman" panose="02020603050405020304" pitchFamily="18" charset="0"/>
              <a:ea typeface="+mn-ea"/>
              <a:cs typeface="Times New Roman" panose="02020603050405020304" pitchFamily="18" charset="0"/>
            </a:rPr>
            <a:t>S</a:t>
          </a:r>
          <a:r>
            <a:rPr lang="en-GB" sz="1000" dirty="0" err="1">
              <a:solidFill>
                <a:sysClr val="window" lastClr="FFFFFF"/>
              </a:solidFill>
              <a:latin typeface="Times New Roman" panose="02020603050405020304" pitchFamily="18" charset="0"/>
              <a:ea typeface="+mn-ea"/>
              <a:cs typeface="Times New Roman" panose="02020603050405020304" pitchFamily="18" charset="0"/>
            </a:rPr>
            <a:t>ocially</a:t>
          </a:r>
          <a:r>
            <a:rPr lang="en-GB" sz="1000" dirty="0">
              <a:solidFill>
                <a:sysClr val="window" lastClr="FFFFFF"/>
              </a:solidFill>
              <a:latin typeface="Times New Roman" panose="02020603050405020304" pitchFamily="18" charset="0"/>
              <a:ea typeface="+mn-ea"/>
              <a:cs typeface="Times New Roman" panose="02020603050405020304" pitchFamily="18" charset="0"/>
            </a:rPr>
            <a: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R</a:t>
          </a:r>
          <a:r>
            <a:rPr lang="en-GB" sz="1000" dirty="0" err="1">
              <a:solidFill>
                <a:sysClr val="window" lastClr="FFFFFF"/>
              </a:solidFill>
              <a:latin typeface="Times New Roman" panose="02020603050405020304" pitchFamily="18" charset="0"/>
              <a:ea typeface="+mn-ea"/>
              <a:cs typeface="Times New Roman" panose="02020603050405020304" pitchFamily="18" charset="0"/>
            </a:rPr>
            <a:t>esponsible</a:t>
          </a:r>
          <a:r>
            <a:rPr lang="en-GB" sz="1000" dirty="0">
              <a:solidFill>
                <a:sysClr val="window" lastClr="FFFFFF"/>
              </a:solidFill>
              <a:latin typeface="Times New Roman" panose="02020603050405020304" pitchFamily="18" charset="0"/>
              <a:ea typeface="+mn-ea"/>
              <a:cs typeface="Times New Roman" panose="02020603050405020304" pitchFamily="18" charset="0"/>
            </a:rPr>
            <a:t> </a:t>
          </a:r>
          <a:r>
            <a:rPr lang="sr-Latn-RS" sz="1000" dirty="0">
              <a:solidFill>
                <a:sysClr val="window" lastClr="FFFFFF"/>
              </a:solidFill>
              <a:latin typeface="Times New Roman" panose="02020603050405020304" pitchFamily="18" charset="0"/>
              <a:ea typeface="+mn-ea"/>
              <a:cs typeface="Times New Roman" panose="02020603050405020304" pitchFamily="18" charset="0"/>
            </a:rPr>
            <a:t>P</a:t>
          </a:r>
          <a:r>
            <a:rPr lang="en-GB" sz="1000" dirty="0" err="1">
              <a:solidFill>
                <a:sysClr val="window" lastClr="FFFFFF"/>
              </a:solidFill>
              <a:latin typeface="Times New Roman" panose="02020603050405020304" pitchFamily="18" charset="0"/>
              <a:ea typeface="+mn-ea"/>
              <a:cs typeface="Times New Roman" panose="02020603050405020304" pitchFamily="18" charset="0"/>
            </a:rPr>
            <a:t>rojects</a:t>
          </a:r>
          <a:endParaRPr lang="sr-Latn-RS" sz="1000" dirty="0">
            <a:solidFill>
              <a:sysClr val="window" lastClr="FFFFFF"/>
            </a:solidFill>
            <a:latin typeface="Times New Roman" panose="02020603050405020304" pitchFamily="18" charset="0"/>
            <a:ea typeface="+mn-ea"/>
            <a:cs typeface="Times New Roman" panose="02020603050405020304" pitchFamily="18" charset="0"/>
          </a:endParaRPr>
        </a:p>
        <a:p>
          <a:r>
            <a:rPr lang="sr-Latn-RS" sz="1000" dirty="0">
              <a:solidFill>
                <a:sysClr val="window" lastClr="FFFFFF"/>
              </a:solidFill>
              <a:latin typeface="Times New Roman" panose="02020603050405020304" pitchFamily="18" charset="0"/>
              <a:ea typeface="+mn-ea"/>
              <a:cs typeface="Times New Roman" panose="02020603050405020304" pitchFamily="18" charset="0"/>
            </a:rPr>
            <a:t>- </a:t>
          </a:r>
          <a:r>
            <a:rPr lang="en-US" sz="1000" dirty="0">
              <a:solidFill>
                <a:sysClr val="window" lastClr="FFFFFF"/>
              </a:solidFill>
              <a:latin typeface="Times New Roman" panose="02020603050405020304" pitchFamily="18" charset="0"/>
              <a:ea typeface="+mn-ea"/>
              <a:cs typeface="Times New Roman" panose="02020603050405020304" pitchFamily="18" charset="0"/>
            </a:rPr>
            <a:t>Loans for Entrepreneurs</a:t>
          </a:r>
          <a:endParaRPr lang="sr-Latn-RS" sz="1000" dirty="0">
            <a:solidFill>
              <a:sysClr val="window" lastClr="FFFFFF"/>
            </a:solidFill>
            <a:latin typeface="Times New Roman" panose="02020603050405020304" pitchFamily="18" charset="0"/>
            <a:ea typeface="+mn-ea"/>
            <a:cs typeface="Times New Roman" panose="02020603050405020304" pitchFamily="18" charset="0"/>
          </a:endParaRPr>
        </a:p>
      </dgm:t>
    </dgm:pt>
    <dgm:pt modelId="{1EBA8A2E-9E2F-4F33-8FF2-E43CA3AD21CB}" type="parTrans" cxnId="{C0EE6F55-1673-4CC0-BDB9-F558CADA10BA}">
      <dgm:prSet/>
      <dgm:spPr/>
      <dgm:t>
        <a:bodyPr/>
        <a:lstStyle/>
        <a:p>
          <a:endParaRPr lang="sr-Latn-RS">
            <a:latin typeface="Garamond" panose="02020404030301010803" pitchFamily="18" charset="0"/>
          </a:endParaRPr>
        </a:p>
      </dgm:t>
    </dgm:pt>
    <dgm:pt modelId="{9391646F-AE60-49D8-953B-0B781B25428A}" type="sibTrans" cxnId="{C0EE6F55-1673-4CC0-BDB9-F558CADA10BA}">
      <dgm:prSet/>
      <dgm:spPr/>
      <dgm:t>
        <a:bodyPr/>
        <a:lstStyle/>
        <a:p>
          <a:endParaRPr lang="sr-Latn-RS">
            <a:latin typeface="Garamond" panose="02020404030301010803" pitchFamily="18" charset="0"/>
          </a:endParaRPr>
        </a:p>
      </dgm:t>
    </dgm:pt>
    <dgm:pt modelId="{39BBFEAF-10F5-4305-B240-0C2A1337758E}">
      <dgm:prSet phldrT="[Text]" custT="1"/>
      <dgm:spPr>
        <a:xfrm rot="10800000">
          <a:off x="0" y="1596072"/>
          <a:ext cx="2735579" cy="1596072"/>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lgn="ctr"/>
          <a:r>
            <a:rPr lang="en-US" sz="1000" b="1">
              <a:solidFill>
                <a:sysClr val="window" lastClr="FFFFFF"/>
              </a:solidFill>
              <a:latin typeface="Times New Roman" panose="02020603050405020304" pitchFamily="18" charset="0"/>
              <a:ea typeface="+mn-ea"/>
              <a:cs typeface="Times New Roman" panose="02020603050405020304" pitchFamily="18" charset="0"/>
            </a:rPr>
            <a:t>Asset Management</a:t>
          </a:r>
          <a:endParaRPr lang="sr-Latn-RS" sz="1000">
            <a:solidFill>
              <a:sysClr val="window" lastClr="FFFFFF"/>
            </a:solidFill>
            <a:latin typeface="Times New Roman" panose="02020603050405020304" pitchFamily="18" charset="0"/>
            <a:ea typeface="+mn-ea"/>
            <a:cs typeface="Times New Roman" panose="02020603050405020304" pitchFamily="18" charset="0"/>
          </a:endParaRPr>
        </a:p>
        <a:p>
          <a:pPr algn="ctr"/>
          <a:r>
            <a:rPr lang="sr-Latn-RS" sz="1000">
              <a:solidFill>
                <a:sysClr val="window" lastClr="FFFFFF"/>
              </a:solidFill>
              <a:latin typeface="Times New Roman" panose="02020603050405020304" pitchFamily="18" charset="0"/>
              <a:ea typeface="+mn-ea"/>
              <a:cs typeface="Times New Roman" panose="02020603050405020304" pitchFamily="18" charset="0"/>
            </a:rPr>
            <a:t>- Social Impact Bonds</a:t>
          </a:r>
        </a:p>
        <a:p>
          <a:pPr algn="ctr"/>
          <a:r>
            <a:rPr lang="sr-Latn-RS" sz="1000">
              <a:solidFill>
                <a:sysClr val="window" lastClr="FFFFFF"/>
              </a:solidFill>
              <a:latin typeface="Times New Roman" panose="02020603050405020304" pitchFamily="18" charset="0"/>
              <a:ea typeface="+mn-ea"/>
              <a:cs typeface="Times New Roman" panose="02020603050405020304" pitchFamily="18" charset="0"/>
            </a:rPr>
            <a:t>- Impact Investment Funds</a:t>
          </a:r>
        </a:p>
      </dgm:t>
    </dgm:pt>
    <dgm:pt modelId="{91184F6B-BC58-4565-9439-A9DF71E09D9C}" type="parTrans" cxnId="{090C2D5E-C36E-4CC0-9535-C4942796AF3A}">
      <dgm:prSet/>
      <dgm:spPr/>
      <dgm:t>
        <a:bodyPr/>
        <a:lstStyle/>
        <a:p>
          <a:endParaRPr lang="sr-Latn-RS">
            <a:latin typeface="Garamond" panose="02020404030301010803" pitchFamily="18" charset="0"/>
          </a:endParaRPr>
        </a:p>
      </dgm:t>
    </dgm:pt>
    <dgm:pt modelId="{BD352048-0DFF-44EE-867E-8733306F447A}" type="sibTrans" cxnId="{090C2D5E-C36E-4CC0-9535-C4942796AF3A}">
      <dgm:prSet/>
      <dgm:spPr/>
      <dgm:t>
        <a:bodyPr/>
        <a:lstStyle/>
        <a:p>
          <a:endParaRPr lang="sr-Latn-RS">
            <a:latin typeface="Garamond" panose="02020404030301010803" pitchFamily="18" charset="0"/>
          </a:endParaRPr>
        </a:p>
      </dgm:t>
    </dgm:pt>
    <dgm:pt modelId="{A29DAF6F-AF69-420E-B877-6F51B0854C4D}">
      <dgm:prSet phldrT="[Text]" custT="1"/>
      <dgm:spPr>
        <a:xfrm rot="5400000">
          <a:off x="3305333" y="1026318"/>
          <a:ext cx="1596072" cy="2735579"/>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sz="1000" b="1">
              <a:solidFill>
                <a:sysClr val="window" lastClr="FFFFFF"/>
              </a:solidFill>
              <a:latin typeface="Times New Roman" panose="02020603050405020304" pitchFamily="18" charset="0"/>
              <a:ea typeface="+mn-ea"/>
              <a:cs typeface="Times New Roman" panose="02020603050405020304" pitchFamily="18" charset="0"/>
            </a:rPr>
            <a:t>Insurance</a:t>
          </a:r>
          <a:endParaRPr lang="sr-Latn-RS" sz="1000">
            <a:solidFill>
              <a:sysClr val="window" lastClr="FFFFFF"/>
            </a:solidFill>
            <a:latin typeface="Times New Roman" panose="02020603050405020304" pitchFamily="18" charset="0"/>
            <a:ea typeface="+mn-ea"/>
            <a:cs typeface="Times New Roman" panose="02020603050405020304" pitchFamily="18" charset="0"/>
          </a:endParaRPr>
        </a:p>
        <a:p>
          <a:r>
            <a:rPr lang="sr-Latn-RS" sz="1000">
              <a:solidFill>
                <a:sysClr val="window" lastClr="FFFFFF"/>
              </a:solidFill>
              <a:latin typeface="Times New Roman" panose="02020603050405020304" pitchFamily="18" charset="0"/>
              <a:ea typeface="+mn-ea"/>
              <a:cs typeface="Times New Roman" panose="02020603050405020304" pitchFamily="18" charset="0"/>
            </a:rPr>
            <a:t>- </a:t>
          </a:r>
          <a:r>
            <a:rPr lang="en-US" sz="1000">
              <a:solidFill>
                <a:sysClr val="window" lastClr="FFFFFF"/>
              </a:solidFill>
              <a:latin typeface="Times New Roman" panose="02020603050405020304" pitchFamily="18" charset="0"/>
              <a:ea typeface="+mn-ea"/>
              <a:cs typeface="Times New Roman" panose="02020603050405020304" pitchFamily="18" charset="0"/>
            </a:rPr>
            <a:t>Life </a:t>
          </a:r>
          <a:r>
            <a:rPr lang="sr-Latn-RS" sz="1000">
              <a:solidFill>
                <a:sysClr val="window" lastClr="FFFFFF"/>
              </a:solidFill>
              <a:latin typeface="Times New Roman" panose="02020603050405020304" pitchFamily="18" charset="0"/>
              <a:ea typeface="+mn-ea"/>
              <a:cs typeface="Times New Roman" panose="02020603050405020304" pitchFamily="18" charset="0"/>
            </a:rPr>
            <a:t>I</a:t>
          </a:r>
          <a:r>
            <a:rPr lang="en-US" sz="1000">
              <a:solidFill>
                <a:sysClr val="window" lastClr="FFFFFF"/>
              </a:solidFill>
              <a:latin typeface="Times New Roman" panose="02020603050405020304" pitchFamily="18" charset="0"/>
              <a:ea typeface="+mn-ea"/>
              <a:cs typeface="Times New Roman" panose="02020603050405020304" pitchFamily="18" charset="0"/>
            </a:rPr>
            <a:t>nsurance</a:t>
          </a:r>
          <a:endParaRPr lang="sr-Latn-RS" sz="1000">
            <a:solidFill>
              <a:sysClr val="window" lastClr="FFFFFF"/>
            </a:solidFill>
            <a:latin typeface="Times New Roman" panose="02020603050405020304" pitchFamily="18" charset="0"/>
            <a:ea typeface="+mn-ea"/>
            <a:cs typeface="Times New Roman" panose="02020603050405020304" pitchFamily="18" charset="0"/>
          </a:endParaRPr>
        </a:p>
        <a:p>
          <a:r>
            <a:rPr lang="sr-Latn-RS" sz="1000">
              <a:solidFill>
                <a:sysClr val="window" lastClr="FFFFFF"/>
              </a:solidFill>
              <a:latin typeface="Times New Roman" panose="02020603050405020304" pitchFamily="18" charset="0"/>
              <a:ea typeface="+mn-ea"/>
              <a:cs typeface="Times New Roman" panose="02020603050405020304" pitchFamily="18" charset="0"/>
            </a:rPr>
            <a:t>- </a:t>
          </a:r>
          <a:r>
            <a:rPr lang="en-GB" sz="1000">
              <a:solidFill>
                <a:sysClr val="window" lastClr="FFFFFF"/>
              </a:solidFill>
              <a:latin typeface="Times New Roman" panose="02020603050405020304" pitchFamily="18" charset="0"/>
              <a:ea typeface="+mn-ea"/>
              <a:cs typeface="Times New Roman" panose="02020603050405020304" pitchFamily="18" charset="0"/>
            </a:rPr>
            <a:t>Insurance for </a:t>
          </a:r>
          <a:r>
            <a:rPr lang="sr-Latn-RS" sz="1000">
              <a:solidFill>
                <a:sysClr val="window" lastClr="FFFFFF"/>
              </a:solidFill>
              <a:latin typeface="Times New Roman" panose="02020603050405020304" pitchFamily="18" charset="0"/>
              <a:ea typeface="+mn-ea"/>
              <a:cs typeface="Times New Roman" panose="02020603050405020304" pitchFamily="18" charset="0"/>
            </a:rPr>
            <a:t>N</a:t>
          </a:r>
          <a:r>
            <a:rPr lang="en-GB" sz="1000">
              <a:solidFill>
                <a:sysClr val="window" lastClr="FFFFFF"/>
              </a:solidFill>
              <a:latin typeface="Times New Roman" panose="02020603050405020304" pitchFamily="18" charset="0"/>
              <a:ea typeface="+mn-ea"/>
              <a:cs typeface="Times New Roman" panose="02020603050405020304" pitchFamily="18" charset="0"/>
            </a:rPr>
            <a:t>on-profit and </a:t>
          </a:r>
          <a:r>
            <a:rPr lang="sr-Latn-RS" sz="1000">
              <a:solidFill>
                <a:sysClr val="window" lastClr="FFFFFF"/>
              </a:solidFill>
              <a:latin typeface="Times New Roman" panose="02020603050405020304" pitchFamily="18" charset="0"/>
              <a:ea typeface="+mn-ea"/>
              <a:cs typeface="Times New Roman" panose="02020603050405020304" pitchFamily="18" charset="0"/>
            </a:rPr>
            <a:t>H</a:t>
          </a:r>
          <a:r>
            <a:rPr lang="en-GB" sz="1000">
              <a:solidFill>
                <a:sysClr val="window" lastClr="FFFFFF"/>
              </a:solidFill>
              <a:latin typeface="Times New Roman" panose="02020603050405020304" pitchFamily="18" charset="0"/>
              <a:ea typeface="+mn-ea"/>
              <a:cs typeface="Times New Roman" panose="02020603050405020304" pitchFamily="18" charset="0"/>
            </a:rPr>
            <a:t>umanitarian </a:t>
          </a:r>
          <a:r>
            <a:rPr lang="sr-Latn-RS" sz="1000">
              <a:solidFill>
                <a:sysClr val="window" lastClr="FFFFFF"/>
              </a:solidFill>
              <a:latin typeface="Times New Roman" panose="02020603050405020304" pitchFamily="18" charset="0"/>
              <a:ea typeface="+mn-ea"/>
              <a:cs typeface="Times New Roman" panose="02020603050405020304" pitchFamily="18" charset="0"/>
            </a:rPr>
            <a:t>O</a:t>
          </a:r>
          <a:r>
            <a:rPr lang="en-GB" sz="1000">
              <a:solidFill>
                <a:sysClr val="window" lastClr="FFFFFF"/>
              </a:solidFill>
              <a:latin typeface="Times New Roman" panose="02020603050405020304" pitchFamily="18" charset="0"/>
              <a:ea typeface="+mn-ea"/>
              <a:cs typeface="Times New Roman" panose="02020603050405020304" pitchFamily="18" charset="0"/>
            </a:rPr>
            <a:t>rganizations</a:t>
          </a:r>
        </a:p>
        <a:p>
          <a:r>
            <a:rPr lang="sr-Latn-RS" sz="1000">
              <a:solidFill>
                <a:sysClr val="window" lastClr="FFFFFF"/>
              </a:solidFill>
              <a:latin typeface="Times New Roman" panose="02020603050405020304" pitchFamily="18" charset="0"/>
              <a:ea typeface="+mn-ea"/>
              <a:cs typeface="Times New Roman" panose="02020603050405020304" pitchFamily="18" charset="0"/>
            </a:rPr>
            <a:t>- </a:t>
          </a:r>
          <a:r>
            <a:rPr lang="en-US" sz="1000">
              <a:solidFill>
                <a:sysClr val="window" lastClr="FFFFFF"/>
              </a:solidFill>
              <a:latin typeface="Times New Roman" panose="02020603050405020304" pitchFamily="18" charset="0"/>
              <a:ea typeface="+mn-ea"/>
              <a:cs typeface="Times New Roman" panose="02020603050405020304" pitchFamily="18" charset="0"/>
            </a:rPr>
            <a:t>Specific </a:t>
          </a:r>
          <a:r>
            <a:rPr lang="sr-Latn-RS" sz="1000">
              <a:solidFill>
                <a:sysClr val="window" lastClr="FFFFFF"/>
              </a:solidFill>
              <a:latin typeface="Times New Roman" panose="02020603050405020304" pitchFamily="18" charset="0"/>
              <a:ea typeface="+mn-ea"/>
              <a:cs typeface="Times New Roman" panose="02020603050405020304" pitchFamily="18" charset="0"/>
            </a:rPr>
            <a:t>F</a:t>
          </a:r>
          <a:r>
            <a:rPr lang="en-US" sz="1000">
              <a:solidFill>
                <a:sysClr val="window" lastClr="FFFFFF"/>
              </a:solidFill>
              <a:latin typeface="Times New Roman" panose="02020603050405020304" pitchFamily="18" charset="0"/>
              <a:ea typeface="+mn-ea"/>
              <a:cs typeface="Times New Roman" panose="02020603050405020304" pitchFamily="18" charset="0"/>
            </a:rPr>
            <a:t>orms of </a:t>
          </a:r>
          <a:r>
            <a:rPr lang="sr-Latn-RS" sz="1000">
              <a:solidFill>
                <a:sysClr val="window" lastClr="FFFFFF"/>
              </a:solidFill>
              <a:latin typeface="Times New Roman" panose="02020603050405020304" pitchFamily="18" charset="0"/>
              <a:ea typeface="+mn-ea"/>
              <a:cs typeface="Times New Roman" panose="02020603050405020304" pitchFamily="18" charset="0"/>
            </a:rPr>
            <a:t>I</a:t>
          </a:r>
          <a:r>
            <a:rPr lang="en-US" sz="1000">
              <a:solidFill>
                <a:sysClr val="window" lastClr="FFFFFF"/>
              </a:solidFill>
              <a:latin typeface="Times New Roman" panose="02020603050405020304" pitchFamily="18" charset="0"/>
              <a:ea typeface="+mn-ea"/>
              <a:cs typeface="Times New Roman" panose="02020603050405020304" pitchFamily="18" charset="0"/>
            </a:rPr>
            <a:t>nsurance</a:t>
          </a:r>
          <a:endParaRPr lang="sr-Latn-RS" sz="1000">
            <a:solidFill>
              <a:sysClr val="window" lastClr="FFFFFF"/>
            </a:solidFill>
            <a:latin typeface="Times New Roman" panose="02020603050405020304" pitchFamily="18" charset="0"/>
            <a:ea typeface="+mn-ea"/>
            <a:cs typeface="Times New Roman" panose="02020603050405020304" pitchFamily="18" charset="0"/>
          </a:endParaRPr>
        </a:p>
      </dgm:t>
    </dgm:pt>
    <dgm:pt modelId="{FD7587DC-7A2D-437B-85E5-E71414C8E3CE}" type="parTrans" cxnId="{7C68C195-6AA7-4D7E-998D-9B308940CD76}">
      <dgm:prSet/>
      <dgm:spPr/>
      <dgm:t>
        <a:bodyPr/>
        <a:lstStyle/>
        <a:p>
          <a:endParaRPr lang="sr-Latn-RS">
            <a:latin typeface="Garamond" panose="02020404030301010803" pitchFamily="18" charset="0"/>
          </a:endParaRPr>
        </a:p>
      </dgm:t>
    </dgm:pt>
    <dgm:pt modelId="{59FD4121-53A3-45FD-8EEE-2255CA0C2A00}" type="sibTrans" cxnId="{7C68C195-6AA7-4D7E-998D-9B308940CD76}">
      <dgm:prSet/>
      <dgm:spPr/>
      <dgm:t>
        <a:bodyPr/>
        <a:lstStyle/>
        <a:p>
          <a:endParaRPr lang="sr-Latn-RS">
            <a:latin typeface="Garamond" panose="02020404030301010803" pitchFamily="18" charset="0"/>
          </a:endParaRPr>
        </a:p>
      </dgm:t>
    </dgm:pt>
    <dgm:pt modelId="{05544E1F-9AA6-4788-97C4-07B2556DC3E3}" type="pres">
      <dgm:prSet presAssocID="{E8478FA2-76C0-4533-BA61-26CEDA75441E}" presName="diagram" presStyleCnt="0">
        <dgm:presLayoutVars>
          <dgm:chMax val="1"/>
          <dgm:dir/>
          <dgm:animLvl val="ctr"/>
          <dgm:resizeHandles val="exact"/>
        </dgm:presLayoutVars>
      </dgm:prSet>
      <dgm:spPr/>
      <dgm:t>
        <a:bodyPr/>
        <a:lstStyle/>
        <a:p>
          <a:endParaRPr lang="sr-Latn-RS"/>
        </a:p>
      </dgm:t>
    </dgm:pt>
    <dgm:pt modelId="{E808A68C-1537-4835-BADC-3DEB87FC927F}" type="pres">
      <dgm:prSet presAssocID="{E8478FA2-76C0-4533-BA61-26CEDA75441E}" presName="matrix" presStyleCnt="0"/>
      <dgm:spPr/>
      <dgm:t>
        <a:bodyPr/>
        <a:lstStyle/>
        <a:p>
          <a:endParaRPr lang="en-US"/>
        </a:p>
      </dgm:t>
    </dgm:pt>
    <dgm:pt modelId="{43CB1F55-4568-4D65-9E74-0B83230174BC}" type="pres">
      <dgm:prSet presAssocID="{E8478FA2-76C0-4533-BA61-26CEDA75441E}" presName="tile1" presStyleLbl="node1" presStyleIdx="0" presStyleCnt="4" custLinFactNeighborX="0" custLinFactNeighborY="-505"/>
      <dgm:spPr>
        <a:prstGeom prst="round1Rect">
          <a:avLst/>
        </a:prstGeom>
      </dgm:spPr>
      <dgm:t>
        <a:bodyPr/>
        <a:lstStyle/>
        <a:p>
          <a:endParaRPr lang="sr-Latn-RS"/>
        </a:p>
      </dgm:t>
    </dgm:pt>
    <dgm:pt modelId="{FECBD4B2-A08C-4E9A-970C-C2B3CF7E00ED}" type="pres">
      <dgm:prSet presAssocID="{E8478FA2-76C0-4533-BA61-26CEDA75441E}" presName="tile1text" presStyleLbl="node1" presStyleIdx="0" presStyleCnt="4">
        <dgm:presLayoutVars>
          <dgm:chMax val="0"/>
          <dgm:chPref val="0"/>
          <dgm:bulletEnabled val="1"/>
        </dgm:presLayoutVars>
      </dgm:prSet>
      <dgm:spPr/>
      <dgm:t>
        <a:bodyPr/>
        <a:lstStyle/>
        <a:p>
          <a:endParaRPr lang="sr-Latn-RS"/>
        </a:p>
      </dgm:t>
    </dgm:pt>
    <dgm:pt modelId="{BC26825B-30C2-4AE6-8E64-10B2703DAFF6}" type="pres">
      <dgm:prSet presAssocID="{E8478FA2-76C0-4533-BA61-26CEDA75441E}" presName="tile2" presStyleLbl="node1" presStyleIdx="1" presStyleCnt="4" custLinFactNeighborX="279"/>
      <dgm:spPr>
        <a:prstGeom prst="round1Rect">
          <a:avLst/>
        </a:prstGeom>
      </dgm:spPr>
      <dgm:t>
        <a:bodyPr/>
        <a:lstStyle/>
        <a:p>
          <a:endParaRPr lang="sr-Latn-RS"/>
        </a:p>
      </dgm:t>
    </dgm:pt>
    <dgm:pt modelId="{A3C9A51D-EB26-4DFE-AAE8-00814BF706D1}" type="pres">
      <dgm:prSet presAssocID="{E8478FA2-76C0-4533-BA61-26CEDA75441E}" presName="tile2text" presStyleLbl="node1" presStyleIdx="1" presStyleCnt="4">
        <dgm:presLayoutVars>
          <dgm:chMax val="0"/>
          <dgm:chPref val="0"/>
          <dgm:bulletEnabled val="1"/>
        </dgm:presLayoutVars>
      </dgm:prSet>
      <dgm:spPr/>
      <dgm:t>
        <a:bodyPr/>
        <a:lstStyle/>
        <a:p>
          <a:endParaRPr lang="sr-Latn-RS"/>
        </a:p>
      </dgm:t>
    </dgm:pt>
    <dgm:pt modelId="{F091928E-EA39-49CE-8C48-3FDA07B95CF4}" type="pres">
      <dgm:prSet presAssocID="{E8478FA2-76C0-4533-BA61-26CEDA75441E}" presName="tile3" presStyleLbl="node1" presStyleIdx="2" presStyleCnt="4" custLinFactNeighborX="0" custLinFactNeighborY="0"/>
      <dgm:spPr>
        <a:prstGeom prst="round1Rect">
          <a:avLst/>
        </a:prstGeom>
      </dgm:spPr>
      <dgm:t>
        <a:bodyPr/>
        <a:lstStyle/>
        <a:p>
          <a:endParaRPr lang="sr-Latn-RS"/>
        </a:p>
      </dgm:t>
    </dgm:pt>
    <dgm:pt modelId="{5B59889C-FB63-4D92-86BB-DA0B02ECB794}" type="pres">
      <dgm:prSet presAssocID="{E8478FA2-76C0-4533-BA61-26CEDA75441E}" presName="tile3text" presStyleLbl="node1" presStyleIdx="2" presStyleCnt="4">
        <dgm:presLayoutVars>
          <dgm:chMax val="0"/>
          <dgm:chPref val="0"/>
          <dgm:bulletEnabled val="1"/>
        </dgm:presLayoutVars>
      </dgm:prSet>
      <dgm:spPr/>
      <dgm:t>
        <a:bodyPr/>
        <a:lstStyle/>
        <a:p>
          <a:endParaRPr lang="sr-Latn-RS"/>
        </a:p>
      </dgm:t>
    </dgm:pt>
    <dgm:pt modelId="{6C92F762-8F82-47B5-BCEB-82AC383C13C6}" type="pres">
      <dgm:prSet presAssocID="{E8478FA2-76C0-4533-BA61-26CEDA75441E}" presName="tile4" presStyleLbl="node1" presStyleIdx="3" presStyleCnt="4"/>
      <dgm:spPr>
        <a:prstGeom prst="round1Rect">
          <a:avLst/>
        </a:prstGeom>
      </dgm:spPr>
      <dgm:t>
        <a:bodyPr/>
        <a:lstStyle/>
        <a:p>
          <a:endParaRPr lang="sr-Latn-RS"/>
        </a:p>
      </dgm:t>
    </dgm:pt>
    <dgm:pt modelId="{F1FE65BC-D54A-46EF-9C2F-A2758B70B5EA}" type="pres">
      <dgm:prSet presAssocID="{E8478FA2-76C0-4533-BA61-26CEDA75441E}" presName="tile4text" presStyleLbl="node1" presStyleIdx="3" presStyleCnt="4">
        <dgm:presLayoutVars>
          <dgm:chMax val="0"/>
          <dgm:chPref val="0"/>
          <dgm:bulletEnabled val="1"/>
        </dgm:presLayoutVars>
      </dgm:prSet>
      <dgm:spPr/>
      <dgm:t>
        <a:bodyPr/>
        <a:lstStyle/>
        <a:p>
          <a:endParaRPr lang="sr-Latn-RS"/>
        </a:p>
      </dgm:t>
    </dgm:pt>
    <dgm:pt modelId="{E0ADF3FF-A71A-4A27-93BE-DA707272F2BF}" type="pres">
      <dgm:prSet presAssocID="{E8478FA2-76C0-4533-BA61-26CEDA75441E}" presName="centerTile" presStyleLbl="fgShp" presStyleIdx="0" presStyleCnt="1" custScaleX="173502">
        <dgm:presLayoutVars>
          <dgm:chMax val="0"/>
          <dgm:chPref val="0"/>
        </dgm:presLayoutVars>
      </dgm:prSet>
      <dgm:spPr>
        <a:prstGeom prst="roundRect">
          <a:avLst/>
        </a:prstGeom>
      </dgm:spPr>
      <dgm:t>
        <a:bodyPr/>
        <a:lstStyle/>
        <a:p>
          <a:endParaRPr lang="sr-Latn-RS"/>
        </a:p>
      </dgm:t>
    </dgm:pt>
  </dgm:ptLst>
  <dgm:cxnLst>
    <dgm:cxn modelId="{A373E96C-1F62-4FA2-94DE-3A1124805B88}" type="presOf" srcId="{E8478FA2-76C0-4533-BA61-26CEDA75441E}" destId="{05544E1F-9AA6-4788-97C4-07B2556DC3E3}" srcOrd="0" destOrd="0" presId="urn:microsoft.com/office/officeart/2005/8/layout/matrix1"/>
    <dgm:cxn modelId="{7C68C195-6AA7-4D7E-998D-9B308940CD76}" srcId="{4482BD3C-E05B-4CDD-B24F-3EA770DA488A}" destId="{A29DAF6F-AF69-420E-B877-6F51B0854C4D}" srcOrd="3" destOrd="0" parTransId="{FD7587DC-7A2D-437B-85E5-E71414C8E3CE}" sibTransId="{59FD4121-53A3-45FD-8EEE-2255CA0C2A00}"/>
    <dgm:cxn modelId="{BED7416D-8479-460A-A1BC-8481F13BE8B2}" type="presOf" srcId="{269E7E06-A28D-4E15-8899-3EF972FF44D0}" destId="{43CB1F55-4568-4D65-9E74-0B83230174BC}" srcOrd="0" destOrd="0" presId="urn:microsoft.com/office/officeart/2005/8/layout/matrix1"/>
    <dgm:cxn modelId="{CB1124AF-A8AA-4830-9503-FA25119B5554}" type="presOf" srcId="{06DCB822-3A0C-446F-8E24-6F8A810D6E50}" destId="{A3C9A51D-EB26-4DFE-AAE8-00814BF706D1}" srcOrd="1" destOrd="0" presId="urn:microsoft.com/office/officeart/2005/8/layout/matrix1"/>
    <dgm:cxn modelId="{1436D9AC-5287-4D1E-9A68-FE67C94BA111}" type="presOf" srcId="{269E7E06-A28D-4E15-8899-3EF972FF44D0}" destId="{FECBD4B2-A08C-4E9A-970C-C2B3CF7E00ED}" srcOrd="1" destOrd="0" presId="urn:microsoft.com/office/officeart/2005/8/layout/matrix1"/>
    <dgm:cxn modelId="{C0EE6F55-1673-4CC0-BDB9-F558CADA10BA}" srcId="{4482BD3C-E05B-4CDD-B24F-3EA770DA488A}" destId="{06DCB822-3A0C-446F-8E24-6F8A810D6E50}" srcOrd="1" destOrd="0" parTransId="{1EBA8A2E-9E2F-4F33-8FF2-E43CA3AD21CB}" sibTransId="{9391646F-AE60-49D8-953B-0B781B25428A}"/>
    <dgm:cxn modelId="{AFD62341-A79E-48EF-B285-2B7523C06625}" srcId="{4482BD3C-E05B-4CDD-B24F-3EA770DA488A}" destId="{269E7E06-A28D-4E15-8899-3EF972FF44D0}" srcOrd="0" destOrd="0" parTransId="{4D7808F4-B710-4092-A468-A05FADBA708E}" sibTransId="{E64584E7-60C9-456C-A02D-30E0AAC50929}"/>
    <dgm:cxn modelId="{95A6C31F-1A90-41A6-84EF-FFD36AF53042}" type="presOf" srcId="{39BBFEAF-10F5-4305-B240-0C2A1337758E}" destId="{F091928E-EA39-49CE-8C48-3FDA07B95CF4}" srcOrd="0" destOrd="0" presId="urn:microsoft.com/office/officeart/2005/8/layout/matrix1"/>
    <dgm:cxn modelId="{090C2D5E-C36E-4CC0-9535-C4942796AF3A}" srcId="{4482BD3C-E05B-4CDD-B24F-3EA770DA488A}" destId="{39BBFEAF-10F5-4305-B240-0C2A1337758E}" srcOrd="2" destOrd="0" parTransId="{91184F6B-BC58-4565-9439-A9DF71E09D9C}" sibTransId="{BD352048-0DFF-44EE-867E-8733306F447A}"/>
    <dgm:cxn modelId="{15F5B608-A1D1-474C-9511-22D35EC7A9DF}" type="presOf" srcId="{A29DAF6F-AF69-420E-B877-6F51B0854C4D}" destId="{F1FE65BC-D54A-46EF-9C2F-A2758B70B5EA}" srcOrd="1" destOrd="0" presId="urn:microsoft.com/office/officeart/2005/8/layout/matrix1"/>
    <dgm:cxn modelId="{24D7918A-6C1B-4680-9E84-6855D11FC6A2}" type="presOf" srcId="{06DCB822-3A0C-446F-8E24-6F8A810D6E50}" destId="{BC26825B-30C2-4AE6-8E64-10B2703DAFF6}" srcOrd="0" destOrd="0" presId="urn:microsoft.com/office/officeart/2005/8/layout/matrix1"/>
    <dgm:cxn modelId="{3DCD83B4-8857-478B-90D6-5D0AFA5F2E8E}" type="presOf" srcId="{4482BD3C-E05B-4CDD-B24F-3EA770DA488A}" destId="{E0ADF3FF-A71A-4A27-93BE-DA707272F2BF}" srcOrd="0" destOrd="0" presId="urn:microsoft.com/office/officeart/2005/8/layout/matrix1"/>
    <dgm:cxn modelId="{4A0795A9-6FA3-4ED3-B0B1-2F80347C2B42}" type="presOf" srcId="{39BBFEAF-10F5-4305-B240-0C2A1337758E}" destId="{5B59889C-FB63-4D92-86BB-DA0B02ECB794}" srcOrd="1" destOrd="0" presId="urn:microsoft.com/office/officeart/2005/8/layout/matrix1"/>
    <dgm:cxn modelId="{0FECA843-C6F8-4084-9A09-DA0E9A3A63D2}" srcId="{E8478FA2-76C0-4533-BA61-26CEDA75441E}" destId="{4482BD3C-E05B-4CDD-B24F-3EA770DA488A}" srcOrd="0" destOrd="0" parTransId="{7E191DE1-F072-48A9-9E27-294443EFFAE5}" sibTransId="{A16CC391-ABDF-487B-840C-CA499AC5D3CF}"/>
    <dgm:cxn modelId="{BEC45D11-1AD4-4051-A17B-462E8725A2A8}" type="presOf" srcId="{A29DAF6F-AF69-420E-B877-6F51B0854C4D}" destId="{6C92F762-8F82-47B5-BCEB-82AC383C13C6}" srcOrd="0" destOrd="0" presId="urn:microsoft.com/office/officeart/2005/8/layout/matrix1"/>
    <dgm:cxn modelId="{8DE193FB-E620-4A6D-86DB-40E28C085AAB}" type="presParOf" srcId="{05544E1F-9AA6-4788-97C4-07B2556DC3E3}" destId="{E808A68C-1537-4835-BADC-3DEB87FC927F}" srcOrd="0" destOrd="0" presId="urn:microsoft.com/office/officeart/2005/8/layout/matrix1"/>
    <dgm:cxn modelId="{849BE10C-9916-4ABE-B1D7-01BE9E33CDE6}" type="presParOf" srcId="{E808A68C-1537-4835-BADC-3DEB87FC927F}" destId="{43CB1F55-4568-4D65-9E74-0B83230174BC}" srcOrd="0" destOrd="0" presId="urn:microsoft.com/office/officeart/2005/8/layout/matrix1"/>
    <dgm:cxn modelId="{65AF793B-4EF7-4EE8-B0F1-E9F5E7F7726E}" type="presParOf" srcId="{E808A68C-1537-4835-BADC-3DEB87FC927F}" destId="{FECBD4B2-A08C-4E9A-970C-C2B3CF7E00ED}" srcOrd="1" destOrd="0" presId="urn:microsoft.com/office/officeart/2005/8/layout/matrix1"/>
    <dgm:cxn modelId="{55EDE688-434A-49DA-81BC-504899BBFB54}" type="presParOf" srcId="{E808A68C-1537-4835-BADC-3DEB87FC927F}" destId="{BC26825B-30C2-4AE6-8E64-10B2703DAFF6}" srcOrd="2" destOrd="0" presId="urn:microsoft.com/office/officeart/2005/8/layout/matrix1"/>
    <dgm:cxn modelId="{2ED6A03A-C90A-4171-84DA-9E0FA63EA493}" type="presParOf" srcId="{E808A68C-1537-4835-BADC-3DEB87FC927F}" destId="{A3C9A51D-EB26-4DFE-AAE8-00814BF706D1}" srcOrd="3" destOrd="0" presId="urn:microsoft.com/office/officeart/2005/8/layout/matrix1"/>
    <dgm:cxn modelId="{CAACC904-AAC1-4CD0-B1E2-7BE9271104E7}" type="presParOf" srcId="{E808A68C-1537-4835-BADC-3DEB87FC927F}" destId="{F091928E-EA39-49CE-8C48-3FDA07B95CF4}" srcOrd="4" destOrd="0" presId="urn:microsoft.com/office/officeart/2005/8/layout/matrix1"/>
    <dgm:cxn modelId="{6295AE6D-21D9-499B-B35B-4B2C9948BD23}" type="presParOf" srcId="{E808A68C-1537-4835-BADC-3DEB87FC927F}" destId="{5B59889C-FB63-4D92-86BB-DA0B02ECB794}" srcOrd="5" destOrd="0" presId="urn:microsoft.com/office/officeart/2005/8/layout/matrix1"/>
    <dgm:cxn modelId="{E589A607-2A06-4BD6-88B1-BA1440F84966}" type="presParOf" srcId="{E808A68C-1537-4835-BADC-3DEB87FC927F}" destId="{6C92F762-8F82-47B5-BCEB-82AC383C13C6}" srcOrd="6" destOrd="0" presId="urn:microsoft.com/office/officeart/2005/8/layout/matrix1"/>
    <dgm:cxn modelId="{DB9F5C39-6B74-4BEA-A579-05903EEA297F}" type="presParOf" srcId="{E808A68C-1537-4835-BADC-3DEB87FC927F}" destId="{F1FE65BC-D54A-46EF-9C2F-A2758B70B5EA}" srcOrd="7" destOrd="0" presId="urn:microsoft.com/office/officeart/2005/8/layout/matrix1"/>
    <dgm:cxn modelId="{AC69B5CD-57C2-4B6A-A7C0-E91E1E845A93}" type="presParOf" srcId="{05544E1F-9AA6-4788-97C4-07B2556DC3E3}" destId="{E0ADF3FF-A71A-4A27-93BE-DA707272F2B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pPr>
              <a:defRPr/>
            </a:pPr>
            <a:endParaRPr lang="en-GB"/>
          </a:p>
        </p:txBody>
      </p:sp>
      <p:sp>
        <p:nvSpPr>
          <p:cNvPr id="3" name="Dátum helye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pPr>
              <a:defRPr/>
            </a:pPr>
            <a:fld id="{C53ECDA5-D28B-4E8B-A8B4-394FB610A2FB}" type="datetimeFigureOut">
              <a:rPr lang="en-GB"/>
              <a:pPr>
                <a:defRPr/>
              </a:pPr>
              <a:t>20/04/2018</a:t>
            </a:fld>
            <a:endParaRPr lang="en-GB"/>
          </a:p>
        </p:txBody>
      </p:sp>
      <p:sp>
        <p:nvSpPr>
          <p:cNvPr id="4" name="Élőláb helye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pPr>
              <a:defRPr/>
            </a:pPr>
            <a:endParaRPr lang="en-GB"/>
          </a:p>
        </p:txBody>
      </p:sp>
      <p:sp>
        <p:nvSpPr>
          <p:cNvPr id="5" name="Dia számának helye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pPr>
              <a:defRPr/>
            </a:pPr>
            <a:fld id="{303E98E1-5EC3-4C73-B203-300AE6EE1EFF}" type="slidenum">
              <a:rPr lang="en-GB"/>
              <a:pPr>
                <a:defRPr/>
              </a:pPr>
              <a:t>‹#›</a:t>
            </a:fld>
            <a:endParaRPr lang="en-GB"/>
          </a:p>
        </p:txBody>
      </p:sp>
    </p:spTree>
    <p:extLst>
      <p:ext uri="{BB962C8B-B14F-4D97-AF65-F5344CB8AC3E}">
        <p14:creationId xmlns:p14="http://schemas.microsoft.com/office/powerpoint/2010/main" val="191762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átum helye 2"/>
          <p:cNvSpPr>
            <a:spLocks noGrp="1"/>
          </p:cNvSpPr>
          <p:nvPr>
            <p:ph type="dt" idx="1"/>
          </p:nvPr>
        </p:nvSpPr>
        <p:spPr>
          <a:xfrm>
            <a:off x="3849688" y="0"/>
            <a:ext cx="2946400" cy="496809"/>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6AA1AE-A8A8-4AB6-B07A-743C0240429C}" type="datetimeFigureOut">
              <a:rPr lang="en-GB"/>
              <a:pPr>
                <a:defRPr/>
              </a:pPr>
              <a:t>20/04/2018</a:t>
            </a:fld>
            <a:endParaRPr lang="en-GB"/>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Jegyzetek helye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en-GB" noProof="0"/>
          </a:p>
        </p:txBody>
      </p:sp>
      <p:sp>
        <p:nvSpPr>
          <p:cNvPr id="6" name="Élőláb helye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Dia számának helye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33383A0-E76C-4238-8FB9-F331C71A986A}" type="slidenum">
              <a:rPr lang="en-GB"/>
              <a:pPr>
                <a:defRPr/>
              </a:pPr>
              <a:t>‹#›</a:t>
            </a:fld>
            <a:endParaRPr lang="en-GB"/>
          </a:p>
        </p:txBody>
      </p:sp>
    </p:spTree>
    <p:extLst>
      <p:ext uri="{BB962C8B-B14F-4D97-AF65-F5344CB8AC3E}">
        <p14:creationId xmlns:p14="http://schemas.microsoft.com/office/powerpoint/2010/main" val="158275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pPr>
              <a:defRPr/>
            </a:pPr>
            <a:fld id="{433383A0-E76C-4238-8FB9-F331C71A986A}" type="slidenum">
              <a:rPr lang="en-GB" smtClean="0"/>
              <a:pPr>
                <a:defRPr/>
              </a:pPr>
              <a:t>1</a:t>
            </a:fld>
            <a:endParaRPr lang="en-GB"/>
          </a:p>
        </p:txBody>
      </p:sp>
    </p:spTree>
    <p:extLst>
      <p:ext uri="{BB962C8B-B14F-4D97-AF65-F5344CB8AC3E}">
        <p14:creationId xmlns:p14="http://schemas.microsoft.com/office/powerpoint/2010/main" val="179029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12</a:t>
            </a:fld>
            <a:endParaRPr lang="en-US" altLang="en-US" sz="1200"/>
          </a:p>
        </p:txBody>
      </p:sp>
    </p:spTree>
    <p:extLst>
      <p:ext uri="{BB962C8B-B14F-4D97-AF65-F5344CB8AC3E}">
        <p14:creationId xmlns:p14="http://schemas.microsoft.com/office/powerpoint/2010/main" val="56869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However, it is necessary to distinguish between products and services that can be considered socially responsible and institutions that have fully incorporated the principles of corporate social responsibility into their business so that they can be called. Different financial institutions, and in that sense banks, incorporate certain elements of corporate social responsibility, which does not automatically make them socially responsible, green or ethical, given that there is a whole range of business activities of those institutions that are not covered by socially responsible control and reporting, They can not be called socially responsible banks.</a:t>
            </a: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13</a:t>
            </a:fld>
            <a:endParaRPr lang="en-US" altLang="en-US" sz="1200"/>
          </a:p>
        </p:txBody>
      </p:sp>
    </p:spTree>
    <p:extLst>
      <p:ext uri="{BB962C8B-B14F-4D97-AF65-F5344CB8AC3E}">
        <p14:creationId xmlns:p14="http://schemas.microsoft.com/office/powerpoint/2010/main" val="95521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Advisory services on project finance - with a minimum capital of $ 10 million</a:t>
            </a:r>
          </a:p>
          <a:p>
            <a:pPr>
              <a:spcBef>
                <a:spcPct val="0"/>
              </a:spcBef>
            </a:pPr>
            <a:r>
              <a:rPr lang="en-US" altLang="en-US" dirty="0" smtClean="0"/>
              <a:t>Project financing - with a minimum capital of $ 10 million</a:t>
            </a:r>
          </a:p>
          <a:p>
            <a:pPr>
              <a:spcBef>
                <a:spcPct val="0"/>
              </a:spcBef>
            </a:pPr>
            <a:r>
              <a:rPr lang="en-US" altLang="en-US" dirty="0" smtClean="0"/>
              <a:t>Project related business loans - most of the funds must be used for the project, the total loan must be over $ 100 million, an institution that follows the Equity Principles must provide a minimum of $ 50 million in the form of a loan and with a minimum repayment of 2 years.</a:t>
            </a:r>
          </a:p>
          <a:p>
            <a:pPr>
              <a:spcBef>
                <a:spcPct val="0"/>
              </a:spcBef>
            </a:pPr>
            <a:r>
              <a:rPr lang="en-US" altLang="en-US" dirty="0" smtClean="0"/>
              <a:t>Bridge loans - all of the criteria as for the above mentioned projects are valid, with a two-year time limit on the conversion of Bridge Loan into a project loan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15</a:t>
            </a:fld>
            <a:endParaRPr lang="en-US" altLang="en-US" sz="1200"/>
          </a:p>
        </p:txBody>
      </p:sp>
    </p:spTree>
    <p:extLst>
      <p:ext uri="{BB962C8B-B14F-4D97-AF65-F5344CB8AC3E}">
        <p14:creationId xmlns:p14="http://schemas.microsoft.com/office/powerpoint/2010/main" val="183387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The results of the survey of return on equity capital show that Equatorial banks that implemented the system by 2007 are significantly more profitable than this indicator in relation to the rest of the EU sector.</a:t>
            </a:r>
          </a:p>
          <a:p>
            <a:endParaRPr lang="en-US" sz="1200" dirty="0" smtClean="0"/>
          </a:p>
          <a:p>
            <a:r>
              <a:rPr lang="en-US" sz="1200" dirty="0" smtClean="0"/>
              <a:t>The results of the relations between Equatorial banks and the top 43 EU banks show slightly different results. Although the rate of Equatorial Banks by this indicator is higher at 0.5% for 10 years, this amount is not significantly higher than the amount of this indicator for the top 43 EU banks, which amounts to 0.05% annually. It is important to note that although ROA is low, in absolute terms, this figure represents a significant difference in this profitability indicator. Also, the ROA indicator has a significantly lower rate than ROA, given that the amount of capital is always drastically lower than the amount of total assets. Also, the ROE indicator can more accurately and accurately show the real profitability rate.</a:t>
            </a:r>
          </a:p>
          <a:p>
            <a:endParaRPr lang="en-US" sz="1200" dirty="0" smtClean="0"/>
          </a:p>
          <a:p>
            <a:r>
              <a:rPr lang="en-US" sz="1200" dirty="0" smtClean="0"/>
              <a:t>The most important indicator of profitability, return on equity ROE, in both cases shows a significant difference of 7.2% for the EU sector, and 6.8% for the top 43 banks. However, the annual average for the EU sector is 0.9%, while for the top 43 EU banks it is 0.68%. These results are also expected, as the top 43 banks are in the same group of assets together with Equator</a:t>
            </a:r>
            <a:r>
              <a:rPr lang="en-US" sz="1200" baseline="0" dirty="0" smtClean="0"/>
              <a:t> </a:t>
            </a:r>
            <a:r>
              <a:rPr lang="en-US" sz="1200" dirty="0" smtClean="0"/>
              <a:t>Banks and it is expected that the profitability rates will be higher for the group of the top 43 EU banks than for the rest of the EU sector.</a:t>
            </a: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16</a:t>
            </a:fld>
            <a:endParaRPr lang="en-US" altLang="en-US" sz="1200"/>
          </a:p>
        </p:txBody>
      </p:sp>
    </p:spTree>
    <p:extLst>
      <p:ext uri="{BB962C8B-B14F-4D97-AF65-F5344CB8AC3E}">
        <p14:creationId xmlns:p14="http://schemas.microsoft.com/office/powerpoint/2010/main" val="3327601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18</a:t>
            </a:fld>
            <a:endParaRPr lang="en-US" altLang="en-US" sz="1200"/>
          </a:p>
        </p:txBody>
      </p:sp>
    </p:spTree>
    <p:extLst>
      <p:ext uri="{BB962C8B-B14F-4D97-AF65-F5344CB8AC3E}">
        <p14:creationId xmlns:p14="http://schemas.microsoft.com/office/powerpoint/2010/main" val="112931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pPr>
              <a:defRPr/>
            </a:pPr>
            <a:fld id="{433383A0-E76C-4238-8FB9-F331C71A986A}" type="slidenum">
              <a:rPr lang="en-GB" smtClean="0"/>
              <a:pPr>
                <a:defRPr/>
              </a:pPr>
              <a:t>2</a:t>
            </a:fld>
            <a:endParaRPr lang="en-GB"/>
          </a:p>
        </p:txBody>
      </p:sp>
    </p:spTree>
    <p:extLst>
      <p:ext uri="{BB962C8B-B14F-4D97-AF65-F5344CB8AC3E}">
        <p14:creationId xmlns:p14="http://schemas.microsoft.com/office/powerpoint/2010/main" val="403697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iakép helye 1"/>
          <p:cNvSpPr>
            <a:spLocks noGrp="1" noRot="1" noChangeAspect="1" noTextEdit="1"/>
          </p:cNvSpPr>
          <p:nvPr>
            <p:ph type="sldImg"/>
          </p:nvPr>
        </p:nvSpPr>
        <p:spPr>
          <a:ln/>
        </p:spPr>
      </p:sp>
      <p:sp>
        <p:nvSpPr>
          <p:cNvPr id="3072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smtClean="0">
              <a:ea typeface="ＭＳ Ｐゴシック" pitchFamily="34" charset="-128"/>
            </a:endParaRPr>
          </a:p>
        </p:txBody>
      </p:sp>
      <p:sp>
        <p:nvSpPr>
          <p:cNvPr id="40964" name="Dia számának hely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04A65025-008F-4FB2-BCB0-5D481D9658C2}" type="slidenum">
              <a:rPr lang="en-US" sz="1300" smtClean="0"/>
              <a:pPr>
                <a:defRPr/>
              </a:pPr>
              <a:t>3</a:t>
            </a:fld>
            <a:endParaRPr lang="en-US" sz="1300" smtClean="0"/>
          </a:p>
        </p:txBody>
      </p:sp>
    </p:spTree>
    <p:extLst>
      <p:ext uri="{BB962C8B-B14F-4D97-AF65-F5344CB8AC3E}">
        <p14:creationId xmlns:p14="http://schemas.microsoft.com/office/powerpoint/2010/main" val="123752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937F5-808F-4964-8A18-1DAE0E4A5FC7}" type="slidenum">
              <a:rPr lang="en-US" smtClean="0"/>
              <a:pPr>
                <a:defRPr/>
              </a:pPr>
              <a:t>4</a:t>
            </a:fld>
            <a:endParaRPr lang="en-US"/>
          </a:p>
        </p:txBody>
      </p:sp>
    </p:spTree>
    <p:extLst>
      <p:ext uri="{BB962C8B-B14F-4D97-AF65-F5344CB8AC3E}">
        <p14:creationId xmlns:p14="http://schemas.microsoft.com/office/powerpoint/2010/main" val="97538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dirty="0" smtClean="0"/>
              <a:t>Rio de Janeiro "United Nations Conference on Environment and Development", 1992 - 178 countries and several thousand representatives of the non-governmental sector - first mentioned sustainable development </a:t>
            </a:r>
          </a:p>
          <a:p>
            <a:pPr lvl="1"/>
            <a:endParaRPr lang="en-US" dirty="0" smtClean="0"/>
          </a:p>
          <a:p>
            <a:pPr lvl="1"/>
            <a:r>
              <a:rPr lang="en-US" dirty="0" smtClean="0"/>
              <a:t>Johannesburg, 2002, entitled "World Conference on Sustainable Development", which emerged from the Declaration on Sustainable Development. "United Nations Conference on Sustainable Development", Rio de Janeiro 2012 </a:t>
            </a:r>
          </a:p>
          <a:p>
            <a:pPr lvl="1"/>
            <a:endParaRPr lang="en-US" dirty="0" smtClean="0"/>
          </a:p>
          <a:p>
            <a:pPr lvl="1"/>
            <a:r>
              <a:rPr lang="en-US" dirty="0" smtClean="0"/>
              <a:t>New York September 25-27, 2015 - adopted the plan "Transform our world - Agenda 2030 on Sustainable Development". 17 objectives of sustainable development are defined.</a:t>
            </a:r>
            <a:endParaRPr lang="sr-Latn-RS" dirty="0" smtClean="0"/>
          </a:p>
          <a:p>
            <a:pPr>
              <a:spcBef>
                <a:spcPct val="0"/>
              </a:spcBef>
            </a:pP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7</a:t>
            </a:fld>
            <a:endParaRPr lang="en-US" altLang="en-US" sz="1200"/>
          </a:p>
        </p:txBody>
      </p:sp>
    </p:spTree>
    <p:extLst>
      <p:ext uri="{BB962C8B-B14F-4D97-AF65-F5344CB8AC3E}">
        <p14:creationId xmlns:p14="http://schemas.microsoft.com/office/powerpoint/2010/main" val="404532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8</a:t>
            </a:fld>
            <a:endParaRPr lang="en-US" altLang="en-US" sz="1200"/>
          </a:p>
        </p:txBody>
      </p:sp>
    </p:spTree>
    <p:extLst>
      <p:ext uri="{BB962C8B-B14F-4D97-AF65-F5344CB8AC3E}">
        <p14:creationId xmlns:p14="http://schemas.microsoft.com/office/powerpoint/2010/main" val="126966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9</a:t>
            </a:fld>
            <a:endParaRPr lang="en-US" altLang="en-US" sz="1200"/>
          </a:p>
        </p:txBody>
      </p:sp>
    </p:spTree>
    <p:extLst>
      <p:ext uri="{BB962C8B-B14F-4D97-AF65-F5344CB8AC3E}">
        <p14:creationId xmlns:p14="http://schemas.microsoft.com/office/powerpoint/2010/main" val="406796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200" b="0" i="0" kern="1200" dirty="0" smtClean="0">
                <a:solidFill>
                  <a:schemeClr val="tx1"/>
                </a:solidFill>
                <a:effectLst/>
                <a:latin typeface="+mn-lt"/>
                <a:ea typeface="+mn-ea"/>
                <a:cs typeface="+mn-cs"/>
              </a:rPr>
              <a:t>There are three levels of "greening" business within financial institutions. </a:t>
            </a:r>
          </a:p>
          <a:p>
            <a:pPr>
              <a:spcBef>
                <a:spcPct val="0"/>
              </a:spcBef>
            </a:pPr>
            <a:endParaRPr lang="en-US" sz="1200" b="0" i="0" kern="1200" dirty="0" smtClean="0">
              <a:solidFill>
                <a:schemeClr val="tx1"/>
              </a:solidFill>
              <a:effectLst/>
              <a:latin typeface="+mn-lt"/>
              <a:ea typeface="+mn-ea"/>
              <a:cs typeface="+mn-cs"/>
            </a:endParaRPr>
          </a:p>
          <a:p>
            <a:pPr>
              <a:spcBef>
                <a:spcPct val="0"/>
              </a:spcBef>
            </a:pPr>
            <a:r>
              <a:rPr lang="en-US" sz="1200" b="0" i="0" kern="1200" dirty="0" smtClean="0">
                <a:solidFill>
                  <a:schemeClr val="tx1"/>
                </a:solidFill>
                <a:effectLst/>
                <a:latin typeface="+mn-lt"/>
                <a:ea typeface="+mn-ea"/>
                <a:cs typeface="+mn-cs"/>
              </a:rPr>
              <a:t>The first level refers to the influence of the institution itself from the regular business. This implies the introduction of online access to financial services that helps to reduce direct business impact. Sustainable practices in the business of institutions contribute to the "greening" of business, but they are only the first step and their significance has no far-reaching consequences. </a:t>
            </a:r>
          </a:p>
          <a:p>
            <a:pPr>
              <a:spcBef>
                <a:spcPct val="0"/>
              </a:spcBef>
            </a:pPr>
            <a:endParaRPr lang="en-US" sz="1200" b="0" i="0" kern="1200" dirty="0" smtClean="0">
              <a:solidFill>
                <a:schemeClr val="tx1"/>
              </a:solidFill>
              <a:effectLst/>
              <a:latin typeface="+mn-lt"/>
              <a:ea typeface="+mn-ea"/>
              <a:cs typeface="+mn-cs"/>
            </a:endParaRPr>
          </a:p>
          <a:p>
            <a:pPr>
              <a:spcBef>
                <a:spcPct val="0"/>
              </a:spcBef>
            </a:pPr>
            <a:r>
              <a:rPr lang="en-US" sz="1200" b="0" i="0" kern="1200" dirty="0" smtClean="0">
                <a:solidFill>
                  <a:schemeClr val="tx1"/>
                </a:solidFill>
                <a:effectLst/>
                <a:latin typeface="+mn-lt"/>
                <a:ea typeface="+mn-ea"/>
                <a:cs typeface="+mn-cs"/>
              </a:rPr>
              <a:t>The second level of "greening" is the process of introducing new financial products and services, expanding the range of banking services and specifically targeting "sustainable" practices that aim to contribute to the preservation of the living and social environment. </a:t>
            </a:r>
          </a:p>
          <a:p>
            <a:pPr>
              <a:spcBef>
                <a:spcPct val="0"/>
              </a:spcBef>
            </a:pPr>
            <a:endParaRPr lang="en-US" sz="1200" b="0" i="0" kern="1200" dirty="0" smtClean="0">
              <a:solidFill>
                <a:schemeClr val="tx1"/>
              </a:solidFill>
              <a:effectLst/>
              <a:latin typeface="+mn-lt"/>
              <a:ea typeface="+mn-ea"/>
              <a:cs typeface="+mn-cs"/>
            </a:endParaRPr>
          </a:p>
          <a:p>
            <a:pPr>
              <a:spcBef>
                <a:spcPct val="0"/>
              </a:spcBef>
            </a:pPr>
            <a:r>
              <a:rPr lang="en-US" sz="1200" b="0" i="0" kern="1200" dirty="0" smtClean="0">
                <a:solidFill>
                  <a:schemeClr val="tx1"/>
                </a:solidFill>
                <a:effectLst/>
                <a:latin typeface="+mn-lt"/>
                <a:ea typeface="+mn-ea"/>
                <a:cs typeface="+mn-cs"/>
              </a:rPr>
              <a:t>The third and highest level represents the introduction of a social and environmental management system, which aims to measure the impact of its clients and all business partners on the social and environmental environment in addition to measuring the direct impact of business, offering new products and services. The ultimate goal of the third level would be that individual institutions, and through them, the whole financial sector, implement socially responsible business as part of their regular business.</a:t>
            </a: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10</a:t>
            </a:fld>
            <a:endParaRPr lang="en-US" altLang="en-US" sz="1200"/>
          </a:p>
        </p:txBody>
      </p:sp>
    </p:spTree>
    <p:extLst>
      <p:ext uri="{BB962C8B-B14F-4D97-AF65-F5344CB8AC3E}">
        <p14:creationId xmlns:p14="http://schemas.microsoft.com/office/powerpoint/2010/main" val="260039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social and environmental management system of </a:t>
            </a:r>
            <a:r>
              <a:rPr lang="en-US" dirty="0" err="1" smtClean="0"/>
              <a:t>Nedbank</a:t>
            </a:r>
            <a:r>
              <a:rPr lang="en-US" dirty="0" smtClean="0"/>
              <a:t> refers to mining, real estate, water infrastructure, waste disposal, oil and gas, agriculture and biodiversity. A special screening system has been developed in all branches of the bank that relate to large investment projects.</a:t>
            </a:r>
          </a:p>
          <a:p>
            <a:pPr>
              <a:spcBef>
                <a:spcPct val="0"/>
              </a:spcBef>
            </a:pP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fld id="{61FE56A4-6935-4BA3-86F7-03091E8B0B93}" type="slidenum">
              <a:rPr lang="en-US" altLang="en-US" sz="1200"/>
              <a:pPr/>
              <a:t>11</a:t>
            </a:fld>
            <a:endParaRPr lang="en-US" altLang="en-US" sz="1200"/>
          </a:p>
        </p:txBody>
      </p:sp>
    </p:spTree>
    <p:extLst>
      <p:ext uri="{BB962C8B-B14F-4D97-AF65-F5344CB8AC3E}">
        <p14:creationId xmlns:p14="http://schemas.microsoft.com/office/powerpoint/2010/main" val="186813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GB"/>
          </a:p>
        </p:txBody>
      </p:sp>
      <p:sp>
        <p:nvSpPr>
          <p:cNvPr id="4" name="Dátum helye 3"/>
          <p:cNvSpPr>
            <a:spLocks noGrp="1"/>
          </p:cNvSpPr>
          <p:nvPr>
            <p:ph type="dt" sz="half" idx="10"/>
          </p:nvPr>
        </p:nvSpPr>
        <p:spPr/>
        <p:txBody>
          <a:bodyPr/>
          <a:lstStyle>
            <a:lvl1pPr>
              <a:defRPr/>
            </a:lvl1pPr>
          </a:lstStyle>
          <a:p>
            <a:pPr>
              <a:defRPr/>
            </a:pPr>
            <a:fld id="{E2F3A5AB-FFF9-4BD2-9EA3-DDB9B2CF9A2C}" type="datetimeFigureOut">
              <a:rPr lang="en-GB"/>
              <a:pPr>
                <a:defRPr/>
              </a:pPr>
              <a:t>20/04/2018</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E5D8C600-981D-4739-A683-5AB62CB352D5}" type="slidenum">
              <a:rPr lang="en-GB"/>
              <a:pPr>
                <a:defRPr/>
              </a:pPr>
              <a:t>‹#›</a:t>
            </a:fld>
            <a:endParaRPr lang="en-GB"/>
          </a:p>
        </p:txBody>
      </p:sp>
    </p:spTree>
    <p:extLst>
      <p:ext uri="{BB962C8B-B14F-4D97-AF65-F5344CB8AC3E}">
        <p14:creationId xmlns:p14="http://schemas.microsoft.com/office/powerpoint/2010/main" val="293187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lvl1pPr>
              <a:defRPr/>
            </a:lvl1pPr>
          </a:lstStyle>
          <a:p>
            <a:pPr>
              <a:defRPr/>
            </a:pPr>
            <a:fld id="{B151DEA5-F83C-4A48-BD61-E61B100B189B}" type="datetimeFigureOut">
              <a:rPr lang="en-GB"/>
              <a:pPr>
                <a:defRPr/>
              </a:pPr>
              <a:t>20/04/2018</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5FA551C5-AAEA-45F2-94D8-95D95DA8D77A}" type="slidenum">
              <a:rPr lang="en-GB"/>
              <a:pPr>
                <a:defRPr/>
              </a:pPr>
              <a:t>‹#›</a:t>
            </a:fld>
            <a:endParaRPr lang="en-GB"/>
          </a:p>
        </p:txBody>
      </p:sp>
    </p:spTree>
    <p:extLst>
      <p:ext uri="{BB962C8B-B14F-4D97-AF65-F5344CB8AC3E}">
        <p14:creationId xmlns:p14="http://schemas.microsoft.com/office/powerpoint/2010/main" val="185394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lvl1pPr>
              <a:defRPr/>
            </a:lvl1pPr>
          </a:lstStyle>
          <a:p>
            <a:pPr>
              <a:defRPr/>
            </a:pPr>
            <a:fld id="{6EF4A1A1-9922-484B-A3A0-A5D41F741839}" type="datetimeFigureOut">
              <a:rPr lang="en-GB"/>
              <a:pPr>
                <a:defRPr/>
              </a:pPr>
              <a:t>20/04/2018</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9596CA65-CED8-4DC3-9EB8-5D83B32FA65A}" type="slidenum">
              <a:rPr lang="en-GB"/>
              <a:pPr>
                <a:defRPr/>
              </a:pPr>
              <a:t>‹#›</a:t>
            </a:fld>
            <a:endParaRPr lang="en-GB"/>
          </a:p>
        </p:txBody>
      </p:sp>
    </p:spTree>
    <p:extLst>
      <p:ext uri="{BB962C8B-B14F-4D97-AF65-F5344CB8AC3E}">
        <p14:creationId xmlns:p14="http://schemas.microsoft.com/office/powerpoint/2010/main" val="3926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[CLICK TO EDIT TEXT]</a:t>
            </a:r>
            <a:endParaRPr lang="en-US" dirty="0"/>
          </a:p>
        </p:txBody>
      </p:sp>
      <p:sp>
        <p:nvSpPr>
          <p:cNvPr id="5" name="Content1"/>
          <p:cNvSpPr>
            <a:spLocks noGrp="1"/>
          </p:cNvSpPr>
          <p:nvPr>
            <p:ph idx="12"/>
          </p:nvPr>
        </p:nvSpPr>
        <p:spPr>
          <a:xfrm>
            <a:off x="1105593" y="1613647"/>
            <a:ext cx="7340138" cy="38324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9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Dátum helye 3"/>
          <p:cNvSpPr>
            <a:spLocks noGrp="1"/>
          </p:cNvSpPr>
          <p:nvPr>
            <p:ph type="dt" sz="half" idx="10"/>
          </p:nvPr>
        </p:nvSpPr>
        <p:spPr/>
        <p:txBody>
          <a:bodyPr/>
          <a:lstStyle>
            <a:lvl1pPr>
              <a:defRPr/>
            </a:lvl1pPr>
          </a:lstStyle>
          <a:p>
            <a:pPr>
              <a:defRPr/>
            </a:pPr>
            <a:fld id="{54591116-E0C5-45DE-A910-05CC8F59736F}" type="datetimeFigureOut">
              <a:rPr lang="en-GB"/>
              <a:pPr>
                <a:defRPr/>
              </a:pPr>
              <a:t>20/04/2018</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5CD7A79A-32E5-4E1C-8099-7023E8492CE6}" type="slidenum">
              <a:rPr lang="en-GB"/>
              <a:pPr>
                <a:defRPr/>
              </a:pPr>
              <a:t>‹#›</a:t>
            </a:fld>
            <a:endParaRPr lang="en-GB"/>
          </a:p>
        </p:txBody>
      </p:sp>
    </p:spTree>
    <p:extLst>
      <p:ext uri="{BB962C8B-B14F-4D97-AF65-F5344CB8AC3E}">
        <p14:creationId xmlns:p14="http://schemas.microsoft.com/office/powerpoint/2010/main" val="136119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C33669E7-3B42-4664-80F6-041A4E739D12}" type="datetimeFigureOut">
              <a:rPr lang="en-GB"/>
              <a:pPr>
                <a:defRPr/>
              </a:pPr>
              <a:t>20/04/2018</a:t>
            </a:fld>
            <a:endParaRPr lang="en-GB"/>
          </a:p>
        </p:txBody>
      </p:sp>
      <p:sp>
        <p:nvSpPr>
          <p:cNvPr id="5" name="Élőláb helye 4"/>
          <p:cNvSpPr>
            <a:spLocks noGrp="1"/>
          </p:cNvSpPr>
          <p:nvPr>
            <p:ph type="ftr" sz="quarter" idx="11"/>
          </p:nvPr>
        </p:nvSpPr>
        <p:spPr/>
        <p:txBody>
          <a:bodyPr/>
          <a:lstStyle>
            <a:lvl1pPr>
              <a:defRPr/>
            </a:lvl1pPr>
          </a:lstStyle>
          <a:p>
            <a:pPr>
              <a:defRPr/>
            </a:pPr>
            <a:endParaRPr lang="en-GB"/>
          </a:p>
        </p:txBody>
      </p:sp>
      <p:sp>
        <p:nvSpPr>
          <p:cNvPr id="6" name="Dia számának helye 5"/>
          <p:cNvSpPr>
            <a:spLocks noGrp="1"/>
          </p:cNvSpPr>
          <p:nvPr>
            <p:ph type="sldNum" sz="quarter" idx="12"/>
          </p:nvPr>
        </p:nvSpPr>
        <p:spPr/>
        <p:txBody>
          <a:bodyPr/>
          <a:lstStyle>
            <a:lvl1pPr>
              <a:defRPr/>
            </a:lvl1pPr>
          </a:lstStyle>
          <a:p>
            <a:pPr>
              <a:defRPr/>
            </a:pPr>
            <a:fld id="{60375F9F-5E73-499A-8833-10E85540D063}" type="slidenum">
              <a:rPr lang="en-GB"/>
              <a:pPr>
                <a:defRPr/>
              </a:pPr>
              <a:t>‹#›</a:t>
            </a:fld>
            <a:endParaRPr lang="en-GB"/>
          </a:p>
        </p:txBody>
      </p:sp>
    </p:spTree>
    <p:extLst>
      <p:ext uri="{BB962C8B-B14F-4D97-AF65-F5344CB8AC3E}">
        <p14:creationId xmlns:p14="http://schemas.microsoft.com/office/powerpoint/2010/main" val="6206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Dátum helye 3"/>
          <p:cNvSpPr>
            <a:spLocks noGrp="1"/>
          </p:cNvSpPr>
          <p:nvPr>
            <p:ph type="dt" sz="half" idx="10"/>
          </p:nvPr>
        </p:nvSpPr>
        <p:spPr/>
        <p:txBody>
          <a:bodyPr/>
          <a:lstStyle>
            <a:lvl1pPr>
              <a:defRPr/>
            </a:lvl1pPr>
          </a:lstStyle>
          <a:p>
            <a:pPr>
              <a:defRPr/>
            </a:pPr>
            <a:fld id="{05B27F72-E110-42AA-A7A3-41D7091A4B90}" type="datetimeFigureOut">
              <a:rPr lang="en-GB"/>
              <a:pPr>
                <a:defRPr/>
              </a:pPr>
              <a:t>20/04/2018</a:t>
            </a:fld>
            <a:endParaRPr lang="en-GB"/>
          </a:p>
        </p:txBody>
      </p:sp>
      <p:sp>
        <p:nvSpPr>
          <p:cNvPr id="6" name="Élőláb helye 4"/>
          <p:cNvSpPr>
            <a:spLocks noGrp="1"/>
          </p:cNvSpPr>
          <p:nvPr>
            <p:ph type="ftr" sz="quarter" idx="11"/>
          </p:nvPr>
        </p:nvSpPr>
        <p:spPr/>
        <p:txBody>
          <a:bodyPr/>
          <a:lstStyle>
            <a:lvl1pPr>
              <a:defRPr/>
            </a:lvl1pPr>
          </a:lstStyle>
          <a:p>
            <a:pPr>
              <a:defRPr/>
            </a:pPr>
            <a:endParaRPr lang="en-GB"/>
          </a:p>
        </p:txBody>
      </p:sp>
      <p:sp>
        <p:nvSpPr>
          <p:cNvPr id="7" name="Dia számának helye 5"/>
          <p:cNvSpPr>
            <a:spLocks noGrp="1"/>
          </p:cNvSpPr>
          <p:nvPr>
            <p:ph type="sldNum" sz="quarter" idx="12"/>
          </p:nvPr>
        </p:nvSpPr>
        <p:spPr/>
        <p:txBody>
          <a:bodyPr/>
          <a:lstStyle>
            <a:lvl1pPr>
              <a:defRPr/>
            </a:lvl1pPr>
          </a:lstStyle>
          <a:p>
            <a:pPr>
              <a:defRPr/>
            </a:pPr>
            <a:fld id="{436C5570-5684-4B4E-8178-DCA2E55CD65B}" type="slidenum">
              <a:rPr lang="en-GB"/>
              <a:pPr>
                <a:defRPr/>
              </a:pPr>
              <a:t>‹#›</a:t>
            </a:fld>
            <a:endParaRPr lang="en-GB"/>
          </a:p>
        </p:txBody>
      </p:sp>
    </p:spTree>
    <p:extLst>
      <p:ext uri="{BB962C8B-B14F-4D97-AF65-F5344CB8AC3E}">
        <p14:creationId xmlns:p14="http://schemas.microsoft.com/office/powerpoint/2010/main" val="271868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7" name="Dátum helye 3"/>
          <p:cNvSpPr>
            <a:spLocks noGrp="1"/>
          </p:cNvSpPr>
          <p:nvPr>
            <p:ph type="dt" sz="half" idx="10"/>
          </p:nvPr>
        </p:nvSpPr>
        <p:spPr/>
        <p:txBody>
          <a:bodyPr/>
          <a:lstStyle>
            <a:lvl1pPr>
              <a:defRPr/>
            </a:lvl1pPr>
          </a:lstStyle>
          <a:p>
            <a:pPr>
              <a:defRPr/>
            </a:pPr>
            <a:fld id="{F298DD75-405C-46F8-84FB-C93A7E0215E3}" type="datetimeFigureOut">
              <a:rPr lang="en-GB"/>
              <a:pPr>
                <a:defRPr/>
              </a:pPr>
              <a:t>20/04/2018</a:t>
            </a:fld>
            <a:endParaRPr lang="en-GB"/>
          </a:p>
        </p:txBody>
      </p:sp>
      <p:sp>
        <p:nvSpPr>
          <p:cNvPr id="8" name="Élőláb helye 4"/>
          <p:cNvSpPr>
            <a:spLocks noGrp="1"/>
          </p:cNvSpPr>
          <p:nvPr>
            <p:ph type="ftr" sz="quarter" idx="11"/>
          </p:nvPr>
        </p:nvSpPr>
        <p:spPr/>
        <p:txBody>
          <a:bodyPr/>
          <a:lstStyle>
            <a:lvl1pPr>
              <a:defRPr/>
            </a:lvl1pPr>
          </a:lstStyle>
          <a:p>
            <a:pPr>
              <a:defRPr/>
            </a:pPr>
            <a:endParaRPr lang="en-GB"/>
          </a:p>
        </p:txBody>
      </p:sp>
      <p:sp>
        <p:nvSpPr>
          <p:cNvPr id="9" name="Dia számának helye 5"/>
          <p:cNvSpPr>
            <a:spLocks noGrp="1"/>
          </p:cNvSpPr>
          <p:nvPr>
            <p:ph type="sldNum" sz="quarter" idx="12"/>
          </p:nvPr>
        </p:nvSpPr>
        <p:spPr/>
        <p:txBody>
          <a:bodyPr/>
          <a:lstStyle>
            <a:lvl1pPr>
              <a:defRPr/>
            </a:lvl1pPr>
          </a:lstStyle>
          <a:p>
            <a:pPr>
              <a:defRPr/>
            </a:pPr>
            <a:fld id="{637C7CEE-8510-4584-A6ED-C5C0F89B2CB2}" type="slidenum">
              <a:rPr lang="en-GB"/>
              <a:pPr>
                <a:defRPr/>
              </a:pPr>
              <a:t>‹#›</a:t>
            </a:fld>
            <a:endParaRPr lang="en-GB"/>
          </a:p>
        </p:txBody>
      </p:sp>
    </p:spTree>
    <p:extLst>
      <p:ext uri="{BB962C8B-B14F-4D97-AF65-F5344CB8AC3E}">
        <p14:creationId xmlns:p14="http://schemas.microsoft.com/office/powerpoint/2010/main" val="336834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Dátum helye 3"/>
          <p:cNvSpPr>
            <a:spLocks noGrp="1"/>
          </p:cNvSpPr>
          <p:nvPr>
            <p:ph type="dt" sz="half" idx="10"/>
          </p:nvPr>
        </p:nvSpPr>
        <p:spPr/>
        <p:txBody>
          <a:bodyPr/>
          <a:lstStyle>
            <a:lvl1pPr>
              <a:defRPr/>
            </a:lvl1pPr>
          </a:lstStyle>
          <a:p>
            <a:pPr>
              <a:defRPr/>
            </a:pPr>
            <a:fld id="{AC97FA77-E383-4893-9086-354B0E8AE0D7}" type="datetimeFigureOut">
              <a:rPr lang="en-GB"/>
              <a:pPr>
                <a:defRPr/>
              </a:pPr>
              <a:t>20/04/2018</a:t>
            </a:fld>
            <a:endParaRPr lang="en-GB"/>
          </a:p>
        </p:txBody>
      </p:sp>
      <p:sp>
        <p:nvSpPr>
          <p:cNvPr id="4" name="Élőláb helye 4"/>
          <p:cNvSpPr>
            <a:spLocks noGrp="1"/>
          </p:cNvSpPr>
          <p:nvPr>
            <p:ph type="ftr" sz="quarter" idx="11"/>
          </p:nvPr>
        </p:nvSpPr>
        <p:spPr/>
        <p:txBody>
          <a:bodyPr/>
          <a:lstStyle>
            <a:lvl1pPr>
              <a:defRPr/>
            </a:lvl1pPr>
          </a:lstStyle>
          <a:p>
            <a:pPr>
              <a:defRPr/>
            </a:pPr>
            <a:endParaRPr lang="en-GB"/>
          </a:p>
        </p:txBody>
      </p:sp>
      <p:sp>
        <p:nvSpPr>
          <p:cNvPr id="5" name="Dia számának helye 5"/>
          <p:cNvSpPr>
            <a:spLocks noGrp="1"/>
          </p:cNvSpPr>
          <p:nvPr>
            <p:ph type="sldNum" sz="quarter" idx="12"/>
          </p:nvPr>
        </p:nvSpPr>
        <p:spPr/>
        <p:txBody>
          <a:bodyPr/>
          <a:lstStyle>
            <a:lvl1pPr>
              <a:defRPr/>
            </a:lvl1pPr>
          </a:lstStyle>
          <a:p>
            <a:pPr>
              <a:defRPr/>
            </a:pPr>
            <a:fld id="{E8A57E5D-E570-4F71-A918-68145C94CAB6}" type="slidenum">
              <a:rPr lang="en-GB"/>
              <a:pPr>
                <a:defRPr/>
              </a:pPr>
              <a:t>‹#›</a:t>
            </a:fld>
            <a:endParaRPr lang="en-GB"/>
          </a:p>
        </p:txBody>
      </p:sp>
    </p:spTree>
    <p:extLst>
      <p:ext uri="{BB962C8B-B14F-4D97-AF65-F5344CB8AC3E}">
        <p14:creationId xmlns:p14="http://schemas.microsoft.com/office/powerpoint/2010/main" val="892112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BBAFB67D-0C02-4C18-8C0F-6DB020B26003}" type="datetimeFigureOut">
              <a:rPr lang="en-GB"/>
              <a:pPr>
                <a:defRPr/>
              </a:pPr>
              <a:t>20/04/2018</a:t>
            </a:fld>
            <a:endParaRPr lang="en-GB"/>
          </a:p>
        </p:txBody>
      </p:sp>
      <p:sp>
        <p:nvSpPr>
          <p:cNvPr id="3" name="Élőláb helye 4"/>
          <p:cNvSpPr>
            <a:spLocks noGrp="1"/>
          </p:cNvSpPr>
          <p:nvPr>
            <p:ph type="ftr" sz="quarter" idx="11"/>
          </p:nvPr>
        </p:nvSpPr>
        <p:spPr/>
        <p:txBody>
          <a:bodyPr/>
          <a:lstStyle>
            <a:lvl1pPr>
              <a:defRPr/>
            </a:lvl1pPr>
          </a:lstStyle>
          <a:p>
            <a:pPr>
              <a:defRPr/>
            </a:pPr>
            <a:endParaRPr lang="en-GB"/>
          </a:p>
        </p:txBody>
      </p:sp>
      <p:sp>
        <p:nvSpPr>
          <p:cNvPr id="4" name="Dia számának helye 5"/>
          <p:cNvSpPr>
            <a:spLocks noGrp="1"/>
          </p:cNvSpPr>
          <p:nvPr>
            <p:ph type="sldNum" sz="quarter" idx="12"/>
          </p:nvPr>
        </p:nvSpPr>
        <p:spPr/>
        <p:txBody>
          <a:bodyPr/>
          <a:lstStyle>
            <a:lvl1pPr>
              <a:defRPr/>
            </a:lvl1pPr>
          </a:lstStyle>
          <a:p>
            <a:pPr>
              <a:defRPr/>
            </a:pPr>
            <a:fld id="{DA7B2847-A8A8-4294-80FF-1801524DC8A9}" type="slidenum">
              <a:rPr lang="en-GB"/>
              <a:pPr>
                <a:defRPr/>
              </a:pPr>
              <a:t>‹#›</a:t>
            </a:fld>
            <a:endParaRPr lang="en-GB"/>
          </a:p>
        </p:txBody>
      </p:sp>
    </p:spTree>
    <p:extLst>
      <p:ext uri="{BB962C8B-B14F-4D97-AF65-F5344CB8AC3E}">
        <p14:creationId xmlns:p14="http://schemas.microsoft.com/office/powerpoint/2010/main" val="84574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7DED01C4-36EB-4F3E-9FBF-1DC308E8B3D3}" type="datetimeFigureOut">
              <a:rPr lang="en-GB"/>
              <a:pPr>
                <a:defRPr/>
              </a:pPr>
              <a:t>20/04/2018</a:t>
            </a:fld>
            <a:endParaRPr lang="en-GB"/>
          </a:p>
        </p:txBody>
      </p:sp>
      <p:sp>
        <p:nvSpPr>
          <p:cNvPr id="6" name="Élőláb helye 4"/>
          <p:cNvSpPr>
            <a:spLocks noGrp="1"/>
          </p:cNvSpPr>
          <p:nvPr>
            <p:ph type="ftr" sz="quarter" idx="11"/>
          </p:nvPr>
        </p:nvSpPr>
        <p:spPr/>
        <p:txBody>
          <a:bodyPr/>
          <a:lstStyle>
            <a:lvl1pPr>
              <a:defRPr/>
            </a:lvl1pPr>
          </a:lstStyle>
          <a:p>
            <a:pPr>
              <a:defRPr/>
            </a:pPr>
            <a:endParaRPr lang="en-GB"/>
          </a:p>
        </p:txBody>
      </p:sp>
      <p:sp>
        <p:nvSpPr>
          <p:cNvPr id="7" name="Dia számának helye 5"/>
          <p:cNvSpPr>
            <a:spLocks noGrp="1"/>
          </p:cNvSpPr>
          <p:nvPr>
            <p:ph type="sldNum" sz="quarter" idx="12"/>
          </p:nvPr>
        </p:nvSpPr>
        <p:spPr/>
        <p:txBody>
          <a:bodyPr/>
          <a:lstStyle>
            <a:lvl1pPr>
              <a:defRPr/>
            </a:lvl1pPr>
          </a:lstStyle>
          <a:p>
            <a:pPr>
              <a:defRPr/>
            </a:pPr>
            <a:fld id="{52F5DBCD-A603-413C-94E5-2038196C340F}" type="slidenum">
              <a:rPr lang="en-GB"/>
              <a:pPr>
                <a:defRPr/>
              </a:pPr>
              <a:t>‹#›</a:t>
            </a:fld>
            <a:endParaRPr lang="en-GB"/>
          </a:p>
        </p:txBody>
      </p:sp>
    </p:spTree>
    <p:extLst>
      <p:ext uri="{BB962C8B-B14F-4D97-AF65-F5344CB8AC3E}">
        <p14:creationId xmlns:p14="http://schemas.microsoft.com/office/powerpoint/2010/main" val="258272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E79D75F3-DCFA-4EBE-933D-0C61B9B5706C}" type="datetimeFigureOut">
              <a:rPr lang="en-GB"/>
              <a:pPr>
                <a:defRPr/>
              </a:pPr>
              <a:t>20/04/2018</a:t>
            </a:fld>
            <a:endParaRPr lang="en-GB"/>
          </a:p>
        </p:txBody>
      </p:sp>
      <p:sp>
        <p:nvSpPr>
          <p:cNvPr id="6" name="Élőláb helye 4"/>
          <p:cNvSpPr>
            <a:spLocks noGrp="1"/>
          </p:cNvSpPr>
          <p:nvPr>
            <p:ph type="ftr" sz="quarter" idx="11"/>
          </p:nvPr>
        </p:nvSpPr>
        <p:spPr/>
        <p:txBody>
          <a:bodyPr/>
          <a:lstStyle>
            <a:lvl1pPr>
              <a:defRPr/>
            </a:lvl1pPr>
          </a:lstStyle>
          <a:p>
            <a:pPr>
              <a:defRPr/>
            </a:pPr>
            <a:endParaRPr lang="en-GB"/>
          </a:p>
        </p:txBody>
      </p:sp>
      <p:sp>
        <p:nvSpPr>
          <p:cNvPr id="7" name="Dia számának helye 5"/>
          <p:cNvSpPr>
            <a:spLocks noGrp="1"/>
          </p:cNvSpPr>
          <p:nvPr>
            <p:ph type="sldNum" sz="quarter" idx="12"/>
          </p:nvPr>
        </p:nvSpPr>
        <p:spPr/>
        <p:txBody>
          <a:bodyPr/>
          <a:lstStyle>
            <a:lvl1pPr>
              <a:defRPr/>
            </a:lvl1pPr>
          </a:lstStyle>
          <a:p>
            <a:pPr>
              <a:defRPr/>
            </a:pPr>
            <a:fld id="{8079D0DC-005F-4EA4-9903-8796DEF437E2}" type="slidenum">
              <a:rPr lang="en-GB"/>
              <a:pPr>
                <a:defRPr/>
              </a:pPr>
              <a:t>‹#›</a:t>
            </a:fld>
            <a:endParaRPr lang="en-GB"/>
          </a:p>
        </p:txBody>
      </p:sp>
    </p:spTree>
    <p:extLst>
      <p:ext uri="{BB962C8B-B14F-4D97-AF65-F5344CB8AC3E}">
        <p14:creationId xmlns:p14="http://schemas.microsoft.com/office/powerpoint/2010/main" val="34970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en-US" smtClean="0"/>
              <a:t>Mintacím szerkesztése</a:t>
            </a:r>
            <a:endParaRPr lang="en-GB" altLang="en-US" smtClean="0"/>
          </a:p>
        </p:txBody>
      </p:sp>
      <p:sp>
        <p:nvSpPr>
          <p:cNvPr id="614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smtClean="0"/>
              <a:t>Mintaszöveg szerkesztése</a:t>
            </a:r>
          </a:p>
          <a:p>
            <a:pPr lvl="1"/>
            <a:r>
              <a:rPr lang="hu-HU" altLang="en-US" smtClean="0"/>
              <a:t>Második szint</a:t>
            </a:r>
          </a:p>
          <a:p>
            <a:pPr lvl="2"/>
            <a:r>
              <a:rPr lang="hu-HU" altLang="en-US" smtClean="0"/>
              <a:t>Harmadik szint</a:t>
            </a:r>
          </a:p>
          <a:p>
            <a:pPr lvl="3"/>
            <a:r>
              <a:rPr lang="hu-HU" altLang="en-US" smtClean="0"/>
              <a:t>Negyedik szint</a:t>
            </a:r>
          </a:p>
          <a:p>
            <a:pPr lvl="4"/>
            <a:r>
              <a:rPr lang="hu-HU" altLang="en-US" smtClean="0"/>
              <a:t>Ötödik szint</a:t>
            </a:r>
            <a:endParaRPr lang="en-GB" altLang="en-US" smtClean="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A9C258-4838-4BC0-8DC5-02F4B86E8D66}" type="datetimeFigureOut">
              <a:rPr lang="en-GB"/>
              <a:pPr>
                <a:defRPr/>
              </a:pPr>
              <a:t>20/04/2018</a:t>
            </a:fld>
            <a:endParaRPr lang="en-GB"/>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3A699A4-6CD6-4F3E-82F0-61929FDFB31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7Rnih3MxCQA"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eb8ivuqOoQ"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dokumentum3.docx"/><Relationship Id="rId3" Type="http://schemas.openxmlformats.org/officeDocument/2006/relationships/notesSlide" Target="../notesSlides/notesSlide11.xml"/><Relationship Id="rId7" Type="http://schemas.openxmlformats.org/officeDocument/2006/relationships/hyperlink" Target="https://en.wikipedia.org/wiki/Triodos_Bank" TargetMode="Externa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hyperlink" Target="https://www.youtube.com/watch?v=ktBz6uu8oXI" TargetMode="External"/><Relationship Id="rId5" Type="http://schemas.openxmlformats.org/officeDocument/2006/relationships/hyperlink" Target="https://www.youtube.com/watch?v=RfRzzjQBxEA" TargetMode="External"/><Relationship Id="rId4" Type="http://schemas.openxmlformats.org/officeDocument/2006/relationships/hyperlink" Target="https://www.youtube.com/watch?v=nlC0qZrisKI" TargetMode="External"/><Relationship Id="rId9" Type="http://schemas.openxmlformats.org/officeDocument/2006/relationships/image" Target="../media/image13.emf"/></Relationships>
</file>

<file path=ppt/slides/_rels/slide14.xml.rels><?xml version="1.0" encoding="UTF-8" standalone="yes"?>
<Relationships xmlns="http://schemas.openxmlformats.org/package/2006/relationships"><Relationship Id="rId2" Type="http://schemas.openxmlformats.org/officeDocument/2006/relationships/hyperlink" Target="https://www.magnetbank.hu/en/about-the-community-bank"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package" Target="../embeddings/Microsoft_Word-dokumentum4.docx"/></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0kSWrHf2m1g" TargetMode="External"/><Relationship Id="rId2" Type="http://schemas.openxmlformats.org/officeDocument/2006/relationships/hyperlink" Target="https://www.youtube.com/watch?v=AwdL9dZX_S4" TargetMode="External"/><Relationship Id="rId1" Type="http://schemas.openxmlformats.org/officeDocument/2006/relationships/slideLayout" Target="../slideLayouts/slideLayout2.xml"/><Relationship Id="rId6" Type="http://schemas.openxmlformats.org/officeDocument/2006/relationships/hyperlink" Target="https://www.youtube.com/watch?v=XdWEcQGAyIQ" TargetMode="External"/><Relationship Id="rId5" Type="http://schemas.openxmlformats.org/officeDocument/2006/relationships/hyperlink" Target="https://www.youtube.com/watch?v=RfRzzjQBxEA" TargetMode="External"/><Relationship Id="rId4" Type="http://schemas.openxmlformats.org/officeDocument/2006/relationships/hyperlink" Target="https://www.youtube.com/watch?v=VRP5E0EF8kchttps://en.wikipedia.org/wiki/Triodos_Ban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magnetbank.hu/en/about-the-community-bank/donate-from-the-banks-profit" TargetMode="External"/><Relationship Id="rId2" Type="http://schemas.openxmlformats.org/officeDocument/2006/relationships/hyperlink" Target="https://www.magnetbank.hu/en/about-the-community-ba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package" Target="../embeddings/Microsoft_Word-dokumentum2.docx"/><Relationship Id="rId5" Type="http://schemas.openxmlformats.org/officeDocument/2006/relationships/image" Target="../media/image8.emf"/><Relationship Id="rId4" Type="http://schemas.openxmlformats.org/officeDocument/2006/relationships/package" Target="../embeddings/Microsoft_Word-dokumentum1.docx"/></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700213"/>
            <a:ext cx="9144000" cy="1900237"/>
          </a:xfrm>
        </p:spPr>
        <p:txBody>
          <a:bodyPr>
            <a:noAutofit/>
          </a:bodyPr>
          <a:lstStyle/>
          <a:p>
            <a:r>
              <a:rPr lang="hu-HU" sz="3200" dirty="0" smtClean="0"/>
              <a:t/>
            </a:r>
            <a:br>
              <a:rPr lang="hu-HU" sz="3200" dirty="0" smtClean="0"/>
            </a:br>
            <a:r>
              <a:rPr lang="hu-HU" sz="3200" dirty="0" smtClean="0"/>
              <a:t/>
            </a:r>
            <a:br>
              <a:rPr lang="hu-HU" sz="3200" dirty="0" smtClean="0"/>
            </a:br>
            <a:r>
              <a:rPr lang="en-US" sz="2800" dirty="0" smtClean="0"/>
              <a:t>SUSTAINABILITY </a:t>
            </a:r>
            <a:r>
              <a:rPr lang="en-US" sz="2800" dirty="0"/>
              <a:t>OF THE INTERNATIONAL FINANCIAL SYSTEM: </a:t>
            </a:r>
            <a:r>
              <a:rPr lang="hu-HU" sz="2800" dirty="0" smtClean="0"/>
              <a:t>Global, </a:t>
            </a:r>
            <a:r>
              <a:rPr lang="hu-HU" sz="2800" dirty="0" err="1" smtClean="0"/>
              <a:t>regional</a:t>
            </a:r>
            <a:r>
              <a:rPr lang="hu-HU" sz="2800" dirty="0" smtClean="0"/>
              <a:t> and local </a:t>
            </a:r>
            <a:r>
              <a:rPr lang="hu-HU" sz="2800" dirty="0" err="1" smtClean="0"/>
              <a:t>solutions</a:t>
            </a:r>
            <a:r>
              <a:rPr lang="hu-HU" sz="2800" dirty="0"/>
              <a:t/>
            </a:r>
            <a:br>
              <a:rPr lang="hu-HU" sz="2800" dirty="0"/>
            </a:br>
            <a:endParaRPr lang="en-GB" sz="2800" dirty="0"/>
          </a:p>
        </p:txBody>
      </p:sp>
      <p:sp>
        <p:nvSpPr>
          <p:cNvPr id="3" name="Alcím 2"/>
          <p:cNvSpPr>
            <a:spLocks noGrp="1"/>
          </p:cNvSpPr>
          <p:nvPr>
            <p:ph type="subTitle" idx="1"/>
          </p:nvPr>
        </p:nvSpPr>
        <p:spPr>
          <a:xfrm>
            <a:off x="1371600" y="3600450"/>
            <a:ext cx="6400800" cy="2711450"/>
          </a:xfrm>
        </p:spPr>
        <p:txBody>
          <a:bodyPr>
            <a:normAutofit/>
          </a:bodyPr>
          <a:lstStyle/>
          <a:p>
            <a:pPr eaLnBrk="1" hangingPunct="1">
              <a:lnSpc>
                <a:spcPct val="80000"/>
              </a:lnSpc>
            </a:pPr>
            <a:r>
              <a:rPr lang="hu-HU" altLang="en-US" sz="3000" b="1" dirty="0" smtClean="0">
                <a:solidFill>
                  <a:srgbClr val="898989"/>
                </a:solidFill>
              </a:rPr>
              <a:t>Prof. Zoltán Gál</a:t>
            </a:r>
          </a:p>
          <a:p>
            <a:pPr eaLnBrk="1" hangingPunct="1">
              <a:lnSpc>
                <a:spcPct val="80000"/>
              </a:lnSpc>
            </a:pPr>
            <a:r>
              <a:rPr lang="hu-HU" altLang="en-US" sz="2400" dirty="0">
                <a:solidFill>
                  <a:srgbClr val="898989"/>
                </a:solidFill>
              </a:rPr>
              <a:t>Kaposvár </a:t>
            </a:r>
            <a:r>
              <a:rPr lang="hu-HU" altLang="en-US" sz="2400" dirty="0" smtClean="0">
                <a:solidFill>
                  <a:srgbClr val="898989"/>
                </a:solidFill>
              </a:rPr>
              <a:t>University,</a:t>
            </a:r>
            <a:endParaRPr lang="hu-HU" altLang="en-US" sz="2400" dirty="0">
              <a:solidFill>
                <a:srgbClr val="898989"/>
              </a:solidFill>
            </a:endParaRPr>
          </a:p>
          <a:p>
            <a:pPr eaLnBrk="1" hangingPunct="1">
              <a:lnSpc>
                <a:spcPct val="80000"/>
              </a:lnSpc>
            </a:pPr>
            <a:r>
              <a:rPr lang="hu-HU" altLang="en-US" sz="2400" dirty="0" smtClean="0">
                <a:solidFill>
                  <a:srgbClr val="898989"/>
                </a:solidFill>
              </a:rPr>
              <a:t>Centre </a:t>
            </a:r>
            <a:r>
              <a:rPr lang="hu-HU" altLang="en-US" sz="2400" dirty="0" err="1" smtClean="0">
                <a:solidFill>
                  <a:srgbClr val="898989"/>
                </a:solidFill>
              </a:rPr>
              <a:t>for</a:t>
            </a:r>
            <a:r>
              <a:rPr lang="hu-HU" altLang="en-US" sz="2400" dirty="0" smtClean="0">
                <a:solidFill>
                  <a:srgbClr val="898989"/>
                </a:solidFill>
              </a:rPr>
              <a:t> </a:t>
            </a:r>
            <a:r>
              <a:rPr lang="hu-HU" altLang="en-US" sz="2400" dirty="0" err="1" smtClean="0">
                <a:solidFill>
                  <a:srgbClr val="898989"/>
                </a:solidFill>
              </a:rPr>
              <a:t>Economic</a:t>
            </a:r>
            <a:r>
              <a:rPr lang="hu-HU" altLang="en-US" sz="2400" dirty="0" smtClean="0">
                <a:solidFill>
                  <a:srgbClr val="898989"/>
                </a:solidFill>
              </a:rPr>
              <a:t> and Regional Studies of </a:t>
            </a:r>
            <a:r>
              <a:rPr lang="hu-HU" altLang="en-US" sz="2400" dirty="0" err="1" smtClean="0">
                <a:solidFill>
                  <a:srgbClr val="898989"/>
                </a:solidFill>
              </a:rPr>
              <a:t>Hungarian</a:t>
            </a:r>
            <a:r>
              <a:rPr lang="hu-HU" altLang="en-US" sz="2400" dirty="0" smtClean="0">
                <a:solidFill>
                  <a:srgbClr val="898989"/>
                </a:solidFill>
              </a:rPr>
              <a:t> </a:t>
            </a:r>
            <a:r>
              <a:rPr lang="hu-HU" altLang="en-US" sz="2400" dirty="0" err="1" smtClean="0">
                <a:solidFill>
                  <a:srgbClr val="898989"/>
                </a:solidFill>
              </a:rPr>
              <a:t>Academy</a:t>
            </a:r>
            <a:r>
              <a:rPr lang="hu-HU" altLang="en-US" sz="2400" dirty="0" smtClean="0">
                <a:solidFill>
                  <a:srgbClr val="898989"/>
                </a:solidFill>
              </a:rPr>
              <a:t> </a:t>
            </a:r>
            <a:r>
              <a:rPr lang="hu-HU" altLang="en-US" sz="2400" dirty="0" err="1" smtClean="0">
                <a:solidFill>
                  <a:srgbClr val="898989"/>
                </a:solidFill>
              </a:rPr>
              <a:t>of</a:t>
            </a:r>
            <a:r>
              <a:rPr lang="hu-HU" altLang="en-US" sz="2400" dirty="0">
                <a:solidFill>
                  <a:srgbClr val="898989"/>
                </a:solidFill>
              </a:rPr>
              <a:t> </a:t>
            </a:r>
            <a:r>
              <a:rPr lang="hu-HU" altLang="en-US" sz="2400" dirty="0" err="1">
                <a:solidFill>
                  <a:srgbClr val="898989"/>
                </a:solidFill>
              </a:rPr>
              <a:t>Sciences</a:t>
            </a:r>
            <a:r>
              <a:rPr lang="hu-HU" altLang="en-US" sz="2400" dirty="0">
                <a:solidFill>
                  <a:srgbClr val="898989"/>
                </a:solidFill>
              </a:rPr>
              <a:t>, </a:t>
            </a:r>
            <a:endParaRPr lang="hu-HU" altLang="en-US" sz="2400" dirty="0" smtClean="0">
              <a:solidFill>
                <a:srgbClr val="898989"/>
              </a:solidFill>
            </a:endParaRPr>
          </a:p>
          <a:p>
            <a:pPr eaLnBrk="1" hangingPunct="1">
              <a:lnSpc>
                <a:spcPct val="80000"/>
              </a:lnSpc>
            </a:pPr>
            <a:endParaRPr lang="hu-HU" altLang="en-US" sz="2400" dirty="0">
              <a:solidFill>
                <a:srgbClr val="898989"/>
              </a:solidFill>
            </a:endParaRPr>
          </a:p>
        </p:txBody>
      </p:sp>
      <p:pic>
        <p:nvPicPr>
          <p:cNvPr id="7" name="Tartalom helye 3"/>
          <p:cNvPicPr>
            <a:picLocks noChangeAspect="1"/>
          </p:cNvPicPr>
          <p:nvPr/>
        </p:nvPicPr>
        <p:blipFill>
          <a:blip r:embed="rId3"/>
          <a:stretch>
            <a:fillRect/>
          </a:stretch>
        </p:blipFill>
        <p:spPr bwMode="auto">
          <a:xfrm>
            <a:off x="0" y="5079369"/>
            <a:ext cx="2685358" cy="176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wall-street-reform-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87824"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p:cNvPicPr>
            <a:picLocks noChangeAspect="1"/>
          </p:cNvPicPr>
          <p:nvPr/>
        </p:nvPicPr>
        <p:blipFill>
          <a:blip r:embed="rId5"/>
          <a:stretch>
            <a:fillRect/>
          </a:stretch>
        </p:blipFill>
        <p:spPr>
          <a:xfrm>
            <a:off x="4550027" y="5005175"/>
            <a:ext cx="4555017" cy="1874064"/>
          </a:xfrm>
          <a:prstGeom prst="rect">
            <a:avLst/>
          </a:prstGeom>
        </p:spPr>
      </p:pic>
      <p:pic>
        <p:nvPicPr>
          <p:cNvPr id="8" name="Kép 7"/>
          <p:cNvPicPr>
            <a:picLocks noChangeAspect="1"/>
          </p:cNvPicPr>
          <p:nvPr/>
        </p:nvPicPr>
        <p:blipFill>
          <a:blip r:embed="rId6"/>
          <a:stretch>
            <a:fillRect/>
          </a:stretch>
        </p:blipFill>
        <p:spPr>
          <a:xfrm>
            <a:off x="5818428" y="-27711"/>
            <a:ext cx="3325572" cy="22414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rmAutofit fontScale="90000"/>
          </a:bodyPr>
          <a:lstStyle/>
          <a:p>
            <a:r>
              <a:rPr lang="en-US" sz="3100" dirty="0" smtClean="0"/>
              <a:t>Green </a:t>
            </a:r>
            <a:r>
              <a:rPr lang="en-US" sz="3100" dirty="0"/>
              <a:t>products and services in the financial sector</a:t>
            </a:r>
            <a:r>
              <a:rPr lang="sr-Latn-RS" dirty="0"/>
              <a:t/>
            </a:r>
            <a:br>
              <a:rPr lang="sr-Latn-RS" dirty="0"/>
            </a:br>
            <a:endParaRPr lang="en-US" dirty="0">
              <a:solidFill>
                <a:schemeClr val="tx1"/>
              </a:solidFill>
            </a:endParaRPr>
          </a:p>
        </p:txBody>
      </p:sp>
      <p:sp>
        <p:nvSpPr>
          <p:cNvPr id="4" name="Rectangle 3"/>
          <p:cNvSpPr txBox="1">
            <a:spLocks noChangeArrowheads="1"/>
          </p:cNvSpPr>
          <p:nvPr/>
        </p:nvSpPr>
        <p:spPr bwMode="auto">
          <a:xfrm>
            <a:off x="179512" y="404664"/>
            <a:ext cx="846536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buNone/>
            </a:pPr>
            <a:endParaRPr lang="sr-Latn-RS" dirty="0" smtClean="0"/>
          </a:p>
          <a:p>
            <a:pPr lvl="1"/>
            <a:r>
              <a:rPr lang="en-US" dirty="0" smtClean="0"/>
              <a:t>There </a:t>
            </a:r>
            <a:r>
              <a:rPr lang="en-US" dirty="0"/>
              <a:t>are three levels of "greening" business within financial </a:t>
            </a:r>
            <a:r>
              <a:rPr lang="en-US" dirty="0" smtClean="0"/>
              <a:t>institutions.</a:t>
            </a:r>
          </a:p>
          <a:p>
            <a:pPr lvl="2"/>
            <a:r>
              <a:rPr lang="en-US" dirty="0" smtClean="0"/>
              <a:t>The </a:t>
            </a:r>
            <a:r>
              <a:rPr lang="en-US" dirty="0"/>
              <a:t>first level refers to the influence of the institution itself from the regular </a:t>
            </a:r>
            <a:r>
              <a:rPr lang="en-US" dirty="0" smtClean="0"/>
              <a:t>business.</a:t>
            </a:r>
            <a:endParaRPr lang="en-US" dirty="0"/>
          </a:p>
          <a:p>
            <a:pPr lvl="2"/>
            <a:r>
              <a:rPr lang="en-US" dirty="0" smtClean="0"/>
              <a:t>The </a:t>
            </a:r>
            <a:r>
              <a:rPr lang="en-US" dirty="0"/>
              <a:t>second level of "greening" is the process of introducing new financial products and </a:t>
            </a:r>
            <a:r>
              <a:rPr lang="en-US" dirty="0" smtClean="0"/>
              <a:t>services</a:t>
            </a:r>
          </a:p>
          <a:p>
            <a:pPr lvl="2"/>
            <a:endParaRPr lang="en-US" dirty="0"/>
          </a:p>
          <a:p>
            <a:pPr lvl="2"/>
            <a:r>
              <a:rPr lang="en-US" dirty="0" smtClean="0"/>
              <a:t>The </a:t>
            </a:r>
            <a:r>
              <a:rPr lang="en-US" dirty="0"/>
              <a:t>third and highest level represents the introduction of a social and environmental management system</a:t>
            </a:r>
            <a:endParaRPr lang="sr-Latn-RS" dirty="0" smtClean="0"/>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3087212"/>
            <a:ext cx="4637170" cy="372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647474194"/>
              </p:ext>
            </p:extLst>
          </p:nvPr>
        </p:nvGraphicFramePr>
        <p:xfrm>
          <a:off x="4525614" y="3511893"/>
          <a:ext cx="4618386" cy="33358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103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rmAutofit/>
          </a:bodyPr>
          <a:lstStyle/>
          <a:p>
            <a:pPr lvl="0"/>
            <a:r>
              <a:rPr lang="sr-Latn-RS" dirty="0" smtClean="0">
                <a:solidFill>
                  <a:schemeClr val="tx1"/>
                </a:solidFill>
              </a:rPr>
              <a:t>3. </a:t>
            </a:r>
            <a:r>
              <a:rPr lang="sr-Latn-RS" dirty="0">
                <a:solidFill>
                  <a:schemeClr val="tx1"/>
                </a:solidFill>
              </a:rPr>
              <a:t>Green “Sustainable” Banking</a:t>
            </a:r>
            <a:endParaRPr lang="en-US" dirty="0">
              <a:solidFill>
                <a:schemeClr val="tx1"/>
              </a:solidFill>
            </a:endParaRPr>
          </a:p>
        </p:txBody>
      </p:sp>
      <p:sp>
        <p:nvSpPr>
          <p:cNvPr id="4" name="Rectangle 3"/>
          <p:cNvSpPr txBox="1">
            <a:spLocks noChangeArrowheads="1"/>
          </p:cNvSpPr>
          <p:nvPr/>
        </p:nvSpPr>
        <p:spPr bwMode="auto">
          <a:xfrm>
            <a:off x="11001" y="1368424"/>
            <a:ext cx="3338623" cy="427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4000" dirty="0"/>
              <a:t>Examples of banks with the best social and environmental management systems</a:t>
            </a:r>
          </a:p>
          <a:p>
            <a:pPr marL="0" indent="0">
              <a:buNone/>
            </a:pPr>
            <a:endParaRPr lang="en-US" dirty="0" smtClean="0"/>
          </a:p>
          <a:p>
            <a:pPr marL="0" indent="0" algn="ctr">
              <a:buNone/>
            </a:pPr>
            <a:r>
              <a:rPr lang="sr-Latn-RS" dirty="0"/>
              <a:t>NEDBANK </a:t>
            </a:r>
            <a:r>
              <a:rPr lang="sr-Latn-RS" dirty="0" smtClean="0"/>
              <a:t>gr</a:t>
            </a:r>
            <a:r>
              <a:rPr lang="en-US" dirty="0" err="1" smtClean="0"/>
              <a:t>oup</a:t>
            </a:r>
            <a:endParaRPr lang="en-US" dirty="0" smtClean="0"/>
          </a:p>
          <a:p>
            <a:pPr marL="0" indent="0">
              <a:buNone/>
            </a:pPr>
            <a:endParaRPr lang="en-US" dirty="0"/>
          </a:p>
          <a:p>
            <a:r>
              <a:rPr lang="en-US" dirty="0"/>
              <a:t>The social and environmental management system of </a:t>
            </a:r>
            <a:r>
              <a:rPr lang="en-US" dirty="0" err="1" smtClean="0"/>
              <a:t>Nedbank</a:t>
            </a:r>
            <a:r>
              <a:rPr lang="en-US" dirty="0" smtClean="0"/>
              <a:t> </a:t>
            </a:r>
            <a:r>
              <a:rPr lang="en-US" dirty="0"/>
              <a:t>is based on the ISO 14000 standard, the best practices of the IFC and the Equatorial Principles.</a:t>
            </a:r>
          </a:p>
          <a:p>
            <a:endParaRPr lang="en-US" dirty="0"/>
          </a:p>
          <a:p>
            <a:endParaRPr lang="en-US" dirty="0"/>
          </a:p>
          <a:p>
            <a:r>
              <a:rPr lang="en-US" dirty="0"/>
              <a:t>The program contains policies, procedures, resources and workflows that are responsible for identifying and assessing impeded social and environmental impacts on the lending activities of the bank</a:t>
            </a:r>
            <a:r>
              <a:rPr lang="en-US" dirty="0" smtClean="0"/>
              <a:t>.</a:t>
            </a:r>
            <a:endParaRPr lang="hu-HU" dirty="0" smtClean="0"/>
          </a:p>
          <a:p>
            <a:r>
              <a:rPr lang="hu-HU" dirty="0">
                <a:hlinkClick r:id="rId3"/>
              </a:rPr>
              <a:t>https://</a:t>
            </a:r>
            <a:r>
              <a:rPr lang="hu-HU" dirty="0" smtClean="0">
                <a:hlinkClick r:id="rId3"/>
              </a:rPr>
              <a:t>www.youtube.com/watch?v=7Rnih3MxCQA</a:t>
            </a:r>
            <a:endParaRPr lang="hu-HU" dirty="0" smtClean="0"/>
          </a:p>
          <a:p>
            <a:endParaRPr lang="hu-HU" dirty="0"/>
          </a:p>
          <a:p>
            <a:endParaRPr lang="en-US" dirty="0"/>
          </a:p>
        </p:txBody>
      </p:sp>
      <p:sp>
        <p:nvSpPr>
          <p:cNvPr id="6" name="Rectangle 3"/>
          <p:cNvSpPr txBox="1">
            <a:spLocks noChangeArrowheads="1"/>
          </p:cNvSpPr>
          <p:nvPr/>
        </p:nvSpPr>
        <p:spPr bwMode="auto">
          <a:xfrm>
            <a:off x="3426416" y="5254625"/>
            <a:ext cx="5717583" cy="160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en-US" dirty="0"/>
          </a:p>
          <a:p>
            <a:r>
              <a:rPr lang="en-US" dirty="0"/>
              <a:t>Any negative impact on the social and </a:t>
            </a:r>
            <a:r>
              <a:rPr lang="en-US" dirty="0" smtClean="0"/>
              <a:t>natural </a:t>
            </a:r>
            <a:r>
              <a:rPr lang="en-US" dirty="0"/>
              <a:t>environment is triggered by a mechanism aimed at removing these negative effects.</a:t>
            </a:r>
          </a:p>
          <a:p>
            <a:r>
              <a:rPr lang="en-US" dirty="0"/>
              <a:t>The mechanism </a:t>
            </a:r>
            <a:r>
              <a:rPr lang="en-US" dirty="0" smtClean="0"/>
              <a:t>involves </a:t>
            </a:r>
            <a:r>
              <a:rPr lang="en-US" dirty="0"/>
              <a:t>the analysis: social and environmental; specific guidelines in the field of economy; relevant local, regional or national legislation; review of relevant public information portals; communication with relevant civil servants; visits to endangered areas, etc.</a:t>
            </a:r>
            <a:endParaRPr lang="sr-Latn-RS" dirty="0" smtClean="0"/>
          </a:p>
        </p:txBody>
      </p:sp>
      <p:pic>
        <p:nvPicPr>
          <p:cNvPr id="450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9624" y="1368424"/>
            <a:ext cx="57943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862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rmAutofit/>
          </a:bodyPr>
          <a:lstStyle/>
          <a:p>
            <a:pPr lvl="0"/>
            <a:r>
              <a:rPr lang="sr-Latn-RS" dirty="0">
                <a:solidFill>
                  <a:schemeClr val="tx1"/>
                </a:solidFill>
              </a:rPr>
              <a:t>3</a:t>
            </a:r>
            <a:r>
              <a:rPr lang="sr-Latn-RS" dirty="0" smtClean="0">
                <a:solidFill>
                  <a:schemeClr val="tx1"/>
                </a:solidFill>
              </a:rPr>
              <a:t>. </a:t>
            </a:r>
            <a:r>
              <a:rPr lang="sr-Latn-RS" dirty="0">
                <a:solidFill>
                  <a:schemeClr val="tx1"/>
                </a:solidFill>
              </a:rPr>
              <a:t>Green “Sustainable” </a:t>
            </a:r>
            <a:r>
              <a:rPr lang="sr-Latn-RS" dirty="0" smtClean="0">
                <a:solidFill>
                  <a:schemeClr val="tx1"/>
                </a:solidFill>
              </a:rPr>
              <a:t>Banking</a:t>
            </a:r>
            <a:endParaRPr lang="en-US" dirty="0">
              <a:solidFill>
                <a:schemeClr val="tx1"/>
              </a:solidFill>
            </a:endParaRPr>
          </a:p>
        </p:txBody>
      </p:sp>
      <p:sp>
        <p:nvSpPr>
          <p:cNvPr id="4" name="Rectangle 3"/>
          <p:cNvSpPr txBox="1">
            <a:spLocks noChangeArrowheads="1"/>
          </p:cNvSpPr>
          <p:nvPr/>
        </p:nvSpPr>
        <p:spPr bwMode="auto">
          <a:xfrm>
            <a:off x="102780" y="1066800"/>
            <a:ext cx="475725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4400" dirty="0" smtClean="0"/>
              <a:t>Types of social loans and securities</a:t>
            </a:r>
            <a:endParaRPr lang="sr-Latn-RS" sz="4400" dirty="0" smtClean="0"/>
          </a:p>
          <a:p>
            <a:pPr marL="0" indent="0">
              <a:buNone/>
            </a:pPr>
            <a:r>
              <a:rPr lang="sr-Latn-RS" dirty="0">
                <a:hlinkClick r:id="rId3"/>
              </a:rPr>
              <a:t>https://</a:t>
            </a:r>
            <a:r>
              <a:rPr lang="sr-Latn-RS" dirty="0" smtClean="0">
                <a:hlinkClick r:id="rId3"/>
              </a:rPr>
              <a:t>www.youtube.com/watch?v=8eb8ivuqOoQ</a:t>
            </a:r>
            <a:endParaRPr lang="sr-Latn-RS" dirty="0" smtClean="0"/>
          </a:p>
          <a:p>
            <a:pPr marL="0" indent="0">
              <a:buNone/>
            </a:pPr>
            <a:endParaRPr lang="sr-Latn-RS" dirty="0" smtClean="0"/>
          </a:p>
        </p:txBody>
      </p:sp>
      <p:graphicFrame>
        <p:nvGraphicFramePr>
          <p:cNvPr id="3" name="Table 2"/>
          <p:cNvGraphicFramePr>
            <a:graphicFrameLocks noGrp="1"/>
          </p:cNvGraphicFramePr>
          <p:nvPr>
            <p:extLst>
              <p:ext uri="{D42A27DB-BD31-4B8C-83A1-F6EECF244321}">
                <p14:modId xmlns:p14="http://schemas.microsoft.com/office/powerpoint/2010/main" val="2562371926"/>
              </p:ext>
            </p:extLst>
          </p:nvPr>
        </p:nvGraphicFramePr>
        <p:xfrm>
          <a:off x="4876800" y="1143000"/>
          <a:ext cx="4244163" cy="5714999"/>
        </p:xfrm>
        <a:graphic>
          <a:graphicData uri="http://schemas.openxmlformats.org/drawingml/2006/table">
            <a:tbl>
              <a:tblPr firstRow="1" firstCol="1" bandRow="1">
                <a:tableStyleId>{21E4AEA4-8DFA-4A89-87EB-49C32662AFE0}</a:tableStyleId>
              </a:tblPr>
              <a:tblGrid>
                <a:gridCol w="1414156"/>
                <a:gridCol w="2830007"/>
              </a:tblGrid>
              <a:tr h="204107">
                <a:tc>
                  <a:txBody>
                    <a:bodyPr/>
                    <a:lstStyle/>
                    <a:p>
                      <a:pPr>
                        <a:lnSpc>
                          <a:spcPct val="115000"/>
                        </a:lnSpc>
                        <a:spcAft>
                          <a:spcPts val="0"/>
                        </a:spcAft>
                      </a:pPr>
                      <a:r>
                        <a:rPr lang="en-GB" sz="1100" dirty="0">
                          <a:effectLst/>
                        </a:rPr>
                        <a:t>TYPE OF LOAN</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PURPOSE OF THE LOAN </a:t>
                      </a:r>
                      <a:endParaRPr lang="en-US" sz="1100">
                        <a:effectLst/>
                        <a:latin typeface="Calibri"/>
                        <a:ea typeface="Calibri"/>
                        <a:cs typeface="Times New Roman"/>
                      </a:endParaRPr>
                    </a:p>
                  </a:txBody>
                  <a:tcPr marL="68580" marR="68580" marT="0" marB="0"/>
                </a:tc>
              </a:tr>
              <a:tr h="612321">
                <a:tc>
                  <a:txBody>
                    <a:bodyPr/>
                    <a:lstStyle/>
                    <a:p>
                      <a:pPr algn="just">
                        <a:lnSpc>
                          <a:spcPct val="115000"/>
                        </a:lnSpc>
                        <a:spcAft>
                          <a:spcPts val="0"/>
                        </a:spcAft>
                      </a:pPr>
                      <a:r>
                        <a:rPr lang="en-GB" sz="1100" dirty="0">
                          <a:effectLst/>
                        </a:rPr>
                        <a:t>Education</a:t>
                      </a:r>
                      <a:endParaRPr lang="en-US" sz="11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dirty="0">
                          <a:effectLst/>
                        </a:rPr>
                        <a:t>Improvement of education system</a:t>
                      </a:r>
                      <a:endParaRPr lang="en-US" sz="1100" dirty="0">
                        <a:effectLst/>
                      </a:endParaRPr>
                    </a:p>
                    <a:p>
                      <a:pPr marL="342900" lvl="0" indent="-342900">
                        <a:lnSpc>
                          <a:spcPct val="115000"/>
                        </a:lnSpc>
                        <a:spcAft>
                          <a:spcPts val="0"/>
                        </a:spcAft>
                        <a:buFont typeface="Symbol"/>
                        <a:buChar char=""/>
                      </a:pPr>
                      <a:r>
                        <a:rPr lang="en-GB" sz="1100" dirty="0">
                          <a:effectLst/>
                        </a:rPr>
                        <a:t>Assistance to vulnerable social groups to obtain quality education</a:t>
                      </a:r>
                      <a:endParaRPr lang="en-US" sz="1100" dirty="0">
                        <a:effectLst/>
                        <a:latin typeface="Calibri"/>
                        <a:ea typeface="Calibri"/>
                        <a:cs typeface="Times New Roman"/>
                      </a:endParaRPr>
                    </a:p>
                  </a:txBody>
                  <a:tcPr marL="68580" marR="68580" marT="0" marB="0"/>
                </a:tc>
              </a:tr>
              <a:tr h="816429">
                <a:tc>
                  <a:txBody>
                    <a:bodyPr/>
                    <a:lstStyle/>
                    <a:p>
                      <a:pPr>
                        <a:lnSpc>
                          <a:spcPct val="115000"/>
                        </a:lnSpc>
                        <a:spcAft>
                          <a:spcPts val="0"/>
                        </a:spcAft>
                      </a:pPr>
                      <a:r>
                        <a:rPr lang="en-GB" sz="1100">
                          <a:effectLst/>
                        </a:rPr>
                        <a:t>Crime rate and public safety and security</a:t>
                      </a:r>
                      <a:endParaRPr lang="en-US"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a:effectLst/>
                        </a:rPr>
                        <a:t>Reduction of the crime rate due to preventive action</a:t>
                      </a:r>
                      <a:endParaRPr lang="en-US" sz="1100">
                        <a:effectLst/>
                      </a:endParaRPr>
                    </a:p>
                    <a:p>
                      <a:pPr marL="342900" lvl="0" indent="-342900">
                        <a:lnSpc>
                          <a:spcPct val="115000"/>
                        </a:lnSpc>
                        <a:spcAft>
                          <a:spcPts val="0"/>
                        </a:spcAft>
                        <a:buFont typeface="Symbol"/>
                        <a:buChar char=""/>
                      </a:pPr>
                      <a:r>
                        <a:rPr lang="en-GB" sz="1100">
                          <a:effectLst/>
                        </a:rPr>
                        <a:t>Reducing the rate of recidivist </a:t>
                      </a:r>
                      <a:endParaRPr lang="en-US" sz="1100">
                        <a:effectLst/>
                      </a:endParaRPr>
                    </a:p>
                    <a:p>
                      <a:pPr marL="342900" lvl="0" indent="-342900">
                        <a:lnSpc>
                          <a:spcPct val="115000"/>
                        </a:lnSpc>
                        <a:spcAft>
                          <a:spcPts val="0"/>
                        </a:spcAft>
                        <a:buFont typeface="Symbol"/>
                        <a:buChar char=""/>
                      </a:pPr>
                      <a:r>
                        <a:rPr lang="en-GB" sz="1100">
                          <a:effectLst/>
                        </a:rPr>
                        <a:t>Education and training of inmates</a:t>
                      </a:r>
                      <a:endParaRPr lang="en-US" sz="1100">
                        <a:effectLst/>
                        <a:latin typeface="Calibri"/>
                        <a:ea typeface="Calibri"/>
                        <a:cs typeface="Times New Roman"/>
                      </a:endParaRPr>
                    </a:p>
                  </a:txBody>
                  <a:tcPr marL="68580" marR="68580" marT="0" marB="0"/>
                </a:tc>
              </a:tr>
              <a:tr h="612321">
                <a:tc>
                  <a:txBody>
                    <a:bodyPr/>
                    <a:lstStyle/>
                    <a:p>
                      <a:pPr>
                        <a:lnSpc>
                          <a:spcPct val="115000"/>
                        </a:lnSpc>
                        <a:spcAft>
                          <a:spcPts val="0"/>
                        </a:spcAft>
                      </a:pPr>
                      <a:r>
                        <a:rPr lang="en-GB" sz="1100" dirty="0">
                          <a:effectLst/>
                        </a:rPr>
                        <a:t>Social Housing</a:t>
                      </a:r>
                      <a:endParaRPr lang="en-US" sz="11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a:effectLst/>
                        </a:rPr>
                        <a:t>Reducing the number of homeless people </a:t>
                      </a:r>
                      <a:endParaRPr lang="en-US" sz="1100">
                        <a:effectLst/>
                      </a:endParaRPr>
                    </a:p>
                    <a:p>
                      <a:pPr marL="342900" lvl="0" indent="-342900">
                        <a:lnSpc>
                          <a:spcPct val="115000"/>
                        </a:lnSpc>
                        <a:spcAft>
                          <a:spcPts val="0"/>
                        </a:spcAft>
                        <a:buFont typeface="Symbol"/>
                        <a:buChar char=""/>
                      </a:pPr>
                      <a:r>
                        <a:rPr lang="en-GB" sz="1100">
                          <a:effectLst/>
                        </a:rPr>
                        <a:t>Improvement of living conditions</a:t>
                      </a:r>
                      <a:endParaRPr lang="en-US" sz="1100">
                        <a:effectLst/>
                        <a:latin typeface="Calibri"/>
                        <a:ea typeface="Calibri"/>
                        <a:cs typeface="Times New Roman"/>
                      </a:endParaRPr>
                    </a:p>
                  </a:txBody>
                  <a:tcPr marL="68580" marR="68580" marT="0" marB="0"/>
                </a:tc>
              </a:tr>
              <a:tr h="612321">
                <a:tc>
                  <a:txBody>
                    <a:bodyPr/>
                    <a:lstStyle/>
                    <a:p>
                      <a:pPr>
                        <a:lnSpc>
                          <a:spcPct val="115000"/>
                        </a:lnSpc>
                        <a:spcAft>
                          <a:spcPts val="0"/>
                        </a:spcAft>
                      </a:pPr>
                      <a:r>
                        <a:rPr lang="en-GB" sz="1100" dirty="0">
                          <a:effectLst/>
                        </a:rPr>
                        <a:t>Healthcare</a:t>
                      </a:r>
                      <a:endParaRPr lang="en-US" sz="11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tabLst>
                          <a:tab pos="1097280" algn="l"/>
                        </a:tabLst>
                      </a:pPr>
                      <a:r>
                        <a:rPr lang="en-GB" sz="1100" dirty="0">
                          <a:effectLst/>
                        </a:rPr>
                        <a:t>Improving public health </a:t>
                      </a:r>
                      <a:endParaRPr lang="en-US" sz="1100" dirty="0">
                        <a:effectLst/>
                      </a:endParaRPr>
                    </a:p>
                    <a:p>
                      <a:pPr marL="342900" lvl="0" indent="-342900">
                        <a:lnSpc>
                          <a:spcPct val="115000"/>
                        </a:lnSpc>
                        <a:spcAft>
                          <a:spcPts val="0"/>
                        </a:spcAft>
                        <a:buFont typeface="Symbol"/>
                        <a:buChar char=""/>
                      </a:pPr>
                      <a:r>
                        <a:rPr lang="en-GB" sz="1100" dirty="0">
                          <a:effectLst/>
                        </a:rPr>
                        <a:t>Preventive actions</a:t>
                      </a:r>
                      <a:endParaRPr lang="en-US" sz="1100" dirty="0">
                        <a:effectLst/>
                      </a:endParaRPr>
                    </a:p>
                    <a:p>
                      <a:pPr marL="342900" lvl="0" indent="-342900">
                        <a:lnSpc>
                          <a:spcPct val="115000"/>
                        </a:lnSpc>
                        <a:spcAft>
                          <a:spcPts val="0"/>
                        </a:spcAft>
                        <a:buFont typeface="Symbol"/>
                        <a:buChar char=""/>
                      </a:pPr>
                      <a:r>
                        <a:rPr lang="en-GB" sz="1100" dirty="0">
                          <a:effectLst/>
                        </a:rPr>
                        <a:t>Reducing the use of harmful substances</a:t>
                      </a:r>
                      <a:endParaRPr lang="en-US" sz="1100" dirty="0">
                        <a:effectLst/>
                        <a:latin typeface="Calibri"/>
                        <a:ea typeface="Calibri"/>
                        <a:cs typeface="Times New Roman"/>
                      </a:endParaRPr>
                    </a:p>
                  </a:txBody>
                  <a:tcPr marL="68580" marR="68580" marT="0" marB="0"/>
                </a:tc>
              </a:tr>
              <a:tr h="612321">
                <a:tc>
                  <a:txBody>
                    <a:bodyPr/>
                    <a:lstStyle/>
                    <a:p>
                      <a:pPr>
                        <a:lnSpc>
                          <a:spcPct val="115000"/>
                        </a:lnSpc>
                        <a:spcAft>
                          <a:spcPts val="0"/>
                        </a:spcAft>
                      </a:pPr>
                      <a:r>
                        <a:rPr lang="en-GB" sz="1100">
                          <a:effectLst/>
                        </a:rPr>
                        <a:t>Sport activities and youth </a:t>
                      </a:r>
                      <a:endParaRPr lang="en-US"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a:effectLst/>
                        </a:rPr>
                        <a:t>The construction of sports centres and promotion of sports</a:t>
                      </a:r>
                      <a:endParaRPr lang="en-US" sz="1100">
                        <a:effectLst/>
                      </a:endParaRPr>
                    </a:p>
                    <a:p>
                      <a:pPr marL="342900" lvl="0" indent="-342900">
                        <a:lnSpc>
                          <a:spcPct val="115000"/>
                        </a:lnSpc>
                        <a:spcAft>
                          <a:spcPts val="0"/>
                        </a:spcAft>
                        <a:buFont typeface="Symbol"/>
                        <a:buChar char=""/>
                      </a:pPr>
                      <a:r>
                        <a:rPr lang="en-GB" sz="1100">
                          <a:effectLst/>
                        </a:rPr>
                        <a:t>Sports event organization</a:t>
                      </a:r>
                      <a:endParaRPr lang="en-US" sz="1100">
                        <a:effectLst/>
                        <a:latin typeface="Calibri"/>
                        <a:ea typeface="Calibri"/>
                        <a:cs typeface="Times New Roman"/>
                      </a:endParaRPr>
                    </a:p>
                  </a:txBody>
                  <a:tcPr marL="68580" marR="68580" marT="0" marB="0"/>
                </a:tc>
              </a:tr>
              <a:tr h="1020536">
                <a:tc>
                  <a:txBody>
                    <a:bodyPr/>
                    <a:lstStyle/>
                    <a:p>
                      <a:pPr>
                        <a:lnSpc>
                          <a:spcPct val="115000"/>
                        </a:lnSpc>
                        <a:spcAft>
                          <a:spcPts val="0"/>
                        </a:spcAft>
                      </a:pPr>
                      <a:r>
                        <a:rPr lang="en-GB" sz="1100">
                          <a:effectLst/>
                        </a:rPr>
                        <a:t>Art and Culture</a:t>
                      </a:r>
                      <a:endParaRPr lang="en-US"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n-GB" sz="1100" dirty="0">
                          <a:effectLst/>
                        </a:rPr>
                        <a:t>The construction and renovation of art and cultural institutions</a:t>
                      </a:r>
                      <a:endParaRPr lang="en-US" sz="1100" dirty="0">
                        <a:effectLst/>
                      </a:endParaRPr>
                    </a:p>
                    <a:p>
                      <a:pPr marL="342900" lvl="0" indent="-342900">
                        <a:lnSpc>
                          <a:spcPct val="115000"/>
                        </a:lnSpc>
                        <a:spcAft>
                          <a:spcPts val="0"/>
                        </a:spcAft>
                        <a:buFont typeface="Symbol"/>
                        <a:buChar char=""/>
                      </a:pPr>
                      <a:r>
                        <a:rPr lang="en-GB" sz="1100" dirty="0">
                          <a:effectLst/>
                        </a:rPr>
                        <a:t>Promoting culture and art through organization of different events and manifestations</a:t>
                      </a:r>
                      <a:endParaRPr lang="en-US" sz="1100" dirty="0">
                        <a:effectLst/>
                        <a:latin typeface="Calibri"/>
                        <a:ea typeface="Calibri"/>
                        <a:cs typeface="Times New Roman"/>
                      </a:endParaRPr>
                    </a:p>
                  </a:txBody>
                  <a:tcPr marL="68580" marR="68580" marT="0" marB="0"/>
                </a:tc>
              </a:tr>
              <a:tr h="816429">
                <a:tc>
                  <a:txBody>
                    <a:bodyPr/>
                    <a:lstStyle/>
                    <a:p>
                      <a:pPr>
                        <a:lnSpc>
                          <a:spcPct val="115000"/>
                        </a:lnSpc>
                        <a:spcAft>
                          <a:spcPts val="0"/>
                        </a:spcAft>
                      </a:pPr>
                      <a:r>
                        <a:rPr lang="en-GB" sz="1100">
                          <a:effectLst/>
                        </a:rPr>
                        <a:t>Local and Municipal Affairs</a:t>
                      </a:r>
                      <a:endParaRPr lang="en-US" sz="110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sr-Latn-RS" sz="1100">
                          <a:effectLst/>
                        </a:rPr>
                        <a:t>Improvement of public utility services such as public transport, parks and other content</a:t>
                      </a:r>
                      <a:endParaRPr lang="en-US" sz="1100">
                        <a:effectLst/>
                      </a:endParaRPr>
                    </a:p>
                    <a:p>
                      <a:pPr marL="342900" lvl="0" indent="-342900">
                        <a:lnSpc>
                          <a:spcPct val="115000"/>
                        </a:lnSpc>
                        <a:spcAft>
                          <a:spcPts val="0"/>
                        </a:spcAft>
                        <a:buFont typeface="Symbol"/>
                        <a:buChar char=""/>
                      </a:pPr>
                      <a:r>
                        <a:rPr lang="en-GB" sz="1100">
                          <a:effectLst/>
                        </a:rPr>
                        <a:t>Improvement of public administration</a:t>
                      </a:r>
                      <a:endParaRPr lang="en-US" sz="1100">
                        <a:effectLst/>
                        <a:latin typeface="Calibri"/>
                        <a:ea typeface="Calibri"/>
                        <a:cs typeface="Times New Roman"/>
                      </a:endParaRPr>
                    </a:p>
                  </a:txBody>
                  <a:tcPr marL="68580" marR="68580" marT="0" marB="0"/>
                </a:tc>
              </a:tr>
              <a:tr h="408214">
                <a:tc>
                  <a:txBody>
                    <a:bodyPr/>
                    <a:lstStyle/>
                    <a:p>
                      <a:pPr>
                        <a:lnSpc>
                          <a:spcPct val="115000"/>
                        </a:lnSpc>
                        <a:spcAft>
                          <a:spcPts val="0"/>
                        </a:spcAft>
                      </a:pPr>
                      <a:r>
                        <a:rPr lang="en-GB" sz="1100" dirty="0">
                          <a:effectLst/>
                        </a:rPr>
                        <a:t>Employment </a:t>
                      </a:r>
                      <a:endParaRPr lang="en-US" sz="1100" dirty="0">
                        <a:effectLst/>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sr-Latn-RS" sz="1100" dirty="0">
                          <a:effectLst/>
                        </a:rPr>
                        <a:t>Employment of people with disabilities or people with mental illnesses</a:t>
                      </a:r>
                      <a:endParaRPr lang="en-US" sz="1100" dirty="0">
                        <a:effectLst/>
                        <a:latin typeface="Calibri"/>
                        <a:ea typeface="Calibri"/>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83729098"/>
              </p:ext>
            </p:extLst>
          </p:nvPr>
        </p:nvGraphicFramePr>
        <p:xfrm>
          <a:off x="-1" y="1905002"/>
          <a:ext cx="4876801" cy="4952999"/>
        </p:xfrm>
        <a:graphic>
          <a:graphicData uri="http://schemas.openxmlformats.org/drawingml/2006/table">
            <a:tbl>
              <a:tblPr firstRow="1" firstCol="1" bandRow="1">
                <a:tableStyleId>{21E4AEA4-8DFA-4A89-87EB-49C32662AFE0}</a:tableStyleId>
              </a:tblPr>
              <a:tblGrid>
                <a:gridCol w="832669"/>
                <a:gridCol w="979043"/>
                <a:gridCol w="717596"/>
                <a:gridCol w="2347493"/>
              </a:tblGrid>
              <a:tr h="471715">
                <a:tc>
                  <a:txBody>
                    <a:bodyPr/>
                    <a:lstStyle/>
                    <a:p>
                      <a:pPr>
                        <a:lnSpc>
                          <a:spcPct val="115000"/>
                        </a:lnSpc>
                        <a:spcAft>
                          <a:spcPts val="0"/>
                        </a:spcAft>
                      </a:pPr>
                      <a:r>
                        <a:rPr lang="en-GB" sz="1100" dirty="0">
                          <a:effectLst/>
                        </a:rPr>
                        <a:t>INSTITUTION</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TYPE OF ACTIVITY</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AMOUNT </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DESCRIPTION</a:t>
                      </a:r>
                      <a:endParaRPr lang="en-US" sz="1100" dirty="0">
                        <a:effectLst/>
                        <a:latin typeface="Calibri"/>
                        <a:ea typeface="Calibri"/>
                        <a:cs typeface="Times New Roman"/>
                      </a:endParaRPr>
                    </a:p>
                  </a:txBody>
                  <a:tcPr marL="68580" marR="68580" marT="0" marB="0"/>
                </a:tc>
              </a:tr>
              <a:tr h="707571">
                <a:tc>
                  <a:txBody>
                    <a:bodyPr/>
                    <a:lstStyle/>
                    <a:p>
                      <a:pPr>
                        <a:lnSpc>
                          <a:spcPct val="115000"/>
                        </a:lnSpc>
                        <a:spcAft>
                          <a:spcPts val="0"/>
                        </a:spcAft>
                      </a:pPr>
                      <a:r>
                        <a:rPr lang="en-GB" sz="1100">
                          <a:effectLst/>
                        </a:rPr>
                        <a:t>Thera Trust</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Bond issue</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sr-Latn-RS" sz="1100">
                          <a:effectLst/>
                        </a:rPr>
                        <a:t>£2,000,000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Bond offer to retail investors for a national charity that provides support to people with a learning disability. </a:t>
                      </a:r>
                      <a:endParaRPr lang="en-US" sz="1100" dirty="0">
                        <a:effectLst/>
                        <a:latin typeface="Calibri"/>
                        <a:ea typeface="Calibri"/>
                        <a:cs typeface="Times New Roman"/>
                      </a:endParaRPr>
                    </a:p>
                  </a:txBody>
                  <a:tcPr marL="68580" marR="68580" marT="0" marB="0"/>
                </a:tc>
              </a:tr>
              <a:tr h="707571">
                <a:tc>
                  <a:txBody>
                    <a:bodyPr/>
                    <a:lstStyle/>
                    <a:p>
                      <a:pPr>
                        <a:lnSpc>
                          <a:spcPct val="115000"/>
                        </a:lnSpc>
                        <a:spcAft>
                          <a:spcPts val="0"/>
                        </a:spcAft>
                      </a:pPr>
                      <a:r>
                        <a:rPr lang="en-GB" sz="1100" dirty="0">
                          <a:effectLst/>
                        </a:rPr>
                        <a:t>Glasgow Together</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Bond issue</a:t>
                      </a:r>
                      <a:endParaRPr lang="en-U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sr-Latn-RS" sz="1100">
                          <a:effectLst/>
                        </a:rPr>
                        <a:t>£2,000,000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Bond offer to investors for a social enterprise that employs ex-offenders to build and renovate properties.</a:t>
                      </a:r>
                      <a:endParaRPr lang="en-US" sz="1100" dirty="0">
                        <a:effectLst/>
                        <a:latin typeface="Calibri"/>
                        <a:ea typeface="Calibri"/>
                        <a:cs typeface="Times New Roman"/>
                      </a:endParaRPr>
                    </a:p>
                  </a:txBody>
                  <a:tcPr marL="68580" marR="68580" marT="0" marB="0"/>
                </a:tc>
              </a:tr>
              <a:tr h="707571">
                <a:tc>
                  <a:txBody>
                    <a:bodyPr/>
                    <a:lstStyle/>
                    <a:p>
                      <a:pPr>
                        <a:lnSpc>
                          <a:spcPct val="115000"/>
                        </a:lnSpc>
                        <a:spcAft>
                          <a:spcPts val="0"/>
                        </a:spcAft>
                      </a:pPr>
                      <a:r>
                        <a:rPr lang="en-GB" sz="1100">
                          <a:effectLst/>
                        </a:rPr>
                        <a:t>Aspire Gloucestershire</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Social Impact Bond</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sr-Latn-RS" sz="1100">
                          <a:effectLst/>
                        </a:rPr>
                        <a:t>£</a:t>
                      </a:r>
                      <a:r>
                        <a:rPr lang="en-GB" sz="1100">
                          <a:effectLst/>
                        </a:rPr>
                        <a:t>310,000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Private placement to investors for a payment-by-results programme which aims to tackle youth homelessness.</a:t>
                      </a:r>
                      <a:endParaRPr lang="en-US" sz="1100" dirty="0">
                        <a:effectLst/>
                        <a:latin typeface="Calibri"/>
                        <a:ea typeface="Calibri"/>
                        <a:cs typeface="Times New Roman"/>
                      </a:endParaRPr>
                    </a:p>
                  </a:txBody>
                  <a:tcPr marL="68580" marR="68580" marT="0" marB="0"/>
                </a:tc>
              </a:tr>
              <a:tr h="943429">
                <a:tc>
                  <a:txBody>
                    <a:bodyPr/>
                    <a:lstStyle/>
                    <a:p>
                      <a:pPr>
                        <a:lnSpc>
                          <a:spcPct val="115000"/>
                        </a:lnSpc>
                        <a:spcAft>
                          <a:spcPts val="0"/>
                        </a:spcAft>
                      </a:pPr>
                      <a:r>
                        <a:rPr lang="en-GB" sz="1100">
                          <a:effectLst/>
                        </a:rPr>
                        <a:t>Ebsi</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Loan and Equity</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sr-Latn-RS" sz="1100">
                          <a:effectLst/>
                        </a:rPr>
                        <a:t>£</a:t>
                      </a:r>
                      <a:r>
                        <a:rPr lang="en-GB" sz="1100">
                          <a:effectLst/>
                        </a:rPr>
                        <a:t>350,000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Private placement that supports commissioners develop SIB which aim to improve the lives of disadvantaged children.</a:t>
                      </a:r>
                      <a:endParaRPr lang="en-US" sz="1100">
                        <a:effectLst/>
                        <a:latin typeface="Calibri"/>
                        <a:ea typeface="Calibri"/>
                        <a:cs typeface="Times New Roman"/>
                      </a:endParaRPr>
                    </a:p>
                  </a:txBody>
                  <a:tcPr marL="68580" marR="68580" marT="0" marB="0"/>
                </a:tc>
              </a:tr>
              <a:tr h="707571">
                <a:tc>
                  <a:txBody>
                    <a:bodyPr/>
                    <a:lstStyle/>
                    <a:p>
                      <a:pPr>
                        <a:lnSpc>
                          <a:spcPct val="115000"/>
                        </a:lnSpc>
                        <a:spcAft>
                          <a:spcPts val="0"/>
                        </a:spcAft>
                      </a:pPr>
                      <a:r>
                        <a:rPr lang="en-GB" sz="1100">
                          <a:effectLst/>
                        </a:rPr>
                        <a:t>GLL</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Bond issue</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sr-Latn-RS" sz="1100">
                          <a:effectLst/>
                        </a:rPr>
                        <a:t>£</a:t>
                      </a:r>
                      <a:r>
                        <a:rPr lang="en-GB" sz="1100">
                          <a:effectLst/>
                        </a:rPr>
                        <a:t>5,000,000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Bond issue for charitable social enterprise in the health and leisure sector.</a:t>
                      </a:r>
                      <a:endParaRPr lang="en-US" sz="1100">
                        <a:effectLst/>
                        <a:latin typeface="Calibri"/>
                        <a:ea typeface="Calibri"/>
                        <a:cs typeface="Times New Roman"/>
                      </a:endParaRPr>
                    </a:p>
                  </a:txBody>
                  <a:tcPr marL="68580" marR="68580" marT="0" marB="0"/>
                </a:tc>
              </a:tr>
              <a:tr h="707571">
                <a:tc>
                  <a:txBody>
                    <a:bodyPr/>
                    <a:lstStyle/>
                    <a:p>
                      <a:pPr>
                        <a:lnSpc>
                          <a:spcPct val="115000"/>
                        </a:lnSpc>
                        <a:spcAft>
                          <a:spcPts val="0"/>
                        </a:spcAft>
                      </a:pPr>
                      <a:r>
                        <a:rPr lang="en-GB" sz="1100">
                          <a:effectLst/>
                        </a:rPr>
                        <a:t>Bristol Together</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a:effectLst/>
                        </a:rPr>
                        <a:t>Bond issue</a:t>
                      </a:r>
                      <a:endParaRPr lang="en-U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sr-Latn-RS" sz="1100">
                          <a:effectLst/>
                        </a:rPr>
                        <a:t>£</a:t>
                      </a:r>
                      <a:r>
                        <a:rPr lang="en-GB" sz="1100">
                          <a:effectLst/>
                        </a:rPr>
                        <a:t>1,600,000</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dirty="0">
                          <a:effectLst/>
                        </a:rPr>
                        <a:t>Private placement for social enterprise supporting major programme of job creation for ex-offenders.</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5159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1927"/>
            <a:ext cx="7772400" cy="1066800"/>
          </a:xfrm>
        </p:spPr>
        <p:txBody>
          <a:bodyPr>
            <a:normAutofit/>
          </a:bodyPr>
          <a:lstStyle/>
          <a:p>
            <a:pPr lvl="0"/>
            <a:r>
              <a:rPr lang="sr-Latn-RS" dirty="0">
                <a:solidFill>
                  <a:schemeClr val="tx1"/>
                </a:solidFill>
              </a:rPr>
              <a:t>3</a:t>
            </a:r>
            <a:r>
              <a:rPr lang="sr-Latn-RS" dirty="0" smtClean="0">
                <a:solidFill>
                  <a:schemeClr val="tx1"/>
                </a:solidFill>
              </a:rPr>
              <a:t>. </a:t>
            </a:r>
            <a:r>
              <a:rPr lang="sr-Latn-RS" dirty="0">
                <a:solidFill>
                  <a:schemeClr val="tx1"/>
                </a:solidFill>
              </a:rPr>
              <a:t>Green </a:t>
            </a:r>
            <a:r>
              <a:rPr lang="sr-Latn-RS" dirty="0" smtClean="0">
                <a:solidFill>
                  <a:schemeClr val="tx1"/>
                </a:solidFill>
              </a:rPr>
              <a:t>Community Banking</a:t>
            </a:r>
            <a:endParaRPr lang="en-US" dirty="0">
              <a:solidFill>
                <a:schemeClr val="tx1"/>
              </a:solidFill>
            </a:endParaRPr>
          </a:p>
        </p:txBody>
      </p:sp>
      <p:sp>
        <p:nvSpPr>
          <p:cNvPr id="4" name="Rectangle 3"/>
          <p:cNvSpPr txBox="1">
            <a:spLocks noChangeArrowheads="1"/>
          </p:cNvSpPr>
          <p:nvPr/>
        </p:nvSpPr>
        <p:spPr bwMode="auto">
          <a:xfrm>
            <a:off x="-252536" y="692696"/>
            <a:ext cx="3672408" cy="69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6200" dirty="0"/>
              <a:t>Types of socially responsible banks</a:t>
            </a:r>
          </a:p>
          <a:p>
            <a:endParaRPr lang="en-US" dirty="0"/>
          </a:p>
          <a:p>
            <a:r>
              <a:rPr lang="en-US" sz="5500" dirty="0"/>
              <a:t>Terminologically speaking, there are more names for </a:t>
            </a:r>
            <a:r>
              <a:rPr lang="en-US" sz="5500" dirty="0" smtClean="0"/>
              <a:t>green </a:t>
            </a:r>
            <a:r>
              <a:rPr lang="en-US" sz="5500" dirty="0" smtClean="0">
                <a:sym typeface="Wingdings" panose="05000000000000000000" pitchFamily="2" charset="2"/>
              </a:rPr>
              <a:t>“sustainable” </a:t>
            </a:r>
            <a:r>
              <a:rPr lang="en-US" sz="5500" dirty="0" smtClean="0"/>
              <a:t>banks</a:t>
            </a:r>
            <a:r>
              <a:rPr lang="en-US" sz="5500" dirty="0"/>
              <a:t>. In theory they are called "ethical", "alternative", "green" and "sustainable" banks.</a:t>
            </a:r>
          </a:p>
          <a:p>
            <a:pPr marL="0" indent="0">
              <a:buNone/>
            </a:pPr>
            <a:endParaRPr lang="en-US" dirty="0"/>
          </a:p>
          <a:p>
            <a:r>
              <a:rPr lang="en-US" sz="4000" dirty="0"/>
              <a:t>These are the dominant terms used for banks that incorporate into their business all elements of a socially responsible business or sustainable development.</a:t>
            </a:r>
            <a:endParaRPr lang="sr-Latn-RS" sz="4000" dirty="0"/>
          </a:p>
          <a:p>
            <a:pPr lvl="1"/>
            <a:endParaRPr lang="sr-Latn-RS" dirty="0" smtClean="0"/>
          </a:p>
          <a:p>
            <a:pPr marL="457200" lvl="1" indent="0">
              <a:buNone/>
            </a:pPr>
            <a:r>
              <a:rPr lang="sr-Latn-RS" dirty="0" smtClean="0"/>
              <a:t>Charity bank</a:t>
            </a:r>
            <a:endParaRPr lang="sr-Latn-RS" dirty="0"/>
          </a:p>
          <a:p>
            <a:pPr marL="457200" lvl="1" indent="0">
              <a:buNone/>
            </a:pPr>
            <a:r>
              <a:rPr lang="sr-Latn-RS" dirty="0" smtClean="0">
                <a:hlinkClick r:id="rId4"/>
              </a:rPr>
              <a:t>https</a:t>
            </a:r>
            <a:r>
              <a:rPr lang="sr-Latn-RS" dirty="0">
                <a:hlinkClick r:id="rId4"/>
              </a:rPr>
              <a:t>://</a:t>
            </a:r>
            <a:r>
              <a:rPr lang="sr-Latn-RS" dirty="0" smtClean="0">
                <a:hlinkClick r:id="rId4"/>
              </a:rPr>
              <a:t>www.youtube.com/watch?v=nlC0qZrisKI</a:t>
            </a:r>
            <a:endParaRPr lang="sr-Latn-RS" dirty="0" smtClean="0"/>
          </a:p>
          <a:p>
            <a:pPr marL="457200" lvl="1" indent="0">
              <a:buNone/>
            </a:pPr>
            <a:r>
              <a:rPr lang="sr-Latn-RS" dirty="0" smtClean="0"/>
              <a:t>Green Investment Bank: </a:t>
            </a:r>
            <a:endParaRPr lang="sr-Latn-RS" dirty="0"/>
          </a:p>
          <a:p>
            <a:pPr marL="457200" lvl="1" indent="0">
              <a:buNone/>
            </a:pPr>
            <a:r>
              <a:rPr lang="sr-Latn-RS" dirty="0">
                <a:hlinkClick r:id="rId5"/>
              </a:rPr>
              <a:t>https://</a:t>
            </a:r>
            <a:r>
              <a:rPr lang="sr-Latn-RS" dirty="0" smtClean="0">
                <a:hlinkClick r:id="rId5"/>
              </a:rPr>
              <a:t>www.youtube.com/watch?v=RfRzzjQBxEA</a:t>
            </a:r>
            <a:endParaRPr lang="sr-Latn-RS" dirty="0" smtClean="0"/>
          </a:p>
          <a:p>
            <a:pPr marL="457200" lvl="1" indent="0">
              <a:buNone/>
            </a:pPr>
            <a:endParaRPr lang="sr-Latn-RS" dirty="0"/>
          </a:p>
          <a:p>
            <a:pPr marL="457200" lvl="1" indent="0">
              <a:buNone/>
            </a:pPr>
            <a:r>
              <a:rPr lang="sr-Latn-RS" dirty="0" smtClean="0"/>
              <a:t>Tridos Bank:</a:t>
            </a:r>
          </a:p>
          <a:p>
            <a:pPr marL="457200" lvl="1" indent="0">
              <a:buNone/>
            </a:pPr>
            <a:r>
              <a:rPr lang="sr-Latn-RS" dirty="0">
                <a:hlinkClick r:id="rId6"/>
              </a:rPr>
              <a:t>https://</a:t>
            </a:r>
            <a:r>
              <a:rPr lang="sr-Latn-RS" dirty="0" smtClean="0">
                <a:hlinkClick r:id="rId6"/>
              </a:rPr>
              <a:t>www.youtube.com/watch?v=ktBz6uu8oXI</a:t>
            </a:r>
            <a:endParaRPr lang="sr-Latn-RS" dirty="0" smtClean="0"/>
          </a:p>
          <a:p>
            <a:pPr marL="457200" lvl="1" indent="0">
              <a:buNone/>
            </a:pPr>
            <a:endParaRPr lang="sr-Latn-RS" dirty="0" smtClean="0"/>
          </a:p>
          <a:p>
            <a:pPr marL="457200" lvl="1" indent="0">
              <a:buNone/>
            </a:pPr>
            <a:r>
              <a:rPr lang="sr-Latn-RS" dirty="0"/>
              <a:t>https://</a:t>
            </a:r>
            <a:r>
              <a:rPr lang="sr-Latn-RS" dirty="0" smtClean="0"/>
              <a:t>www.youtube.com/watch?v=AwdL9dZX_S4</a:t>
            </a:r>
          </a:p>
          <a:p>
            <a:pPr marL="457200" lvl="1" indent="0">
              <a:buNone/>
            </a:pPr>
            <a:endParaRPr lang="sr-Latn-RS" dirty="0"/>
          </a:p>
          <a:p>
            <a:pPr lvl="1"/>
            <a:r>
              <a:rPr lang="sr-Latn-RS" dirty="0" smtClean="0">
                <a:hlinkClick r:id="rId7"/>
              </a:rPr>
              <a:t>https</a:t>
            </a:r>
            <a:r>
              <a:rPr lang="sr-Latn-RS" dirty="0">
                <a:hlinkClick r:id="rId7"/>
              </a:rPr>
              <a:t>://</a:t>
            </a:r>
            <a:r>
              <a:rPr lang="sr-Latn-RS" dirty="0" smtClean="0">
                <a:hlinkClick r:id="rId7"/>
              </a:rPr>
              <a:t>en.wikipedia.org/wiki/Triodos_Bank</a:t>
            </a:r>
            <a:endParaRPr lang="sr-Latn-RS" dirty="0" smtClean="0"/>
          </a:p>
          <a:p>
            <a:pPr lvl="1"/>
            <a:endParaRPr lang="sr-Latn-RS" dirty="0"/>
          </a:p>
          <a:p>
            <a:pPr marL="457200" lvl="1" indent="0">
              <a:buNone/>
            </a:pPr>
            <a:r>
              <a:rPr lang="sr-Latn-RS" dirty="0" smtClean="0"/>
              <a:t> </a:t>
            </a:r>
          </a:p>
          <a:p>
            <a:pPr lvl="1"/>
            <a:endParaRPr lang="sr-Latn-RS" dirty="0" smtClean="0"/>
          </a:p>
          <a:p>
            <a:pPr lvl="1"/>
            <a:endParaRPr lang="sr-Latn-RS" dirty="0"/>
          </a:p>
          <a:p>
            <a:pPr lvl="1"/>
            <a:endParaRPr lang="sr-Latn-RS" dirty="0" smtClean="0"/>
          </a:p>
          <a:p>
            <a:pPr lvl="1"/>
            <a:endParaRPr lang="sr-Latn-RS" dirty="0"/>
          </a:p>
          <a:p>
            <a:pPr lvl="1"/>
            <a:endParaRPr lang="sr-Latn-RS" dirty="0" smtClean="0"/>
          </a:p>
          <a:p>
            <a:pPr lvl="1"/>
            <a:endParaRPr lang="sr-Latn-RS" dirty="0" smtClean="0"/>
          </a:p>
          <a:p>
            <a:pPr lvl="1"/>
            <a:endParaRPr lang="sr-Latn-RS" dirty="0"/>
          </a:p>
          <a:p>
            <a:pPr lvl="1"/>
            <a:endParaRPr lang="sr-Latn-RS" dirty="0" smtClean="0"/>
          </a:p>
          <a:p>
            <a:pPr lvl="1"/>
            <a:endParaRPr lang="sr-Latn-RS" dirty="0"/>
          </a:p>
          <a:p>
            <a:pPr lvl="1"/>
            <a:endParaRPr lang="sr-Latn-RS" dirty="0" smtClean="0"/>
          </a:p>
          <a:p>
            <a:pPr lvl="1"/>
            <a:endParaRPr lang="sr-Latn-RS" dirty="0"/>
          </a:p>
          <a:p>
            <a:pPr lvl="1"/>
            <a:endParaRPr lang="sr-Latn-RS" dirty="0"/>
          </a:p>
          <a:p>
            <a:pPr lvl="1"/>
            <a:endParaRPr lang="sr-Latn-RS" dirty="0" smtClean="0"/>
          </a:p>
          <a:p>
            <a:pPr lvl="1"/>
            <a:endParaRPr lang="sr-Latn-RS" dirty="0" smtClean="0"/>
          </a:p>
          <a:p>
            <a:pPr marL="0" indent="0">
              <a:buNone/>
            </a:pPr>
            <a:endParaRPr lang="sr-Latn-RS" dirty="0" smtClean="0"/>
          </a:p>
          <a:p>
            <a:pPr marL="0" indent="0">
              <a:buNone/>
            </a:pPr>
            <a:endParaRPr lang="sr-Latn-RS" dirty="0" smtClean="0"/>
          </a:p>
          <a:p>
            <a:pPr marL="0" indent="0">
              <a:buNone/>
            </a:pPr>
            <a:endParaRPr lang="sr-Latn-RS" dirty="0"/>
          </a:p>
          <a:p>
            <a:pPr marL="0" indent="0">
              <a:buNone/>
            </a:pPr>
            <a:endParaRPr lang="sr-Latn-RS" dirty="0"/>
          </a:p>
          <a:p>
            <a:pPr marL="0" indent="0">
              <a:buNone/>
            </a:pPr>
            <a:endParaRPr lang="sr-Latn-RS" dirty="0" smtClean="0"/>
          </a:p>
          <a:p>
            <a:pPr marL="0" indent="0">
              <a:buNone/>
            </a:pPr>
            <a:endParaRPr lang="sr-Latn-RS" dirty="0" smtClean="0"/>
          </a:p>
          <a:p>
            <a:pPr marL="0" indent="0">
              <a:buNone/>
            </a:pPr>
            <a:endParaRPr lang="sr-Latn-RS" dirty="0"/>
          </a:p>
          <a:p>
            <a:pPr marL="0" indent="0">
              <a:buNone/>
            </a:pPr>
            <a:endParaRPr lang="sr-Latn-RS"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023354007"/>
              </p:ext>
            </p:extLst>
          </p:nvPr>
        </p:nvGraphicFramePr>
        <p:xfrm>
          <a:off x="3208338" y="1228725"/>
          <a:ext cx="5891212" cy="2789238"/>
        </p:xfrm>
        <a:graphic>
          <a:graphicData uri="http://schemas.openxmlformats.org/presentationml/2006/ole">
            <mc:AlternateContent xmlns:mc="http://schemas.openxmlformats.org/markup-compatibility/2006">
              <mc:Choice xmlns:v="urn:schemas-microsoft-com:vml" Requires="v">
                <p:oleObj spid="_x0000_s24655" name="Dokumentum" r:id="rId8" imgW="5766843" imgH="2744330" progId="Word.Document.12">
                  <p:embed/>
                </p:oleObj>
              </mc:Choice>
              <mc:Fallback>
                <p:oleObj name="Dokumentum" r:id="rId8" imgW="5766843" imgH="2744330" progId="Word.Document.12">
                  <p:embed/>
                  <p:pic>
                    <p:nvPicPr>
                      <p:cNvPr id="0" name=""/>
                      <p:cNvPicPr/>
                      <p:nvPr/>
                    </p:nvPicPr>
                    <p:blipFill>
                      <a:blip r:embed="rId9"/>
                      <a:stretch>
                        <a:fillRect/>
                      </a:stretch>
                    </p:blipFill>
                    <p:spPr>
                      <a:xfrm>
                        <a:off x="3208338" y="1228725"/>
                        <a:ext cx="5891212" cy="2789238"/>
                      </a:xfrm>
                      <a:prstGeom prst="rect">
                        <a:avLst/>
                      </a:prstGeom>
                    </p:spPr>
                  </p:pic>
                </p:oleObj>
              </mc:Fallback>
            </mc:AlternateContent>
          </a:graphicData>
        </a:graphic>
      </p:graphicFrame>
      <p:sp>
        <p:nvSpPr>
          <p:cNvPr id="5" name="Rectangle 3"/>
          <p:cNvSpPr txBox="1">
            <a:spLocks noChangeArrowheads="1"/>
          </p:cNvSpPr>
          <p:nvPr/>
        </p:nvSpPr>
        <p:spPr bwMode="auto">
          <a:xfrm>
            <a:off x="3276600" y="4029345"/>
            <a:ext cx="5867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sr-Latn-RS" dirty="0" smtClean="0"/>
          </a:p>
          <a:p>
            <a:pPr marL="0" indent="0">
              <a:buNone/>
            </a:pPr>
            <a:r>
              <a:rPr lang="en-US" sz="4000" dirty="0"/>
              <a:t>Banks can be divided into:</a:t>
            </a:r>
          </a:p>
          <a:p>
            <a:pPr marL="0" indent="0">
              <a:buNone/>
            </a:pPr>
            <a:endParaRPr lang="en-US" sz="4000" dirty="0"/>
          </a:p>
          <a:p>
            <a:pPr marL="0" indent="0">
              <a:buNone/>
            </a:pPr>
            <a:r>
              <a:rPr lang="en-US" sz="4000" b="1" dirty="0"/>
              <a:t>defensive </a:t>
            </a:r>
            <a:r>
              <a:rPr lang="en-US" sz="4000" dirty="0"/>
              <a:t>- ignore social </a:t>
            </a:r>
            <a:r>
              <a:rPr lang="en-US" sz="4000" dirty="0" smtClean="0"/>
              <a:t>and environmental problems,</a:t>
            </a:r>
            <a:endParaRPr lang="en-US" sz="4000" dirty="0"/>
          </a:p>
          <a:p>
            <a:pPr marL="0" indent="0">
              <a:buNone/>
            </a:pPr>
            <a:r>
              <a:rPr lang="en-US" sz="4000" b="1" dirty="0"/>
              <a:t>preventive </a:t>
            </a:r>
            <a:r>
              <a:rPr lang="en-US" sz="4000" dirty="0"/>
              <a:t>- take care of the </a:t>
            </a:r>
            <a:r>
              <a:rPr lang="en-US" sz="4000" dirty="0" smtClean="0"/>
              <a:t>social and environmental problems in </a:t>
            </a:r>
            <a:r>
              <a:rPr lang="en-US" sz="4000" dirty="0"/>
              <a:t>terms of prevention,</a:t>
            </a:r>
          </a:p>
          <a:p>
            <a:pPr marL="0" indent="0">
              <a:buNone/>
            </a:pPr>
            <a:r>
              <a:rPr lang="en-US" sz="4000" b="1" dirty="0"/>
              <a:t>offensive </a:t>
            </a:r>
            <a:r>
              <a:rPr lang="en-US" sz="4000" dirty="0"/>
              <a:t>- takes care of social and environmental problems to a greater extent by developing new products and services,</a:t>
            </a:r>
          </a:p>
          <a:p>
            <a:pPr marL="0" indent="0">
              <a:buNone/>
            </a:pPr>
            <a:r>
              <a:rPr lang="en-US" sz="4000" b="1" dirty="0"/>
              <a:t>sustainable </a:t>
            </a:r>
            <a:r>
              <a:rPr lang="en-US" sz="4000" dirty="0"/>
              <a:t>- they take full care of the social and </a:t>
            </a:r>
            <a:r>
              <a:rPr lang="en-US" sz="4000" dirty="0" smtClean="0"/>
              <a:t>natural environment.</a:t>
            </a:r>
            <a:endParaRPr lang="sr-Latn-RS" sz="4000" dirty="0" smtClean="0"/>
          </a:p>
        </p:txBody>
      </p:sp>
    </p:spTree>
    <p:extLst>
      <p:ext uri="{BB962C8B-B14F-4D97-AF65-F5344CB8AC3E}">
        <p14:creationId xmlns:p14="http://schemas.microsoft.com/office/powerpoint/2010/main" val="1063159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Magnet Bank, Hungary</a:t>
            </a:r>
            <a:endParaRPr lang="en-US" dirty="0"/>
          </a:p>
        </p:txBody>
      </p:sp>
      <p:sp>
        <p:nvSpPr>
          <p:cNvPr id="3" name="Tartalom helye 2"/>
          <p:cNvSpPr>
            <a:spLocks noGrp="1"/>
          </p:cNvSpPr>
          <p:nvPr>
            <p:ph idx="12"/>
          </p:nvPr>
        </p:nvSpPr>
        <p:spPr>
          <a:xfrm>
            <a:off x="28465" y="1196752"/>
            <a:ext cx="8338227" cy="3832412"/>
          </a:xfrm>
        </p:spPr>
        <p:txBody>
          <a:bodyPr/>
          <a:lstStyle/>
          <a:p>
            <a:r>
              <a:rPr lang="en-US" sz="2000" b="1" dirty="0"/>
              <a:t>What makes us a community bank?</a:t>
            </a:r>
          </a:p>
          <a:p>
            <a:r>
              <a:rPr lang="hu-HU" sz="2400" dirty="0" smtClean="0"/>
              <a:t>„</a:t>
            </a:r>
            <a:r>
              <a:rPr lang="en-US" sz="2400" dirty="0" smtClean="0"/>
              <a:t>The </a:t>
            </a:r>
            <a:r>
              <a:rPr lang="en-US" sz="2400" dirty="0"/>
              <a:t>owners, executives and employees of the bank mutually arrived at the conclusion that the time had come for placing banking operations on a new foundation, and in 2010 they designed the new strategy together. By applying the principles of organic organizational development, after one year we jointly set our fundamental principles of performing banking operations in </a:t>
            </a:r>
            <a:r>
              <a:rPr lang="en-US" sz="2400" dirty="0" smtClean="0"/>
              <a:t>the </a:t>
            </a:r>
            <a:r>
              <a:rPr lang="en-US" sz="2400" b="1" i="1" dirty="0" smtClean="0"/>
              <a:t>most transparent manner possible, making business decisions and taking responsibility based on the principles of sustainability, and we also invented how to provide our clients with the right to have a say in the bank’s community activities</a:t>
            </a:r>
            <a:r>
              <a:rPr lang="en-US" sz="2400" dirty="0" smtClean="0"/>
              <a:t>. </a:t>
            </a:r>
            <a:r>
              <a:rPr lang="en-US" sz="2400" dirty="0"/>
              <a:t>We performed the strategy change in such manner </a:t>
            </a:r>
            <a:r>
              <a:rPr lang="en-US" sz="2400" dirty="0" smtClean="0"/>
              <a:t>that </a:t>
            </a:r>
            <a:r>
              <a:rPr lang="en-US" sz="2400" dirty="0"/>
              <a:t>the traditional banking values and objectives could be retained as well</a:t>
            </a:r>
            <a:r>
              <a:rPr lang="en-US" sz="2400" dirty="0" smtClean="0"/>
              <a:t>.</a:t>
            </a:r>
            <a:r>
              <a:rPr lang="hu-HU" sz="2400" dirty="0" smtClean="0"/>
              <a:t>”</a:t>
            </a:r>
          </a:p>
          <a:p>
            <a:r>
              <a:rPr lang="en-US" sz="2000" dirty="0">
                <a:hlinkClick r:id="rId2"/>
              </a:rPr>
              <a:t>https://</a:t>
            </a:r>
            <a:r>
              <a:rPr lang="en-US" sz="2000" dirty="0" smtClean="0">
                <a:hlinkClick r:id="rId2"/>
              </a:rPr>
              <a:t>www.magnetbank.hu/en/about-the-community-bank</a:t>
            </a:r>
            <a:endParaRPr lang="hu-HU" sz="2000" dirty="0" smtClean="0"/>
          </a:p>
          <a:p>
            <a:endParaRPr lang="en-US" sz="2000" dirty="0"/>
          </a:p>
          <a:p>
            <a:endParaRPr lang="en-US" dirty="0"/>
          </a:p>
        </p:txBody>
      </p:sp>
    </p:spTree>
    <p:extLst>
      <p:ext uri="{BB962C8B-B14F-4D97-AF65-F5344CB8AC3E}">
        <p14:creationId xmlns:p14="http://schemas.microsoft.com/office/powerpoint/2010/main" val="2102722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rmAutofit/>
          </a:bodyPr>
          <a:lstStyle/>
          <a:p>
            <a:pPr lvl="0"/>
            <a:endParaRPr lang="en-US" dirty="0">
              <a:solidFill>
                <a:schemeClr val="tx1"/>
              </a:solidFill>
            </a:endParaRPr>
          </a:p>
        </p:txBody>
      </p:sp>
      <p:sp>
        <p:nvSpPr>
          <p:cNvPr id="4" name="Rectangle 3"/>
          <p:cNvSpPr txBox="1">
            <a:spLocks noChangeArrowheads="1"/>
          </p:cNvSpPr>
          <p:nvPr/>
        </p:nvSpPr>
        <p:spPr bwMode="auto">
          <a:xfrm>
            <a:off x="76200" y="1219200"/>
            <a:ext cx="899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lvl="0" indent="0">
              <a:buNone/>
            </a:pPr>
            <a:endParaRPr lang="en-US" dirty="0" smtClean="0"/>
          </a:p>
        </p:txBody>
      </p:sp>
      <p:pic>
        <p:nvPicPr>
          <p:cNvPr id="501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8064" y="188640"/>
            <a:ext cx="2692194" cy="74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bwMode="auto">
          <a:xfrm>
            <a:off x="152400" y="929049"/>
            <a:ext cx="8839200" cy="2715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329184" tIns="164592" rIns="329184" bIns="164592">
            <a:norm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457200" lvl="0" indent="-457200" algn="just" eaLnBrk="1" hangingPunct="1">
              <a:buFont typeface="Arial" pitchFamily="34" charset="0"/>
              <a:buChar char="•"/>
              <a:defRPr/>
            </a:pP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equator principles constitute an international voluntary code developed by banks to encourage consideration of environmental and social issues in project </a:t>
            </a:r>
            <a:r>
              <a:rPr lang="en-US" sz="1600" dirty="0" smtClean="0">
                <a:latin typeface="Times New Roman" panose="02020603050405020304" pitchFamily="18" charset="0"/>
                <a:cs typeface="Times New Roman" panose="02020603050405020304" pitchFamily="18" charset="0"/>
              </a:rPr>
              <a:t>financing</a:t>
            </a:r>
          </a:p>
          <a:p>
            <a:pPr marL="457200" lvl="0" indent="-457200" algn="just" eaLnBrk="1" hangingPunct="1">
              <a:buFont typeface="Arial" pitchFamily="34" charset="0"/>
              <a:buChar char="•"/>
              <a:defRPr/>
            </a:pPr>
            <a:endParaRPr lang="en-US" sz="1400" dirty="0">
              <a:latin typeface="Times New Roman" panose="02020603050405020304" pitchFamily="18" charset="0"/>
              <a:cs typeface="Times New Roman" panose="02020603050405020304" pitchFamily="18" charset="0"/>
            </a:endParaRPr>
          </a:p>
          <a:p>
            <a:pPr marL="457200" lvl="0" indent="-457200" eaLnBrk="1" hangingPunct="1">
              <a:buFont typeface="Arial" pitchFamily="34" charset="0"/>
              <a:buChar char="•"/>
              <a:defRPr/>
            </a:pPr>
            <a:r>
              <a:rPr lang="en-US" sz="1400" dirty="0">
                <a:latin typeface="Times New Roman" panose="02020603050405020304" pitchFamily="18" charset="0"/>
                <a:cs typeface="Times New Roman" panose="02020603050405020304" pitchFamily="18" charset="0"/>
              </a:rPr>
              <a:t>It is a risk management framework, adopted by financial institutions, for determining, assessing and managing environmental and social risk in </a:t>
            </a:r>
            <a:r>
              <a:rPr lang="en-US" sz="1400" dirty="0" smtClean="0">
                <a:latin typeface="Times New Roman" panose="02020603050405020304" pitchFamily="18" charset="0"/>
                <a:cs typeface="Times New Roman" panose="02020603050405020304" pitchFamily="18" charset="0"/>
              </a:rPr>
              <a:t>projects</a:t>
            </a:r>
          </a:p>
          <a:p>
            <a:pPr marL="457200" lvl="0" indent="-457200" algn="just" eaLnBrk="1" hangingPunct="1">
              <a:buFont typeface="Arial" pitchFamily="34" charset="0"/>
              <a:buChar char="•"/>
              <a:defRPr/>
            </a:pPr>
            <a:endParaRPr lang="en-US" sz="1400" dirty="0">
              <a:latin typeface="Times New Roman" panose="02020603050405020304" pitchFamily="18" charset="0"/>
              <a:cs typeface="Times New Roman" panose="02020603050405020304" pitchFamily="18" charset="0"/>
            </a:endParaRPr>
          </a:p>
          <a:p>
            <a:pPr marL="457200" lvl="0" indent="-457200" algn="just" eaLnBrk="1" hangingPunct="1">
              <a:buFont typeface="Arial" pitchFamily="34" charset="0"/>
              <a:buChar char="•"/>
              <a:defRPr/>
            </a:pPr>
            <a:r>
              <a:rPr lang="en-US" sz="1400" dirty="0">
                <a:latin typeface="Times New Roman" panose="02020603050405020304" pitchFamily="18" charset="0"/>
                <a:cs typeface="Times New Roman" panose="02020603050405020304" pitchFamily="18" charset="0"/>
              </a:rPr>
              <a:t>This </a:t>
            </a:r>
            <a:r>
              <a:rPr lang="en-US" sz="1400" dirty="0" smtClean="0">
                <a:latin typeface="Times New Roman" panose="02020603050405020304" pitchFamily="18" charset="0"/>
                <a:cs typeface="Times New Roman" panose="02020603050405020304" pitchFamily="18" charset="0"/>
              </a:rPr>
              <a:t>framework is </a:t>
            </a:r>
            <a:r>
              <a:rPr lang="en-US" sz="1400" dirty="0">
                <a:latin typeface="Times New Roman" panose="02020603050405020304" pitchFamily="18" charset="0"/>
                <a:cs typeface="Times New Roman" panose="02020603050405020304" pitchFamily="18" charset="0"/>
              </a:rPr>
              <a:t>global business specific self-regulation that came into force in 2003 so far it has grown to </a:t>
            </a:r>
            <a:r>
              <a:rPr lang="en-US" sz="1600" b="1" dirty="0">
                <a:latin typeface="Times New Roman" panose="02020603050405020304" pitchFamily="18" charset="0"/>
                <a:cs typeface="Times New Roman" panose="02020603050405020304" pitchFamily="18" charset="0"/>
              </a:rPr>
              <a:t>85 institutions that come from 35 countries</a:t>
            </a:r>
            <a:endParaRPr lang="en-US" sz="1400" b="1" dirty="0">
              <a:latin typeface="Times New Roman" panose="02020603050405020304" pitchFamily="18" charset="0"/>
              <a:cs typeface="Times New Roman" panose="02020603050405020304" pitchFamily="18" charset="0"/>
            </a:endParaRPr>
          </a:p>
          <a:p>
            <a:pPr lvl="0" eaLnBrk="1" hangingPunct="1">
              <a:defRPr/>
            </a:pPr>
            <a:endParaRPr lang="sr-Latn-CS" sz="1400" dirty="0" smtClean="0">
              <a:latin typeface="Times New Roman" panose="02020603050405020304" pitchFamily="18" charset="0"/>
              <a:cs typeface="Times New Roman" panose="02020603050405020304" pitchFamily="18" charset="0"/>
            </a:endParaRP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5" y="3200400"/>
            <a:ext cx="4934079"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947" y="2636912"/>
            <a:ext cx="4293323" cy="453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732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rmAutofit/>
          </a:bodyPr>
          <a:lstStyle/>
          <a:p>
            <a:pPr lvl="0"/>
            <a:r>
              <a:rPr lang="sr-Latn-RS" sz="4000" dirty="0" smtClean="0">
                <a:solidFill>
                  <a:schemeClr val="tx1"/>
                </a:solidFill>
              </a:rPr>
              <a:t>Quantitative analysis</a:t>
            </a:r>
            <a:endParaRPr lang="en-US" sz="4000" dirty="0">
              <a:solidFill>
                <a:schemeClr val="tx1"/>
              </a:solidFill>
            </a:endParaRPr>
          </a:p>
        </p:txBody>
      </p:sp>
      <p:sp>
        <p:nvSpPr>
          <p:cNvPr id="4" name="Rectangle 3"/>
          <p:cNvSpPr txBox="1">
            <a:spLocks noChangeArrowheads="1"/>
          </p:cNvSpPr>
          <p:nvPr/>
        </p:nvSpPr>
        <p:spPr bwMode="auto">
          <a:xfrm>
            <a:off x="76200" y="990600"/>
            <a:ext cx="899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lvl="0" indent="0">
              <a:buNone/>
            </a:pPr>
            <a:r>
              <a:rPr lang="en-US" sz="1600" dirty="0" smtClean="0"/>
              <a:t>DATA ANALYSIS</a:t>
            </a:r>
            <a:endParaRPr lang="sr-Latn-RS" sz="1200" dirty="0" smtClean="0"/>
          </a:p>
          <a:p>
            <a:pPr marL="0" lvl="0" indent="0" algn="ctr">
              <a:buNone/>
            </a:pPr>
            <a:r>
              <a:rPr lang="en-US" sz="1600" dirty="0" smtClean="0"/>
              <a:t>Analysis Results</a:t>
            </a:r>
            <a:endParaRPr lang="en-US" sz="1600" dirty="0"/>
          </a:p>
        </p:txBody>
      </p:sp>
      <p:graphicFrame>
        <p:nvGraphicFramePr>
          <p:cNvPr id="5" name="Object 4"/>
          <p:cNvGraphicFramePr>
            <a:graphicFrameLocks noChangeAspect="1"/>
          </p:cNvGraphicFramePr>
          <p:nvPr>
            <p:extLst>
              <p:ext uri="{D42A27DB-BD31-4B8C-83A1-F6EECF244321}">
                <p14:modId xmlns:p14="http://schemas.microsoft.com/office/powerpoint/2010/main" val="3871836560"/>
              </p:ext>
            </p:extLst>
          </p:nvPr>
        </p:nvGraphicFramePr>
        <p:xfrm>
          <a:off x="287338" y="1604963"/>
          <a:ext cx="8537575" cy="2541587"/>
        </p:xfrm>
        <a:graphic>
          <a:graphicData uri="http://schemas.openxmlformats.org/presentationml/2006/ole">
            <mc:AlternateContent xmlns:mc="http://schemas.openxmlformats.org/markup-compatibility/2006">
              <mc:Choice xmlns:v="urn:schemas-microsoft-com:vml" Requires="v">
                <p:oleObj spid="_x0000_s27724" name="Document" r:id="rId4" imgW="5758066" imgH="1713062" progId="Word.Document.12">
                  <p:embed/>
                </p:oleObj>
              </mc:Choice>
              <mc:Fallback>
                <p:oleObj name="Document" r:id="rId4" imgW="5758066" imgH="1713062" progId="Word.Document.12">
                  <p:embed/>
                  <p:pic>
                    <p:nvPicPr>
                      <p:cNvPr id="0" name=""/>
                      <p:cNvPicPr/>
                      <p:nvPr/>
                    </p:nvPicPr>
                    <p:blipFill>
                      <a:blip r:embed="rId5"/>
                      <a:stretch>
                        <a:fillRect/>
                      </a:stretch>
                    </p:blipFill>
                    <p:spPr>
                      <a:xfrm>
                        <a:off x="287338" y="1604963"/>
                        <a:ext cx="8537575" cy="2541587"/>
                      </a:xfrm>
                      <a:prstGeom prst="rect">
                        <a:avLst/>
                      </a:prstGeom>
                    </p:spPr>
                  </p:pic>
                </p:oleObj>
              </mc:Fallback>
            </mc:AlternateContent>
          </a:graphicData>
        </a:graphic>
      </p:graphicFrame>
      <p:sp>
        <p:nvSpPr>
          <p:cNvPr id="6" name="Rectangle 3"/>
          <p:cNvSpPr txBox="1">
            <a:spLocks noChangeArrowheads="1"/>
          </p:cNvSpPr>
          <p:nvPr/>
        </p:nvSpPr>
        <p:spPr bwMode="auto">
          <a:xfrm>
            <a:off x="72656" y="3886200"/>
            <a:ext cx="8991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sr-Latn-RS" sz="1600" dirty="0" smtClean="0"/>
          </a:p>
          <a:p>
            <a:endParaRPr lang="sr-Latn-RS" sz="1600" dirty="0"/>
          </a:p>
          <a:p>
            <a:r>
              <a:rPr lang="en-US" sz="1600" dirty="0"/>
              <a:t>The results of the </a:t>
            </a:r>
            <a:r>
              <a:rPr lang="en-US" sz="1600" dirty="0" smtClean="0"/>
              <a:t>research of the </a:t>
            </a:r>
            <a:r>
              <a:rPr lang="en-US" sz="1600" dirty="0"/>
              <a:t>return on </a:t>
            </a:r>
            <a:r>
              <a:rPr lang="en-US" sz="1600" dirty="0" err="1" smtClean="0"/>
              <a:t>equityshow</a:t>
            </a:r>
            <a:r>
              <a:rPr lang="en-US" sz="1600" dirty="0" smtClean="0"/>
              <a:t> </a:t>
            </a:r>
            <a:r>
              <a:rPr lang="en-US" sz="1600" dirty="0"/>
              <a:t>that </a:t>
            </a:r>
            <a:r>
              <a:rPr lang="en-US" sz="1600" dirty="0" smtClean="0"/>
              <a:t>Equator </a:t>
            </a:r>
            <a:r>
              <a:rPr lang="en-US" sz="1600" dirty="0"/>
              <a:t>banks that </a:t>
            </a:r>
            <a:r>
              <a:rPr lang="en-US" sz="1600" dirty="0" err="1" smtClean="0"/>
              <a:t>implementedthe</a:t>
            </a:r>
            <a:r>
              <a:rPr lang="en-US" sz="1600" dirty="0" smtClean="0"/>
              <a:t> </a:t>
            </a:r>
            <a:r>
              <a:rPr lang="en-US" sz="1600" dirty="0"/>
              <a:t>system by 2007 are significantly more profitable </a:t>
            </a:r>
            <a:r>
              <a:rPr lang="en-US" sz="1600" dirty="0" smtClean="0"/>
              <a:t>in </a:t>
            </a:r>
            <a:r>
              <a:rPr lang="en-US" sz="1600" dirty="0"/>
              <a:t>relation to the rest of the EU sector.</a:t>
            </a:r>
            <a:endParaRPr lang="sr-Latn-RS" sz="1600" dirty="0" smtClean="0"/>
          </a:p>
          <a:p>
            <a:pPr marL="0" indent="0">
              <a:buNone/>
            </a:pPr>
            <a:endParaRPr lang="en-US" sz="1600" dirty="0" smtClean="0"/>
          </a:p>
          <a:p>
            <a:r>
              <a:rPr lang="en-US" sz="1600" dirty="0" smtClean="0"/>
              <a:t>The </a:t>
            </a:r>
            <a:r>
              <a:rPr lang="en-US" sz="1600" dirty="0"/>
              <a:t>results of the </a:t>
            </a:r>
            <a:r>
              <a:rPr lang="en-US" sz="1600" dirty="0" smtClean="0"/>
              <a:t>relationship </a:t>
            </a:r>
            <a:r>
              <a:rPr lang="en-US" sz="1600" dirty="0"/>
              <a:t>between </a:t>
            </a:r>
            <a:r>
              <a:rPr lang="en-US" sz="1600" dirty="0" smtClean="0"/>
              <a:t>Equator Banks </a:t>
            </a:r>
            <a:r>
              <a:rPr lang="en-US" sz="1600" dirty="0"/>
              <a:t>and the top 43 EU banks show slightly different results. Although the rate of </a:t>
            </a:r>
            <a:r>
              <a:rPr lang="en-US" sz="1600" dirty="0" smtClean="0"/>
              <a:t>Equator </a:t>
            </a:r>
            <a:r>
              <a:rPr lang="en-US" sz="1600" dirty="0"/>
              <a:t>Banks by this indicator </a:t>
            </a:r>
            <a:r>
              <a:rPr lang="en-US" sz="1600" dirty="0" smtClean="0"/>
              <a:t>is at </a:t>
            </a:r>
            <a:r>
              <a:rPr lang="en-US" sz="1600" dirty="0"/>
              <a:t>0.5% for 10 years, this amount is not significantly higher than the amount of this indicator for the top 43 EU banks, which amounts to 0.05% annually.</a:t>
            </a:r>
            <a:endParaRPr lang="sr-Latn-RS" sz="1600" dirty="0" smtClean="0"/>
          </a:p>
          <a:p>
            <a:endParaRPr lang="en-US" sz="1600" dirty="0" smtClean="0"/>
          </a:p>
          <a:p>
            <a:r>
              <a:rPr lang="en-US" sz="1600" dirty="0" smtClean="0"/>
              <a:t>The </a:t>
            </a:r>
            <a:r>
              <a:rPr lang="en-US" sz="1600" dirty="0"/>
              <a:t>most </a:t>
            </a:r>
            <a:r>
              <a:rPr lang="en-US" sz="1600" dirty="0" smtClean="0"/>
              <a:t>significant indicator </a:t>
            </a:r>
            <a:r>
              <a:rPr lang="en-US" sz="1600" dirty="0"/>
              <a:t>of profitability, return on equity ROE, in both cases shows a significant difference of 7.2% for the EU sector, and 6.8% for the top 43 banks. However, the annual average for the EU sector is 0.9%, while for the top 43 EU banks it is 0.68%.</a:t>
            </a:r>
            <a:endParaRPr lang="sr-Latn-RS" sz="1600" dirty="0" smtClean="0"/>
          </a:p>
          <a:p>
            <a:endParaRPr lang="sr-Latn-RS" sz="1600" dirty="0"/>
          </a:p>
          <a:p>
            <a:r>
              <a:rPr lang="en-US" sz="1600" dirty="0" smtClean="0"/>
              <a:t>It </a:t>
            </a:r>
            <a:r>
              <a:rPr lang="en-US" sz="1600" dirty="0"/>
              <a:t>is interesting to note that the results of operating income and operating costs are almost identical when it comes to both groups of </a:t>
            </a:r>
            <a:r>
              <a:rPr lang="en-US" sz="1600" dirty="0" smtClean="0"/>
              <a:t>banks</a:t>
            </a:r>
            <a:endParaRPr lang="en-US" sz="1600" dirty="0"/>
          </a:p>
        </p:txBody>
      </p:sp>
    </p:spTree>
    <p:extLst>
      <p:ext uri="{BB962C8B-B14F-4D97-AF65-F5344CB8AC3E}">
        <p14:creationId xmlns:p14="http://schemas.microsoft.com/office/powerpoint/2010/main" val="2703529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sr-Latn-RS" dirty="0"/>
              <a:t>Quantitative analysis</a:t>
            </a:r>
            <a:endParaRPr lang="en-US" dirty="0"/>
          </a:p>
        </p:txBody>
      </p:sp>
      <p:pic>
        <p:nvPicPr>
          <p:cNvPr id="26626" name="Picture 2"/>
          <p:cNvPicPr>
            <a:picLocks noGrp="1" noChangeAspect="1" noChangeArrowheads="1"/>
          </p:cNvPicPr>
          <p:nvPr>
            <p:ph idx="12"/>
          </p:nvPr>
        </p:nvPicPr>
        <p:blipFill>
          <a:blip r:embed="rId2" cstate="print">
            <a:extLst>
              <a:ext uri="{28A0092B-C50C-407E-A947-70E740481C1C}">
                <a14:useLocalDpi xmlns:a14="http://schemas.microsoft.com/office/drawing/2010/main" val="0"/>
              </a:ext>
            </a:extLst>
          </a:blip>
          <a:srcRect/>
          <a:stretch>
            <a:fillRect/>
          </a:stretch>
        </p:blipFill>
        <p:spPr bwMode="auto">
          <a:xfrm>
            <a:off x="423483" y="2036925"/>
            <a:ext cx="3588671" cy="203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églalap 3"/>
          <p:cNvSpPr/>
          <p:nvPr/>
        </p:nvSpPr>
        <p:spPr>
          <a:xfrm>
            <a:off x="179512" y="1484784"/>
            <a:ext cx="4248472" cy="523220"/>
          </a:xfrm>
          <a:prstGeom prst="rect">
            <a:avLst/>
          </a:prstGeom>
        </p:spPr>
        <p:txBody>
          <a:bodyPr wrap="square">
            <a:spAutoFit/>
          </a:bodyPr>
          <a:lstStyle/>
          <a:p>
            <a:pPr marL="0" indent="0" algn="ctr">
              <a:buNone/>
            </a:pPr>
            <a:r>
              <a:rPr lang="sr-Latn-CS" sz="1400" dirty="0"/>
              <a:t>ROA </a:t>
            </a:r>
            <a:r>
              <a:rPr lang="en-US" sz="1400" dirty="0"/>
              <a:t>in period </a:t>
            </a:r>
            <a:r>
              <a:rPr lang="sr-Latn-CS" sz="1400" dirty="0"/>
              <a:t>2006/2008 – 2015 </a:t>
            </a:r>
            <a:r>
              <a:rPr lang="en-US" sz="1400" dirty="0"/>
              <a:t>with three analyzed groups</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008004"/>
            <a:ext cx="435201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549278"/>
            <a:ext cx="4496933" cy="230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églalap 4"/>
          <p:cNvSpPr/>
          <p:nvPr/>
        </p:nvSpPr>
        <p:spPr>
          <a:xfrm>
            <a:off x="4173977" y="1423228"/>
            <a:ext cx="4572000" cy="523220"/>
          </a:xfrm>
          <a:prstGeom prst="rect">
            <a:avLst/>
          </a:prstGeom>
        </p:spPr>
        <p:txBody>
          <a:bodyPr>
            <a:spAutoFit/>
          </a:bodyPr>
          <a:lstStyle/>
          <a:p>
            <a:pPr algn="ctr"/>
            <a:r>
              <a:rPr lang="sr-Latn-CS" sz="1400" dirty="0"/>
              <a:t>ROE  </a:t>
            </a:r>
            <a:r>
              <a:rPr lang="en-US" sz="1400" dirty="0"/>
              <a:t>in period</a:t>
            </a:r>
            <a:r>
              <a:rPr lang="sr-Latn-CS" sz="1400" dirty="0"/>
              <a:t> 2006/2008 – 2015 </a:t>
            </a:r>
            <a:r>
              <a:rPr lang="en-US" sz="1400" dirty="0"/>
              <a:t>with three analyzed groups</a:t>
            </a:r>
          </a:p>
        </p:txBody>
      </p:sp>
      <p:sp>
        <p:nvSpPr>
          <p:cNvPr id="8" name="Téglalap 7"/>
          <p:cNvSpPr/>
          <p:nvPr/>
        </p:nvSpPr>
        <p:spPr>
          <a:xfrm>
            <a:off x="1726154" y="4026058"/>
            <a:ext cx="4572000" cy="523220"/>
          </a:xfrm>
          <a:prstGeom prst="rect">
            <a:avLst/>
          </a:prstGeom>
        </p:spPr>
        <p:txBody>
          <a:bodyPr>
            <a:spAutoFit/>
          </a:bodyPr>
          <a:lstStyle/>
          <a:p>
            <a:pPr marL="0" indent="0" algn="ctr">
              <a:buNone/>
            </a:pPr>
            <a:r>
              <a:rPr lang="sr-Latn-CS" sz="1400" dirty="0"/>
              <a:t>C/I </a:t>
            </a:r>
            <a:r>
              <a:rPr lang="en-US" sz="1400" dirty="0"/>
              <a:t>in period</a:t>
            </a:r>
            <a:r>
              <a:rPr lang="sr-Latn-CS" sz="1400" dirty="0"/>
              <a:t> 2006/2008 – 2015 </a:t>
            </a:r>
            <a:r>
              <a:rPr lang="en-US" sz="1400" dirty="0"/>
              <a:t>with three analyzed groups</a:t>
            </a:r>
          </a:p>
        </p:txBody>
      </p:sp>
    </p:spTree>
    <p:extLst>
      <p:ext uri="{BB962C8B-B14F-4D97-AF65-F5344CB8AC3E}">
        <p14:creationId xmlns:p14="http://schemas.microsoft.com/office/powerpoint/2010/main" val="226441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rmAutofit/>
          </a:bodyPr>
          <a:lstStyle/>
          <a:p>
            <a:pPr lvl="0"/>
            <a:r>
              <a:rPr lang="sr-Latn-RS" dirty="0"/>
              <a:t>Quantitative analysis</a:t>
            </a:r>
            <a:endParaRPr lang="en-US" dirty="0">
              <a:solidFill>
                <a:schemeClr val="tx1"/>
              </a:solidFill>
            </a:endParaRPr>
          </a:p>
        </p:txBody>
      </p:sp>
      <p:sp>
        <p:nvSpPr>
          <p:cNvPr id="6" name="Rectangle 3"/>
          <p:cNvSpPr txBox="1">
            <a:spLocks noChangeArrowheads="1"/>
          </p:cNvSpPr>
          <p:nvPr/>
        </p:nvSpPr>
        <p:spPr bwMode="auto">
          <a:xfrm>
            <a:off x="152400" y="5334000"/>
            <a:ext cx="8871098" cy="14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en-US" sz="1600" dirty="0"/>
          </a:p>
        </p:txBody>
      </p:sp>
      <p:sp>
        <p:nvSpPr>
          <p:cNvPr id="5" name="Rectangle 3"/>
          <p:cNvSpPr txBox="1">
            <a:spLocks noChangeArrowheads="1"/>
          </p:cNvSpPr>
          <p:nvPr/>
        </p:nvSpPr>
        <p:spPr bwMode="auto">
          <a:xfrm>
            <a:off x="152400" y="1104901"/>
            <a:ext cx="8871098"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endParaRPr lang="en-US" sz="16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9" y="1340768"/>
            <a:ext cx="4269272" cy="253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3539483421"/>
              </p:ext>
            </p:extLst>
          </p:nvPr>
        </p:nvGraphicFramePr>
        <p:xfrm>
          <a:off x="0" y="4077072"/>
          <a:ext cx="4937396" cy="2194560"/>
        </p:xfrm>
        <a:graphic>
          <a:graphicData uri="http://schemas.openxmlformats.org/drawingml/2006/table">
            <a:tbl>
              <a:tblPr firstRow="1" firstCol="1" bandRow="1"/>
              <a:tblGrid>
                <a:gridCol w="473990"/>
                <a:gridCol w="960818"/>
                <a:gridCol w="1496031"/>
                <a:gridCol w="670498"/>
                <a:gridCol w="1336059"/>
              </a:tblGrid>
              <a:tr h="282804">
                <a:tc>
                  <a:txBody>
                    <a:bodyPr/>
                    <a:lstStyle/>
                    <a:p>
                      <a:pPr algn="l">
                        <a:spcAft>
                          <a:spcPts val="0"/>
                        </a:spcAft>
                      </a:pPr>
                      <a:r>
                        <a:rPr lang="en-US" sz="1200" dirty="0">
                          <a:solidFill>
                            <a:schemeClr val="tx1"/>
                          </a:solidFill>
                          <a:effectLst/>
                          <a:latin typeface="Times New Roman"/>
                          <a:ea typeface="Times New Roman"/>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a:spcAft>
                          <a:spcPts val="0"/>
                        </a:spcAft>
                      </a:pPr>
                      <a:r>
                        <a:rPr lang="en-US" sz="1200" dirty="0">
                          <a:solidFill>
                            <a:schemeClr val="tx1"/>
                          </a:solidFill>
                          <a:effectLst/>
                          <a:latin typeface="Times New Roman"/>
                          <a:ea typeface="Times New Roman"/>
                        </a:rPr>
                        <a:t>Equator Banks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a:spcAft>
                          <a:spcPts val="0"/>
                        </a:spcAft>
                      </a:pPr>
                      <a:r>
                        <a:rPr lang="en-US" sz="1200" dirty="0">
                          <a:solidFill>
                            <a:schemeClr val="tx1"/>
                          </a:solidFill>
                          <a:effectLst/>
                          <a:latin typeface="Times New Roman"/>
                          <a:ea typeface="Times New Roman"/>
                        </a:rPr>
                        <a:t>Banks without Equator Principles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a:spcAft>
                          <a:spcPts val="0"/>
                        </a:spcAft>
                      </a:pPr>
                      <a:r>
                        <a:rPr lang="en-US" sz="1200">
                          <a:solidFill>
                            <a:schemeClr val="tx1"/>
                          </a:solidFill>
                          <a:effectLst/>
                          <a:latin typeface="Times New Roman"/>
                          <a:ea typeface="Times New Roman"/>
                        </a:rPr>
                        <a:t>The rest of the EU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l">
                        <a:spcAft>
                          <a:spcPts val="0"/>
                        </a:spcAft>
                      </a:pPr>
                      <a:r>
                        <a:rPr lang="en-US" sz="1200" dirty="0">
                          <a:solidFill>
                            <a:schemeClr val="tx1"/>
                          </a:solidFill>
                          <a:effectLst/>
                          <a:latin typeface="Times New Roman"/>
                          <a:ea typeface="Times New Roman"/>
                        </a:rPr>
                        <a:t>EU without Equator Banks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r h="141402">
                <a:tc gridSpan="5">
                  <a:txBody>
                    <a:bodyPr/>
                    <a:lstStyle/>
                    <a:p>
                      <a:pPr algn="ctr">
                        <a:spcAft>
                          <a:spcPts val="0"/>
                        </a:spcAft>
                      </a:pPr>
                      <a:r>
                        <a:rPr lang="en-US" sz="1200" dirty="0">
                          <a:solidFill>
                            <a:schemeClr val="tx1"/>
                          </a:solidFill>
                          <a:effectLst/>
                          <a:latin typeface="Times New Roman"/>
                          <a:ea typeface="Times New Roman"/>
                        </a:rPr>
                        <a:t>Net profit (in mil euros)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1402">
                <a:tc>
                  <a:txBody>
                    <a:bodyPr/>
                    <a:lstStyle/>
                    <a:p>
                      <a:pPr algn="ctr">
                        <a:spcAft>
                          <a:spcPts val="0"/>
                        </a:spcAft>
                      </a:pPr>
                      <a:r>
                        <a:rPr lang="en-US" sz="1200" dirty="0">
                          <a:solidFill>
                            <a:schemeClr val="tx1"/>
                          </a:solidFill>
                          <a:effectLst/>
                          <a:latin typeface="Times New Roman"/>
                          <a:ea typeface="Times New Roman"/>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-10.601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-13.869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-23.881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-37.702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402">
                <a:tc>
                  <a:txBody>
                    <a:bodyPr/>
                    <a:lstStyle/>
                    <a:p>
                      <a:pPr algn="ctr">
                        <a:spcAft>
                          <a:spcPts val="0"/>
                        </a:spcAft>
                      </a:pPr>
                      <a:r>
                        <a:rPr lang="en-US" sz="1200" dirty="0">
                          <a:solidFill>
                            <a:schemeClr val="tx1"/>
                          </a:solidFill>
                          <a:effectLst/>
                          <a:latin typeface="Times New Roman"/>
                          <a:ea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27.773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-6.672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-6.644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402">
                <a:tc>
                  <a:txBody>
                    <a:bodyPr/>
                    <a:lstStyle/>
                    <a:p>
                      <a:pPr algn="ctr">
                        <a:spcAft>
                          <a:spcPts val="0"/>
                        </a:spcAft>
                      </a:pPr>
                      <a:r>
                        <a:rPr lang="en-US" sz="1200">
                          <a:solidFill>
                            <a:schemeClr val="tx1"/>
                          </a:solidFill>
                          <a:effectLst/>
                          <a:latin typeface="Times New Roman"/>
                          <a:ea typeface="Times New Roman"/>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43.414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15.514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16.525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32.165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402">
                <a:tc>
                  <a:txBody>
                    <a:bodyPr/>
                    <a:lstStyle/>
                    <a:p>
                      <a:pPr algn="ctr">
                        <a:spcAft>
                          <a:spcPts val="0"/>
                        </a:spcAft>
                      </a:pPr>
                      <a:r>
                        <a:rPr lang="en-US" sz="1200" dirty="0">
                          <a:solidFill>
                            <a:schemeClr val="tx1"/>
                          </a:solidFill>
                          <a:effectLst/>
                          <a:latin typeface="Times New Roman"/>
                          <a:ea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29.289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347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-39.597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-39.156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402">
                <a:tc>
                  <a:txBody>
                    <a:bodyPr/>
                    <a:lstStyle/>
                    <a:p>
                      <a:pPr algn="ctr">
                        <a:spcAft>
                          <a:spcPts val="0"/>
                        </a:spcAft>
                      </a:pPr>
                      <a:r>
                        <a:rPr lang="en-US" sz="1200" dirty="0">
                          <a:solidFill>
                            <a:schemeClr val="tx1"/>
                          </a:solidFill>
                          <a:effectLst/>
                          <a:latin typeface="Times New Roman"/>
                          <a:ea typeface="Times New Roman"/>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31.154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6.664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-59.607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-52.798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402">
                <a:tc>
                  <a:txBody>
                    <a:bodyPr/>
                    <a:lstStyle/>
                    <a:p>
                      <a:pPr algn="ctr">
                        <a:spcAft>
                          <a:spcPts val="0"/>
                        </a:spcAft>
                      </a:pPr>
                      <a:r>
                        <a:rPr lang="en-US" sz="1200" dirty="0">
                          <a:solidFill>
                            <a:schemeClr val="tx1"/>
                          </a:solidFill>
                          <a:effectLst/>
                          <a:latin typeface="Times New Roman"/>
                          <a:ea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16.720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9.856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15.808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25.797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402">
                <a:tc>
                  <a:txBody>
                    <a:bodyPr/>
                    <a:lstStyle/>
                    <a:p>
                      <a:pPr algn="ctr">
                        <a:spcAft>
                          <a:spcPts val="0"/>
                        </a:spcAft>
                      </a:pPr>
                      <a:r>
                        <a:rPr lang="en-US" sz="1200" dirty="0">
                          <a:solidFill>
                            <a:schemeClr val="tx1"/>
                          </a:solidFill>
                          <a:effectLst/>
                          <a:latin typeface="Times New Roman"/>
                          <a:ea typeface="Times New Roman"/>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37.430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9.023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19.346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28.493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41402">
                <a:tc>
                  <a:txBody>
                    <a:bodyPr/>
                    <a:lstStyle/>
                    <a:p>
                      <a:pPr algn="ctr">
                        <a:spcAft>
                          <a:spcPts val="0"/>
                        </a:spcAft>
                      </a:pPr>
                      <a:r>
                        <a:rPr lang="en-US" sz="1200" dirty="0">
                          <a:solidFill>
                            <a:schemeClr val="tx1"/>
                          </a:solidFill>
                          <a:effectLst/>
                          <a:latin typeface="Times New Roman"/>
                          <a:ea typeface="Times New Roman"/>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41.924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8.897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40.425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49.496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pic>
        <p:nvPicPr>
          <p:cNvPr id="7" name="Picture 2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948" y="1329073"/>
            <a:ext cx="4435549" cy="255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áblázat 7"/>
          <p:cNvGraphicFramePr>
            <a:graphicFrameLocks noGrp="1"/>
          </p:cNvGraphicFramePr>
          <p:nvPr>
            <p:extLst>
              <p:ext uri="{D42A27DB-BD31-4B8C-83A1-F6EECF244321}">
                <p14:modId xmlns:p14="http://schemas.microsoft.com/office/powerpoint/2010/main" val="1039954545"/>
              </p:ext>
            </p:extLst>
          </p:nvPr>
        </p:nvGraphicFramePr>
        <p:xfrm>
          <a:off x="4880598" y="4005064"/>
          <a:ext cx="4154771" cy="2377440"/>
        </p:xfrm>
        <a:graphic>
          <a:graphicData uri="http://schemas.openxmlformats.org/drawingml/2006/table">
            <a:tbl>
              <a:tblPr firstRow="1" firstCol="1" bandRow="1"/>
              <a:tblGrid>
                <a:gridCol w="830587"/>
                <a:gridCol w="831046"/>
                <a:gridCol w="831046"/>
                <a:gridCol w="831046"/>
                <a:gridCol w="831046"/>
              </a:tblGrid>
              <a:tr h="679112">
                <a:tc>
                  <a:txBody>
                    <a:bodyPr/>
                    <a:lstStyle/>
                    <a:p>
                      <a:pPr>
                        <a:spcAft>
                          <a:spcPts val="0"/>
                        </a:spcAft>
                      </a:pPr>
                      <a:r>
                        <a:rPr lang="en-US" sz="1200" dirty="0">
                          <a:solidFill>
                            <a:schemeClr val="tx1"/>
                          </a:solidFill>
                          <a:effectLst/>
                          <a:latin typeface="Times New Roman"/>
                          <a:ea typeface="Times New Roman"/>
                        </a:rPr>
                        <a:t>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spcAft>
                          <a:spcPts val="0"/>
                        </a:spcAft>
                      </a:pPr>
                      <a:r>
                        <a:rPr lang="en-US" sz="1200" dirty="0">
                          <a:solidFill>
                            <a:schemeClr val="tx1"/>
                          </a:solidFill>
                          <a:effectLst/>
                          <a:latin typeface="Times New Roman"/>
                          <a:ea typeface="Times New Roman"/>
                        </a:rPr>
                        <a:t>Equator Banks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spcAft>
                          <a:spcPts val="0"/>
                        </a:spcAft>
                      </a:pPr>
                      <a:r>
                        <a:rPr lang="en-US" sz="1200" dirty="0">
                          <a:solidFill>
                            <a:schemeClr val="tx1"/>
                          </a:solidFill>
                          <a:effectLst/>
                          <a:latin typeface="Times New Roman"/>
                          <a:ea typeface="Times New Roman"/>
                        </a:rPr>
                        <a:t>Banks without Equator Principles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spcAft>
                          <a:spcPts val="0"/>
                        </a:spcAft>
                      </a:pPr>
                      <a:r>
                        <a:rPr lang="en-US" sz="1200">
                          <a:solidFill>
                            <a:schemeClr val="tx1"/>
                          </a:solidFill>
                          <a:effectLst/>
                          <a:latin typeface="Times New Roman"/>
                          <a:ea typeface="Times New Roman"/>
                        </a:rPr>
                        <a:t>The rest of the EU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spcAft>
                          <a:spcPts val="0"/>
                        </a:spcAft>
                      </a:pPr>
                      <a:r>
                        <a:rPr lang="en-US" sz="1200" dirty="0">
                          <a:solidFill>
                            <a:schemeClr val="tx1"/>
                          </a:solidFill>
                          <a:effectLst/>
                          <a:latin typeface="Times New Roman"/>
                          <a:ea typeface="Times New Roman"/>
                        </a:rPr>
                        <a:t>EU without Equator Banks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r h="169778">
                <a:tc gridSpan="5">
                  <a:txBody>
                    <a:bodyPr/>
                    <a:lstStyle/>
                    <a:p>
                      <a:pPr algn="ctr">
                        <a:spcAft>
                          <a:spcPts val="0"/>
                        </a:spcAft>
                      </a:pPr>
                      <a:r>
                        <a:rPr lang="en-US" sz="1200" dirty="0">
                          <a:solidFill>
                            <a:schemeClr val="tx1"/>
                          </a:solidFill>
                          <a:effectLst/>
                          <a:latin typeface="Times New Roman"/>
                          <a:ea typeface="Times New Roman"/>
                        </a:rPr>
                        <a:t>Assets (in mil euros)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9778">
                <a:tc>
                  <a:txBody>
                    <a:bodyPr/>
                    <a:lstStyle/>
                    <a:p>
                      <a:pPr algn="ctr">
                        <a:spcAft>
                          <a:spcPts val="0"/>
                        </a:spcAft>
                      </a:pPr>
                      <a:r>
                        <a:rPr lang="en-US" sz="1200" dirty="0">
                          <a:solidFill>
                            <a:schemeClr val="tx1"/>
                          </a:solidFill>
                          <a:effectLst/>
                          <a:latin typeface="Times New Roman"/>
                          <a:ea typeface="Times New Roman"/>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14.468.757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7.407.035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15.895.009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23.305.698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778">
                <a:tc>
                  <a:txBody>
                    <a:bodyPr/>
                    <a:lstStyle/>
                    <a:p>
                      <a:pPr algn="ctr">
                        <a:spcAft>
                          <a:spcPts val="0"/>
                        </a:spcAft>
                      </a:pPr>
                      <a:r>
                        <a:rPr lang="en-US" sz="1200">
                          <a:solidFill>
                            <a:schemeClr val="tx1"/>
                          </a:solidFill>
                          <a:effectLst/>
                          <a:latin typeface="Times New Roman"/>
                          <a:ea typeface="Times New Roman"/>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11.837.214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6.638.064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16.372.058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23.013.893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778">
                <a:tc>
                  <a:txBody>
                    <a:bodyPr/>
                    <a:lstStyle/>
                    <a:p>
                      <a:pPr algn="ctr">
                        <a:spcAft>
                          <a:spcPts val="0"/>
                        </a:spcAft>
                      </a:pPr>
                      <a:r>
                        <a:rPr lang="en-US" sz="1200">
                          <a:solidFill>
                            <a:schemeClr val="tx1"/>
                          </a:solidFill>
                          <a:effectLst/>
                          <a:latin typeface="Times New Roman"/>
                          <a:ea typeface="Times New Roman"/>
                        </a:rPr>
                        <a:t>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12.431.100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6.954.208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15.264.091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22.222.604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778">
                <a:tc>
                  <a:txBody>
                    <a:bodyPr/>
                    <a:lstStyle/>
                    <a:p>
                      <a:pPr algn="ctr">
                        <a:spcAft>
                          <a:spcPts val="0"/>
                        </a:spcAft>
                      </a:pPr>
                      <a:r>
                        <a:rPr lang="en-US" sz="1200">
                          <a:solidFill>
                            <a:schemeClr val="tx1"/>
                          </a:solidFill>
                          <a:effectLst/>
                          <a:latin typeface="Times New Roman"/>
                          <a:ea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13.286.946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7.140.490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15.510.997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22.656.547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778">
                <a:tc>
                  <a:txBody>
                    <a:bodyPr/>
                    <a:lstStyle/>
                    <a:p>
                      <a:pPr algn="ctr">
                        <a:spcAft>
                          <a:spcPts val="0"/>
                        </a:spcAft>
                      </a:pPr>
                      <a:r>
                        <a:rPr lang="en-US" sz="1200">
                          <a:solidFill>
                            <a:schemeClr val="tx1"/>
                          </a:solidFill>
                          <a:effectLst/>
                          <a:latin typeface="Times New Roman"/>
                          <a:ea typeface="Times New Roman"/>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13.216.151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6.955.395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15.312.285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22.273.244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778">
                <a:tc>
                  <a:txBody>
                    <a:bodyPr/>
                    <a:lstStyle/>
                    <a:p>
                      <a:pPr algn="ctr">
                        <a:spcAft>
                          <a:spcPts val="0"/>
                        </a:spcAft>
                      </a:pPr>
                      <a:r>
                        <a:rPr lang="en-US" sz="1200">
                          <a:solidFill>
                            <a:schemeClr val="tx1"/>
                          </a:solidFill>
                          <a:effectLst/>
                          <a:latin typeface="Times New Roman"/>
                          <a:ea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11.787.483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6.163.680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14.440.024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20.609.888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778">
                <a:tc>
                  <a:txBody>
                    <a:bodyPr/>
                    <a:lstStyle/>
                    <a:p>
                      <a:pPr algn="ctr">
                        <a:spcAft>
                          <a:spcPts val="0"/>
                        </a:spcAft>
                      </a:pPr>
                      <a:r>
                        <a:rPr lang="en-US" sz="1200">
                          <a:solidFill>
                            <a:schemeClr val="tx1"/>
                          </a:solidFill>
                          <a:effectLst/>
                          <a:latin typeface="Times New Roman"/>
                          <a:ea typeface="Times New Roman"/>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12.708.772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6.478.677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15.303.157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21.788.922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9778">
                <a:tc>
                  <a:txBody>
                    <a:bodyPr/>
                    <a:lstStyle/>
                    <a:p>
                      <a:pPr algn="ctr">
                        <a:spcAft>
                          <a:spcPts val="0"/>
                        </a:spcAft>
                      </a:pPr>
                      <a:r>
                        <a:rPr lang="en-US" sz="1200">
                          <a:solidFill>
                            <a:schemeClr val="tx1"/>
                          </a:solidFill>
                          <a:effectLst/>
                          <a:latin typeface="Times New Roman"/>
                          <a:ea typeface="Times New Roman"/>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12.319.924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6.292.581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a:solidFill>
                            <a:schemeClr val="tx1"/>
                          </a:solidFill>
                          <a:effectLst/>
                          <a:latin typeface="Times New Roman"/>
                          <a:ea typeface="Times New Roman"/>
                        </a:rPr>
                        <a:t>15.185.925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dirty="0">
                          <a:solidFill>
                            <a:schemeClr val="tx1"/>
                          </a:solidFill>
                          <a:effectLst/>
                          <a:latin typeface="Times New Roman"/>
                          <a:ea typeface="Times New Roman"/>
                        </a:rPr>
                        <a:t>21.486.927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380945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en-US"/>
          </a:p>
        </p:txBody>
      </p:sp>
      <p:sp>
        <p:nvSpPr>
          <p:cNvPr id="3" name="Tartalom helye 2"/>
          <p:cNvSpPr>
            <a:spLocks noGrp="1"/>
          </p:cNvSpPr>
          <p:nvPr>
            <p:ph idx="1"/>
          </p:nvPr>
        </p:nvSpPr>
        <p:spPr>
          <a:xfrm>
            <a:off x="2915816" y="2332037"/>
            <a:ext cx="8229600" cy="4525963"/>
          </a:xfrm>
        </p:spPr>
        <p:txBody>
          <a:bodyPr/>
          <a:lstStyle/>
          <a:p>
            <a:pPr marL="0" indent="0">
              <a:buNone/>
            </a:pPr>
            <a:r>
              <a:rPr lang="hu-HU" sz="4000" dirty="0" smtClean="0">
                <a:solidFill>
                  <a:srgbClr val="FF0000"/>
                </a:solidFill>
              </a:rPr>
              <a:t>THANK   YOU!</a:t>
            </a:r>
            <a:endParaRPr lang="en-US" sz="4000" dirty="0">
              <a:solidFill>
                <a:srgbClr val="FF0000"/>
              </a:solidFill>
            </a:endParaRPr>
          </a:p>
        </p:txBody>
      </p:sp>
    </p:spTree>
    <p:extLst>
      <p:ext uri="{BB962C8B-B14F-4D97-AF65-F5344CB8AC3E}">
        <p14:creationId xmlns:p14="http://schemas.microsoft.com/office/powerpoint/2010/main" val="1802492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p:txBody>
          <a:bodyPr/>
          <a:lstStyle/>
          <a:p>
            <a:pPr eaLnBrk="1" hangingPunct="1"/>
            <a:r>
              <a:rPr lang="hu-HU" altLang="en-US" dirty="0" err="1" smtClean="0"/>
              <a:t>Contents</a:t>
            </a:r>
            <a:endParaRPr lang="en-GB" altLang="en-US" dirty="0" smtClean="0"/>
          </a:p>
        </p:txBody>
      </p:sp>
      <p:sp>
        <p:nvSpPr>
          <p:cNvPr id="9219" name="Tartalom helye 2"/>
          <p:cNvSpPr>
            <a:spLocks noGrp="1"/>
          </p:cNvSpPr>
          <p:nvPr>
            <p:ph idx="1"/>
          </p:nvPr>
        </p:nvSpPr>
        <p:spPr>
          <a:xfrm>
            <a:off x="0" y="1268413"/>
            <a:ext cx="9144000" cy="4857750"/>
          </a:xfrm>
        </p:spPr>
        <p:txBody>
          <a:bodyPr/>
          <a:lstStyle/>
          <a:p>
            <a:pPr eaLnBrk="1" hangingPunct="1"/>
            <a:r>
              <a:rPr lang="hu-HU" altLang="en-US" dirty="0" err="1" smtClean="0"/>
              <a:t>Context</a:t>
            </a:r>
            <a:r>
              <a:rPr lang="hu-HU" altLang="en-US" dirty="0" smtClean="0"/>
              <a:t>: </a:t>
            </a:r>
            <a:r>
              <a:rPr lang="hu-HU" dirty="0"/>
              <a:t>Financial </a:t>
            </a:r>
            <a:r>
              <a:rPr lang="hu-HU" dirty="0" err="1"/>
              <a:t>globalization</a:t>
            </a:r>
            <a:r>
              <a:rPr lang="hu-HU" dirty="0"/>
              <a:t>– </a:t>
            </a:r>
            <a:r>
              <a:rPr lang="hu-HU" dirty="0" err="1" smtClean="0"/>
              <a:t>Financialization</a:t>
            </a:r>
            <a:endParaRPr lang="hu-HU" dirty="0" smtClean="0"/>
          </a:p>
          <a:p>
            <a:r>
              <a:rPr lang="hu-HU" dirty="0" err="1" smtClean="0"/>
              <a:t>Finantial</a:t>
            </a:r>
            <a:r>
              <a:rPr lang="hu-HU" dirty="0" smtClean="0"/>
              <a:t> </a:t>
            </a:r>
            <a:r>
              <a:rPr lang="hu-HU" dirty="0" err="1" smtClean="0"/>
              <a:t>Innovation</a:t>
            </a:r>
            <a:r>
              <a:rPr lang="hu-HU" dirty="0" smtClean="0"/>
              <a:t>: </a:t>
            </a:r>
            <a:r>
              <a:rPr lang="hu-HU" dirty="0" err="1" smtClean="0"/>
              <a:t>decline</a:t>
            </a:r>
            <a:r>
              <a:rPr lang="hu-HU" dirty="0" smtClean="0"/>
              <a:t> of </a:t>
            </a:r>
            <a:r>
              <a:rPr lang="hu-HU" dirty="0" err="1" smtClean="0"/>
              <a:t>traditional</a:t>
            </a:r>
            <a:r>
              <a:rPr lang="hu-HU" dirty="0" smtClean="0"/>
              <a:t> banking and </a:t>
            </a:r>
            <a:r>
              <a:rPr lang="hu-HU" dirty="0" err="1" smtClean="0"/>
              <a:t>the</a:t>
            </a:r>
            <a:r>
              <a:rPr lang="hu-HU" dirty="0" smtClean="0"/>
              <a:t> </a:t>
            </a:r>
            <a:r>
              <a:rPr lang="hu-HU" dirty="0" err="1" smtClean="0"/>
              <a:t>Rise</a:t>
            </a:r>
            <a:r>
              <a:rPr lang="hu-HU" dirty="0" smtClean="0"/>
              <a:t> of </a:t>
            </a:r>
            <a:r>
              <a:rPr lang="hu-HU" dirty="0" err="1" smtClean="0"/>
              <a:t>FinTech</a:t>
            </a:r>
            <a:endParaRPr lang="hu-HU" dirty="0" smtClean="0"/>
          </a:p>
          <a:p>
            <a:pPr lvl="1"/>
            <a:r>
              <a:rPr lang="hu-HU" dirty="0" err="1" smtClean="0"/>
              <a:t>Crowdfunding</a:t>
            </a:r>
            <a:r>
              <a:rPr lang="hu-HU" dirty="0" smtClean="0"/>
              <a:t>, </a:t>
            </a:r>
          </a:p>
          <a:p>
            <a:pPr lvl="1"/>
            <a:r>
              <a:rPr lang="hu-HU" dirty="0" smtClean="0"/>
              <a:t>Digital </a:t>
            </a:r>
            <a:r>
              <a:rPr lang="hu-HU" dirty="0" err="1" smtClean="0"/>
              <a:t>currencies</a:t>
            </a:r>
            <a:endParaRPr lang="hu-HU" dirty="0"/>
          </a:p>
          <a:p>
            <a:r>
              <a:rPr lang="hu-HU" dirty="0" err="1" smtClean="0"/>
              <a:t>Sustainable</a:t>
            </a:r>
            <a:r>
              <a:rPr lang="hu-HU" dirty="0" smtClean="0"/>
              <a:t> (</a:t>
            </a:r>
            <a:r>
              <a:rPr lang="hu-HU" dirty="0" err="1" smtClean="0"/>
              <a:t>green</a:t>
            </a:r>
            <a:r>
              <a:rPr lang="hu-HU" dirty="0" smtClean="0"/>
              <a:t>) </a:t>
            </a:r>
            <a:r>
              <a:rPr lang="hu-HU" dirty="0" err="1" smtClean="0"/>
              <a:t>finance</a:t>
            </a:r>
            <a:endParaRPr lang="hu-HU" dirty="0" smtClean="0"/>
          </a:p>
          <a:p>
            <a:r>
              <a:rPr lang="hu-HU" dirty="0" smtClean="0"/>
              <a:t>Local </a:t>
            </a:r>
            <a:r>
              <a:rPr lang="hu-HU" dirty="0" err="1"/>
              <a:t>solutions</a:t>
            </a:r>
            <a:r>
              <a:rPr lang="hu-HU" dirty="0"/>
              <a:t> _ </a:t>
            </a:r>
            <a:r>
              <a:rPr lang="hu-HU" dirty="0" err="1"/>
              <a:t>community</a:t>
            </a:r>
            <a:r>
              <a:rPr lang="hu-HU" dirty="0"/>
              <a:t> </a:t>
            </a:r>
            <a:r>
              <a:rPr lang="hu-HU" dirty="0" err="1"/>
              <a:t>currencies</a:t>
            </a:r>
            <a:endParaRPr lang="hu-HU" dirty="0"/>
          </a:p>
          <a:p>
            <a:pPr eaLnBrk="1" hangingPunct="1"/>
            <a:endParaRPr lang="hu-HU"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6602" y="-15123"/>
            <a:ext cx="8229600" cy="652524"/>
          </a:xfrm>
        </p:spPr>
        <p:txBody>
          <a:bodyPr/>
          <a:lstStyle/>
          <a:p>
            <a:r>
              <a:rPr lang="hu-HU" dirty="0" smtClean="0"/>
              <a:t>2 </a:t>
            </a:r>
            <a:r>
              <a:rPr lang="hu-HU" dirty="0"/>
              <a:t>Group </a:t>
            </a:r>
            <a:r>
              <a:rPr lang="hu-HU" dirty="0" err="1" smtClean="0"/>
              <a:t>work</a:t>
            </a:r>
            <a:endParaRPr lang="en-US" dirty="0"/>
          </a:p>
        </p:txBody>
      </p:sp>
      <p:sp>
        <p:nvSpPr>
          <p:cNvPr id="3" name="Tartalom helye 2"/>
          <p:cNvSpPr>
            <a:spLocks noGrp="1"/>
          </p:cNvSpPr>
          <p:nvPr>
            <p:ph idx="1"/>
          </p:nvPr>
        </p:nvSpPr>
        <p:spPr>
          <a:xfrm>
            <a:off x="0" y="637402"/>
            <a:ext cx="9144000" cy="5306200"/>
          </a:xfrm>
        </p:spPr>
        <p:txBody>
          <a:bodyPr/>
          <a:lstStyle/>
          <a:p>
            <a:pPr marL="457200" lvl="1" indent="0">
              <a:buNone/>
            </a:pPr>
            <a:r>
              <a:rPr lang="hu-HU" dirty="0" err="1"/>
              <a:t>Green</a:t>
            </a:r>
            <a:r>
              <a:rPr lang="hu-HU" dirty="0"/>
              <a:t> </a:t>
            </a:r>
            <a:r>
              <a:rPr lang="hu-HU" dirty="0" err="1"/>
              <a:t>investments</a:t>
            </a:r>
            <a:endParaRPr lang="en-US" dirty="0"/>
          </a:p>
          <a:p>
            <a:pPr marL="457200" lvl="1" indent="0">
              <a:buNone/>
            </a:pPr>
            <a:r>
              <a:rPr lang="sr-Latn-RS" dirty="0" smtClean="0"/>
              <a:t>Tridos </a:t>
            </a:r>
            <a:r>
              <a:rPr lang="sr-Latn-RS" dirty="0"/>
              <a:t>Bank:</a:t>
            </a:r>
          </a:p>
          <a:p>
            <a:pPr marL="457200" lvl="1" indent="0">
              <a:buNone/>
            </a:pPr>
            <a:r>
              <a:rPr lang="sr-Latn-RS" sz="2000" dirty="0">
                <a:hlinkClick r:id="rId2"/>
              </a:rPr>
              <a:t>https://</a:t>
            </a:r>
            <a:r>
              <a:rPr lang="sr-Latn-RS" sz="2000" dirty="0" smtClean="0">
                <a:hlinkClick r:id="rId2"/>
              </a:rPr>
              <a:t>www.youtube.com/watch?v=AwdL9dZX_S4</a:t>
            </a:r>
            <a:endParaRPr lang="sr-Latn-RS" sz="2000" dirty="0" smtClean="0"/>
          </a:p>
          <a:p>
            <a:pPr marL="457200" lvl="1" indent="0">
              <a:buNone/>
            </a:pPr>
            <a:r>
              <a:rPr lang="sr-Latn-RS" sz="2000" dirty="0">
                <a:hlinkClick r:id="rId3"/>
              </a:rPr>
              <a:t>https://</a:t>
            </a:r>
            <a:r>
              <a:rPr lang="sr-Latn-RS" sz="2000" dirty="0" smtClean="0">
                <a:hlinkClick r:id="rId3"/>
              </a:rPr>
              <a:t>www.youtube.com/watch?v=0kSWrHf2m1g</a:t>
            </a:r>
            <a:endParaRPr lang="sr-Latn-RS" sz="2000" dirty="0" smtClean="0"/>
          </a:p>
          <a:p>
            <a:pPr marL="457200" lvl="1" indent="0">
              <a:buNone/>
            </a:pPr>
            <a:r>
              <a:rPr lang="sr-Latn-RS" sz="2000" dirty="0" smtClean="0">
                <a:hlinkClick r:id="rId4"/>
              </a:rPr>
              <a:t>https</a:t>
            </a:r>
            <a:r>
              <a:rPr lang="sr-Latn-RS" sz="2000" dirty="0">
                <a:hlinkClick r:id="rId4"/>
              </a:rPr>
              <a:t>://</a:t>
            </a:r>
            <a:r>
              <a:rPr lang="sr-Latn-RS" sz="2000" dirty="0" smtClean="0">
                <a:hlinkClick r:id="rId4"/>
              </a:rPr>
              <a:t>www.youtube.com/watch?v=VRP5E0EF8kc</a:t>
            </a:r>
          </a:p>
          <a:p>
            <a:pPr marL="457200" lvl="1" indent="0">
              <a:buNone/>
            </a:pPr>
            <a:r>
              <a:rPr lang="sr-Latn-RS" sz="2000" dirty="0" smtClean="0">
                <a:hlinkClick r:id="rId4"/>
              </a:rPr>
              <a:t>https</a:t>
            </a:r>
            <a:r>
              <a:rPr lang="sr-Latn-RS" sz="2000" dirty="0">
                <a:hlinkClick r:id="rId4"/>
              </a:rPr>
              <a:t>://en.wikipedia.org/wiki/Triodos_Bank</a:t>
            </a:r>
            <a:endParaRPr lang="sr-Latn-RS" sz="2000" dirty="0"/>
          </a:p>
          <a:p>
            <a:pPr lvl="1"/>
            <a:r>
              <a:rPr lang="sr-Latn-RS" sz="2400" dirty="0" smtClean="0"/>
              <a:t>What does the sustaibale bank invest in?</a:t>
            </a:r>
          </a:p>
          <a:p>
            <a:pPr lvl="1"/>
            <a:r>
              <a:rPr lang="sr-Latn-RS" sz="2400" dirty="0" smtClean="0"/>
              <a:t>How a sustainable bank is different from mainstream banking?</a:t>
            </a:r>
          </a:p>
          <a:p>
            <a:pPr lvl="1"/>
            <a:r>
              <a:rPr lang="sr-Latn-RS" sz="2400" dirty="0" smtClean="0"/>
              <a:t>What is the local and socio-economic impacts of green banking?</a:t>
            </a:r>
          </a:p>
          <a:p>
            <a:pPr lvl="1"/>
            <a:r>
              <a:rPr lang="sr-Latn-RS" sz="2400" dirty="0" smtClean="0"/>
              <a:t>What extent green or ethical banking is different from other sustainable banks? (See </a:t>
            </a:r>
            <a:r>
              <a:rPr lang="sr-Latn-RS" sz="2400" dirty="0" smtClean="0">
                <a:solidFill>
                  <a:srgbClr val="FF0000"/>
                </a:solidFill>
              </a:rPr>
              <a:t>Investing with Impact, article </a:t>
            </a:r>
            <a:r>
              <a:rPr lang="sr-Latn-RS" sz="2400" dirty="0" smtClean="0"/>
              <a:t>)</a:t>
            </a:r>
          </a:p>
          <a:p>
            <a:pPr marL="457200" lvl="1" indent="0">
              <a:buNone/>
            </a:pPr>
            <a:r>
              <a:rPr lang="sr-Latn-RS" sz="2400" dirty="0"/>
              <a:t>Green Investment Bank: </a:t>
            </a:r>
          </a:p>
          <a:p>
            <a:pPr marL="457200" lvl="1" indent="0">
              <a:buNone/>
            </a:pPr>
            <a:r>
              <a:rPr lang="sr-Latn-RS" sz="2400" dirty="0">
                <a:hlinkClick r:id="rId5"/>
              </a:rPr>
              <a:t>https://</a:t>
            </a:r>
            <a:r>
              <a:rPr lang="sr-Latn-RS" sz="2400" dirty="0" smtClean="0">
                <a:hlinkClick r:id="rId5"/>
              </a:rPr>
              <a:t>www.youtube.com/watch?v=RfRzzjQBxEA</a:t>
            </a:r>
            <a:endParaRPr lang="sr-Latn-RS" sz="2400" dirty="0" smtClean="0"/>
          </a:p>
          <a:p>
            <a:pPr marL="457200" lvl="1" indent="0">
              <a:buNone/>
            </a:pPr>
            <a:r>
              <a:rPr lang="sr-Latn-RS" sz="2400" dirty="0" smtClean="0"/>
              <a:t>Ethical banking</a:t>
            </a:r>
          </a:p>
          <a:p>
            <a:pPr marL="457200" lvl="1" indent="0">
              <a:buNone/>
            </a:pPr>
            <a:r>
              <a:rPr lang="sr-Latn-RS" sz="2400" dirty="0">
                <a:hlinkClick r:id="rId6"/>
              </a:rPr>
              <a:t>https://</a:t>
            </a:r>
            <a:r>
              <a:rPr lang="sr-Latn-RS" sz="2400" dirty="0" smtClean="0">
                <a:hlinkClick r:id="rId6"/>
              </a:rPr>
              <a:t>www.youtube.com/watch?v=XdWEcQGAyIQ</a:t>
            </a:r>
            <a:endParaRPr lang="sr-Latn-RS" sz="2400" dirty="0" smtClean="0"/>
          </a:p>
          <a:p>
            <a:pPr marL="457200" lvl="1" indent="0">
              <a:buNone/>
            </a:pPr>
            <a:endParaRPr lang="sr-Latn-RS" sz="2400" dirty="0"/>
          </a:p>
          <a:p>
            <a:pPr lvl="1"/>
            <a:endParaRPr lang="sr-Latn-RS" sz="2400" dirty="0"/>
          </a:p>
        </p:txBody>
      </p:sp>
      <p:sp>
        <p:nvSpPr>
          <p:cNvPr id="4" name="Téglalap 3"/>
          <p:cNvSpPr/>
          <p:nvPr/>
        </p:nvSpPr>
        <p:spPr>
          <a:xfrm>
            <a:off x="2286000" y="3105835"/>
            <a:ext cx="4572000" cy="369332"/>
          </a:xfrm>
          <a:prstGeom prst="rect">
            <a:avLst/>
          </a:prstGeom>
        </p:spPr>
        <p:txBody>
          <a:bodyPr>
            <a:spAutoFit/>
          </a:bodyPr>
          <a:lstStyle/>
          <a:p>
            <a:endParaRPr lang="hu-HU" dirty="0"/>
          </a:p>
        </p:txBody>
      </p:sp>
    </p:spTree>
    <p:extLst>
      <p:ext uri="{BB962C8B-B14F-4D97-AF65-F5344CB8AC3E}">
        <p14:creationId xmlns:p14="http://schemas.microsoft.com/office/powerpoint/2010/main" val="700770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a:t>
            </a:r>
            <a:r>
              <a:rPr lang="hu-HU" dirty="0"/>
              <a:t>Group </a:t>
            </a:r>
            <a:r>
              <a:rPr lang="hu-HU" dirty="0" err="1" smtClean="0"/>
              <a:t>work</a:t>
            </a:r>
            <a:r>
              <a:rPr lang="hu-HU" dirty="0" smtClean="0"/>
              <a:t>:</a:t>
            </a:r>
            <a:br>
              <a:rPr lang="hu-HU" dirty="0" smtClean="0"/>
            </a:br>
            <a:r>
              <a:rPr lang="hu-HU" dirty="0" smtClean="0"/>
              <a:t>Magnet Bank: </a:t>
            </a:r>
            <a:r>
              <a:rPr lang="hu-HU" dirty="0" err="1" smtClean="0"/>
              <a:t>the</a:t>
            </a:r>
            <a:r>
              <a:rPr lang="hu-HU" dirty="0" smtClean="0"/>
              <a:t> </a:t>
            </a:r>
            <a:r>
              <a:rPr lang="hu-HU" dirty="0" err="1" smtClean="0"/>
              <a:t>community</a:t>
            </a:r>
            <a:r>
              <a:rPr lang="hu-HU" dirty="0" smtClean="0"/>
              <a:t> </a:t>
            </a:r>
            <a:r>
              <a:rPr lang="hu-HU" dirty="0" err="1" smtClean="0"/>
              <a:t>bank</a:t>
            </a:r>
            <a:endParaRPr lang="en-US" dirty="0"/>
          </a:p>
        </p:txBody>
      </p:sp>
      <p:sp>
        <p:nvSpPr>
          <p:cNvPr id="3" name="Tartalom helye 2"/>
          <p:cNvSpPr>
            <a:spLocks noGrp="1"/>
          </p:cNvSpPr>
          <p:nvPr>
            <p:ph idx="1"/>
          </p:nvPr>
        </p:nvSpPr>
        <p:spPr/>
        <p:txBody>
          <a:bodyPr/>
          <a:lstStyle/>
          <a:p>
            <a:r>
              <a:rPr lang="en-US" sz="2400" dirty="0">
                <a:hlinkClick r:id="rId2"/>
              </a:rPr>
              <a:t>https://</a:t>
            </a:r>
            <a:r>
              <a:rPr lang="en-US" sz="2400" dirty="0" smtClean="0">
                <a:hlinkClick r:id="rId2"/>
              </a:rPr>
              <a:t>www.magnetbank.hu/en/about-the-community-bank</a:t>
            </a:r>
            <a:endParaRPr lang="hu-HU" sz="2400" dirty="0" smtClean="0"/>
          </a:p>
          <a:p>
            <a:r>
              <a:rPr lang="hu-HU" dirty="0" err="1" smtClean="0"/>
              <a:t>What</a:t>
            </a:r>
            <a:r>
              <a:rPr lang="hu-HU" dirty="0"/>
              <a:t> </a:t>
            </a:r>
            <a:r>
              <a:rPr lang="hu-HU" dirty="0" err="1" smtClean="0"/>
              <a:t>kind</a:t>
            </a:r>
            <a:r>
              <a:rPr lang="hu-HU" dirty="0" smtClean="0"/>
              <a:t> of </a:t>
            </a:r>
            <a:r>
              <a:rPr lang="hu-HU" dirty="0" err="1" smtClean="0"/>
              <a:t>activities</a:t>
            </a:r>
            <a:r>
              <a:rPr lang="hu-HU" dirty="0" smtClean="0"/>
              <a:t> </a:t>
            </a:r>
            <a:r>
              <a:rPr lang="hu-HU" dirty="0" err="1" smtClean="0"/>
              <a:t>do</a:t>
            </a:r>
            <a:r>
              <a:rPr lang="hu-HU" dirty="0" smtClean="0"/>
              <a:t> </a:t>
            </a:r>
            <a:r>
              <a:rPr lang="hu-HU" dirty="0" err="1" smtClean="0"/>
              <a:t>make</a:t>
            </a:r>
            <a:r>
              <a:rPr lang="hu-HU" dirty="0" smtClean="0"/>
              <a:t> </a:t>
            </a:r>
            <a:r>
              <a:rPr lang="hu-HU" dirty="0" err="1" smtClean="0"/>
              <a:t>the</a:t>
            </a:r>
            <a:r>
              <a:rPr lang="hu-HU" dirty="0" smtClean="0"/>
              <a:t> </a:t>
            </a:r>
            <a:r>
              <a:rPr lang="hu-HU" dirty="0" err="1" smtClean="0"/>
              <a:t>MagNet</a:t>
            </a:r>
            <a:r>
              <a:rPr lang="hu-HU" dirty="0" smtClean="0"/>
              <a:t> Bank a </a:t>
            </a:r>
            <a:r>
              <a:rPr lang="hu-HU" dirty="0" err="1" smtClean="0"/>
              <a:t>community</a:t>
            </a:r>
            <a:r>
              <a:rPr lang="hu-HU" dirty="0" smtClean="0"/>
              <a:t> bank?</a:t>
            </a:r>
          </a:p>
          <a:p>
            <a:r>
              <a:rPr lang="hu-HU" dirty="0" err="1" smtClean="0"/>
              <a:t>How</a:t>
            </a:r>
            <a:r>
              <a:rPr lang="hu-HU" dirty="0" smtClean="0"/>
              <a:t> </a:t>
            </a:r>
            <a:r>
              <a:rPr lang="hu-HU" dirty="0" err="1" smtClean="0"/>
              <a:t>does</a:t>
            </a:r>
            <a:r>
              <a:rPr lang="hu-HU" dirty="0" smtClean="0"/>
              <a:t> </a:t>
            </a:r>
            <a:r>
              <a:rPr lang="hu-HU" dirty="0" err="1" smtClean="0"/>
              <a:t>it</a:t>
            </a:r>
            <a:r>
              <a:rPr lang="hu-HU" dirty="0" smtClean="0"/>
              <a:t> </a:t>
            </a:r>
            <a:r>
              <a:rPr lang="hu-HU" dirty="0" err="1" smtClean="0"/>
              <a:t>involve</a:t>
            </a:r>
            <a:r>
              <a:rPr lang="hu-HU" dirty="0" smtClean="0"/>
              <a:t> </a:t>
            </a:r>
            <a:r>
              <a:rPr lang="hu-HU" dirty="0" err="1" smtClean="0"/>
              <a:t>its</a:t>
            </a:r>
            <a:r>
              <a:rPr lang="hu-HU" dirty="0" smtClean="0"/>
              <a:t> </a:t>
            </a:r>
            <a:r>
              <a:rPr lang="hu-HU" dirty="0" err="1" smtClean="0"/>
              <a:t>costumers</a:t>
            </a:r>
            <a:r>
              <a:rPr lang="hu-HU" dirty="0" smtClean="0"/>
              <a:t> </a:t>
            </a:r>
            <a:r>
              <a:rPr lang="hu-HU" dirty="0" err="1" smtClean="0"/>
              <a:t>to</a:t>
            </a:r>
            <a:r>
              <a:rPr lang="hu-HU" dirty="0" smtClean="0"/>
              <a:t> </a:t>
            </a:r>
            <a:r>
              <a:rPr lang="hu-HU" dirty="0" err="1" smtClean="0"/>
              <a:t>invest</a:t>
            </a:r>
            <a:r>
              <a:rPr lang="hu-HU" dirty="0" smtClean="0"/>
              <a:t> </a:t>
            </a:r>
            <a:r>
              <a:rPr lang="hu-HU" dirty="0" err="1" smtClean="0"/>
              <a:t>or</a:t>
            </a:r>
            <a:r>
              <a:rPr lang="hu-HU" dirty="0" smtClean="0"/>
              <a:t> </a:t>
            </a:r>
            <a:r>
              <a:rPr lang="hu-HU" dirty="0" err="1" smtClean="0"/>
              <a:t>donate</a:t>
            </a:r>
            <a:r>
              <a:rPr lang="hu-HU" dirty="0"/>
              <a:t> </a:t>
            </a:r>
            <a:r>
              <a:rPr lang="hu-HU" dirty="0" err="1" smtClean="0"/>
              <a:t>to</a:t>
            </a:r>
            <a:r>
              <a:rPr lang="hu-HU" dirty="0" smtClean="0"/>
              <a:t> </a:t>
            </a:r>
            <a:r>
              <a:rPr lang="hu-HU" dirty="0" err="1" smtClean="0"/>
              <a:t>good</a:t>
            </a:r>
            <a:r>
              <a:rPr lang="hu-HU" dirty="0" smtClean="0"/>
              <a:t> (</a:t>
            </a:r>
            <a:r>
              <a:rPr lang="hu-HU" dirty="0" err="1" smtClean="0"/>
              <a:t>sustainable</a:t>
            </a:r>
            <a:r>
              <a:rPr lang="hu-HU" dirty="0" smtClean="0"/>
              <a:t>)  </a:t>
            </a:r>
            <a:r>
              <a:rPr lang="hu-HU" dirty="0" err="1" smtClean="0"/>
              <a:t>things</a:t>
            </a:r>
            <a:r>
              <a:rPr lang="hu-HU" dirty="0"/>
              <a:t>? </a:t>
            </a:r>
            <a:r>
              <a:rPr lang="hu-HU" sz="2000" dirty="0">
                <a:hlinkClick r:id="rId3"/>
              </a:rPr>
              <a:t>https://</a:t>
            </a:r>
            <a:r>
              <a:rPr lang="hu-HU" sz="2000" dirty="0" smtClean="0">
                <a:hlinkClick r:id="rId3"/>
              </a:rPr>
              <a:t>www.magnetbank.hu/en/about-the-community-bank/donate-from-the-banks-profit</a:t>
            </a:r>
            <a:endParaRPr lang="hu-HU" sz="2000" dirty="0"/>
          </a:p>
          <a:p>
            <a:r>
              <a:rPr lang="hu-HU" dirty="0" err="1"/>
              <a:t>What</a:t>
            </a:r>
            <a:r>
              <a:rPr lang="hu-HU" dirty="0"/>
              <a:t> </a:t>
            </a:r>
            <a:r>
              <a:rPr lang="hu-HU" dirty="0" err="1"/>
              <a:t>kind</a:t>
            </a:r>
            <a:r>
              <a:rPr lang="hu-HU" dirty="0"/>
              <a:t> of </a:t>
            </a:r>
            <a:r>
              <a:rPr lang="hu-HU" dirty="0" err="1"/>
              <a:t>innovative</a:t>
            </a:r>
            <a:r>
              <a:rPr lang="hu-HU" dirty="0"/>
              <a:t> and </a:t>
            </a:r>
            <a:r>
              <a:rPr lang="hu-HU" dirty="0" err="1"/>
              <a:t>sustainable</a:t>
            </a:r>
            <a:r>
              <a:rPr lang="hu-HU" dirty="0"/>
              <a:t> </a:t>
            </a:r>
            <a:r>
              <a:rPr lang="hu-HU" dirty="0" err="1"/>
              <a:t>products</a:t>
            </a:r>
            <a:r>
              <a:rPr lang="hu-HU" dirty="0"/>
              <a:t> </a:t>
            </a:r>
            <a:r>
              <a:rPr lang="hu-HU" dirty="0" err="1"/>
              <a:t>did</a:t>
            </a:r>
            <a:r>
              <a:rPr lang="hu-HU" dirty="0"/>
              <a:t> </a:t>
            </a:r>
            <a:r>
              <a:rPr lang="hu-HU" dirty="0" err="1"/>
              <a:t>the</a:t>
            </a:r>
            <a:r>
              <a:rPr lang="hu-HU" dirty="0"/>
              <a:t> Magnet Bank </a:t>
            </a:r>
            <a:r>
              <a:rPr lang="hu-HU" dirty="0" err="1"/>
              <a:t>develop</a:t>
            </a:r>
            <a:r>
              <a:rPr lang="hu-HU" dirty="0"/>
              <a:t>?</a:t>
            </a:r>
            <a:endParaRPr lang="en-US" dirty="0"/>
          </a:p>
        </p:txBody>
      </p:sp>
    </p:spTree>
    <p:extLst>
      <p:ext uri="{BB962C8B-B14F-4D97-AF65-F5344CB8AC3E}">
        <p14:creationId xmlns:p14="http://schemas.microsoft.com/office/powerpoint/2010/main" val="3392627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ím 1"/>
          <p:cNvSpPr>
            <a:spLocks noGrp="1"/>
          </p:cNvSpPr>
          <p:nvPr>
            <p:ph type="title"/>
          </p:nvPr>
        </p:nvSpPr>
        <p:spPr>
          <a:xfrm>
            <a:off x="395288" y="260350"/>
            <a:ext cx="8229600" cy="1143000"/>
          </a:xfrm>
        </p:spPr>
        <p:txBody>
          <a:bodyPr/>
          <a:lstStyle/>
          <a:p>
            <a:pPr algn="ctr"/>
            <a:r>
              <a:rPr lang="hu-HU" altLang="hu-HU" dirty="0" err="1" smtClean="0"/>
              <a:t>Players</a:t>
            </a:r>
            <a:endParaRPr lang="hu-HU" altLang="hu-HU" dirty="0" smtClean="0"/>
          </a:p>
        </p:txBody>
      </p:sp>
      <p:sp>
        <p:nvSpPr>
          <p:cNvPr id="5123" name="Tartalom helye 2"/>
          <p:cNvSpPr>
            <a:spLocks noGrp="1"/>
          </p:cNvSpPr>
          <p:nvPr>
            <p:ph idx="1"/>
          </p:nvPr>
        </p:nvSpPr>
        <p:spPr/>
        <p:txBody>
          <a:bodyPr/>
          <a:lstStyle/>
          <a:p>
            <a:pPr>
              <a:buFont typeface="Wingdings 2" pitchFamily="18" charset="2"/>
              <a:buNone/>
            </a:pPr>
            <a:r>
              <a:rPr lang="hu-HU" altLang="hu-HU" sz="2800" dirty="0" err="1" smtClean="0">
                <a:latin typeface="Arial" charset="0"/>
              </a:rPr>
              <a:t>Mainstream</a:t>
            </a:r>
            <a:r>
              <a:rPr lang="hu-HU" altLang="hu-HU" sz="2800" dirty="0" smtClean="0">
                <a:latin typeface="Arial" charset="0"/>
              </a:rPr>
              <a:t> banking </a:t>
            </a:r>
            <a:r>
              <a:rPr lang="hu-HU" altLang="hu-HU" sz="2800" dirty="0" err="1" smtClean="0">
                <a:latin typeface="Arial" charset="0"/>
              </a:rPr>
              <a:t>systems</a:t>
            </a:r>
            <a:r>
              <a:rPr lang="hu-HU" altLang="hu-HU" sz="2800" dirty="0" smtClean="0">
                <a:latin typeface="Arial" charset="0"/>
              </a:rPr>
              <a:t>’ </a:t>
            </a:r>
            <a:r>
              <a:rPr lang="hu-HU" altLang="hu-HU" sz="2800" dirty="0" err="1" smtClean="0">
                <a:latin typeface="Arial" charset="0"/>
              </a:rPr>
              <a:t>streams</a:t>
            </a:r>
            <a:endParaRPr lang="hu-HU" altLang="hu-HU" sz="2800" dirty="0" smtClean="0">
              <a:latin typeface="Arial" charset="0"/>
            </a:endParaRPr>
          </a:p>
          <a:p>
            <a:r>
              <a:rPr lang="hu-HU" altLang="hu-HU" sz="2400" b="1" dirty="0" err="1" smtClean="0"/>
              <a:t>Green</a:t>
            </a:r>
            <a:r>
              <a:rPr lang="hu-HU" altLang="hu-HU" sz="2400" b="1" dirty="0" smtClean="0"/>
              <a:t> banking</a:t>
            </a:r>
          </a:p>
          <a:p>
            <a:r>
              <a:rPr lang="hu-HU" altLang="hu-HU" sz="2400" b="1" dirty="0" err="1" smtClean="0"/>
              <a:t>Ethical</a:t>
            </a:r>
            <a:r>
              <a:rPr lang="hu-HU" altLang="hu-HU" sz="2400" b="1" dirty="0" smtClean="0"/>
              <a:t> banking</a:t>
            </a:r>
          </a:p>
          <a:p>
            <a:r>
              <a:rPr lang="hu-HU" altLang="hu-HU" sz="2400" b="1" dirty="0" err="1" smtClean="0"/>
              <a:t>Sustainable</a:t>
            </a:r>
            <a:r>
              <a:rPr lang="hu-HU" altLang="hu-HU" sz="2400" b="1" dirty="0" smtClean="0"/>
              <a:t> banking</a:t>
            </a:r>
          </a:p>
          <a:p>
            <a:endParaRPr lang="hu-HU" altLang="hu-HU" sz="2400" dirty="0" smtClean="0">
              <a:latin typeface="Arial" charset="0"/>
            </a:endParaRPr>
          </a:p>
          <a:p>
            <a:pPr>
              <a:buFont typeface="Wingdings 2" pitchFamily="18" charset="2"/>
              <a:buNone/>
            </a:pPr>
            <a:r>
              <a:rPr lang="hu-HU" altLang="hu-HU" sz="2800" dirty="0" err="1" smtClean="0">
                <a:latin typeface="Arial" charset="0"/>
              </a:rPr>
              <a:t>Alternatives</a:t>
            </a:r>
            <a:r>
              <a:rPr lang="hu-HU" altLang="hu-HU" sz="2800" dirty="0" smtClean="0">
                <a:latin typeface="Arial" charset="0"/>
              </a:rPr>
              <a:t> </a:t>
            </a:r>
            <a:r>
              <a:rPr lang="hu-HU" altLang="hu-HU" sz="2800" dirty="0" err="1" smtClean="0">
                <a:latin typeface="Arial" charset="0"/>
              </a:rPr>
              <a:t>to</a:t>
            </a:r>
            <a:r>
              <a:rPr lang="hu-HU" altLang="hu-HU" sz="2800" dirty="0" smtClean="0">
                <a:latin typeface="Arial" charset="0"/>
              </a:rPr>
              <a:t> </a:t>
            </a:r>
            <a:r>
              <a:rPr lang="hu-HU" altLang="hu-HU" sz="2800" dirty="0" err="1" smtClean="0">
                <a:latin typeface="Arial" charset="0"/>
              </a:rPr>
              <a:t>mainstream</a:t>
            </a:r>
            <a:r>
              <a:rPr lang="hu-HU" altLang="hu-HU" sz="2800" dirty="0" smtClean="0">
                <a:latin typeface="Arial" charset="0"/>
              </a:rPr>
              <a:t> </a:t>
            </a:r>
            <a:r>
              <a:rPr lang="hu-HU" altLang="hu-HU" sz="2800" dirty="0" err="1" smtClean="0">
                <a:latin typeface="Arial" charset="0"/>
              </a:rPr>
              <a:t>systems</a:t>
            </a:r>
            <a:endParaRPr lang="hu-HU" altLang="hu-HU" sz="2800" dirty="0" smtClean="0">
              <a:latin typeface="Arial" charset="0"/>
            </a:endParaRPr>
          </a:p>
          <a:p>
            <a:r>
              <a:rPr lang="hu-HU" altLang="hu-HU" sz="2400" b="1" dirty="0"/>
              <a:t>Local </a:t>
            </a:r>
            <a:r>
              <a:rPr lang="hu-HU" altLang="hu-HU" sz="2400" b="1" dirty="0" err="1" smtClean="0"/>
              <a:t>community</a:t>
            </a:r>
            <a:r>
              <a:rPr lang="hu-HU" altLang="hu-HU" sz="2400" b="1" dirty="0" smtClean="0"/>
              <a:t> </a:t>
            </a:r>
            <a:r>
              <a:rPr lang="hu-HU" altLang="hu-HU" sz="2400" b="1" dirty="0" err="1" smtClean="0"/>
              <a:t>currency</a:t>
            </a:r>
            <a:endParaRPr lang="hu-HU" altLang="hu-HU" sz="2400" b="1" dirty="0"/>
          </a:p>
          <a:p>
            <a:r>
              <a:rPr lang="hu-HU" altLang="hu-HU" sz="2400" dirty="0" err="1" smtClean="0"/>
              <a:t>Co-operaive</a:t>
            </a:r>
            <a:r>
              <a:rPr lang="hu-HU" altLang="hu-HU" sz="2400" dirty="0" smtClean="0"/>
              <a:t> banking</a:t>
            </a:r>
          </a:p>
          <a:p>
            <a:r>
              <a:rPr lang="hu-HU" altLang="hu-HU" sz="2400" dirty="0" err="1" smtClean="0"/>
              <a:t>Islamic</a:t>
            </a:r>
            <a:r>
              <a:rPr lang="hu-HU" altLang="hu-HU" sz="2400" dirty="0" smtClean="0"/>
              <a:t> banking</a:t>
            </a:r>
          </a:p>
        </p:txBody>
      </p:sp>
      <p:sp>
        <p:nvSpPr>
          <p:cNvPr id="2" name="Téglalap 1"/>
          <p:cNvSpPr/>
          <p:nvPr/>
        </p:nvSpPr>
        <p:spPr>
          <a:xfrm>
            <a:off x="6088985" y="2395236"/>
            <a:ext cx="3155031" cy="461665"/>
          </a:xfrm>
          <a:prstGeom prst="rect">
            <a:avLst/>
          </a:prstGeom>
        </p:spPr>
        <p:txBody>
          <a:bodyPr wrap="none">
            <a:spAutoFit/>
          </a:bodyPr>
          <a:lstStyle/>
          <a:p>
            <a:r>
              <a:rPr lang="hu-HU" altLang="hu-HU" sz="2400" b="1" dirty="0" err="1">
                <a:solidFill>
                  <a:srgbClr val="FF0000"/>
                </a:solidFill>
              </a:rPr>
              <a:t>Community</a:t>
            </a:r>
            <a:r>
              <a:rPr lang="hu-HU" altLang="hu-HU" b="1" dirty="0">
                <a:solidFill>
                  <a:srgbClr val="FF0000"/>
                </a:solidFill>
              </a:rPr>
              <a:t> </a:t>
            </a:r>
            <a:r>
              <a:rPr lang="hu-HU" altLang="hu-HU" sz="2400" b="1" dirty="0">
                <a:solidFill>
                  <a:srgbClr val="FF0000"/>
                </a:solidFill>
              </a:rPr>
              <a:t>B</a:t>
            </a:r>
            <a:r>
              <a:rPr lang="hu-HU" altLang="hu-HU" sz="2400" b="1" dirty="0" smtClean="0">
                <a:solidFill>
                  <a:srgbClr val="FF0000"/>
                </a:solidFill>
              </a:rPr>
              <a:t>anking</a:t>
            </a:r>
            <a:endParaRPr lang="hu-HU" altLang="hu-HU" sz="2400" b="1" dirty="0">
              <a:solidFill>
                <a:srgbClr val="FF0000"/>
              </a:solidFill>
            </a:endParaRPr>
          </a:p>
        </p:txBody>
      </p:sp>
      <p:pic>
        <p:nvPicPr>
          <p:cNvPr id="3" name="Kép 2"/>
          <p:cNvPicPr>
            <a:picLocks noChangeAspect="1"/>
          </p:cNvPicPr>
          <p:nvPr/>
        </p:nvPicPr>
        <p:blipFill>
          <a:blip r:embed="rId3"/>
          <a:stretch>
            <a:fillRect/>
          </a:stretch>
        </p:blipFill>
        <p:spPr>
          <a:xfrm>
            <a:off x="6496050" y="2955326"/>
            <a:ext cx="2419350" cy="1743075"/>
          </a:xfrm>
          <a:prstGeom prst="rect">
            <a:avLst/>
          </a:prstGeom>
        </p:spPr>
      </p:pic>
      <p:cxnSp>
        <p:nvCxnSpPr>
          <p:cNvPr id="5" name="Egyenes összekötő nyíllal 4"/>
          <p:cNvCxnSpPr/>
          <p:nvPr/>
        </p:nvCxnSpPr>
        <p:spPr>
          <a:xfrm flipH="1" flipV="1">
            <a:off x="4129869" y="3000966"/>
            <a:ext cx="2304256" cy="185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flipH="1">
            <a:off x="4211960" y="4279283"/>
            <a:ext cx="2140074" cy="616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633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0" y="0"/>
            <a:ext cx="9144000" cy="6858000"/>
          </a:xfrm>
          <a:blipFill>
            <a:blip r:embed="rId3"/>
            <a:stretch>
              <a:fillRect/>
            </a:stretch>
          </a:blipFill>
        </p:spPr>
        <p:txBody>
          <a:bodyPr>
            <a:normAutofit lnSpcReduction="10000"/>
          </a:bodyPr>
          <a:lstStyle/>
          <a:p>
            <a:endParaRPr lang="en-US" dirty="0"/>
          </a:p>
          <a:p>
            <a:r>
              <a:rPr lang="en-US" b="1" dirty="0" smtClean="0">
                <a:solidFill>
                  <a:srgbClr val="FF0000"/>
                </a:solidFill>
                <a:effectLst>
                  <a:outerShdw blurRad="38100" dist="38100" dir="2700000" algn="tl">
                    <a:srgbClr val="000000">
                      <a:alpha val="43137"/>
                    </a:srgbClr>
                  </a:outerShdw>
                </a:effectLst>
              </a:rPr>
              <a:t>SUSTAINABLE FINANCE AND </a:t>
            </a:r>
            <a:r>
              <a:rPr lang="hu-HU" b="1" dirty="0" smtClean="0">
                <a:solidFill>
                  <a:srgbClr val="FF0000"/>
                </a:solidFill>
                <a:effectLst>
                  <a:outerShdw blurRad="38100" dist="38100" dir="2700000" algn="tl">
                    <a:srgbClr val="000000">
                      <a:alpha val="43137"/>
                    </a:srgbClr>
                  </a:outerShdw>
                </a:effectLst>
              </a:rPr>
              <a:t>GREEN </a:t>
            </a:r>
            <a:r>
              <a:rPr lang="en-US" b="1" dirty="0" smtClean="0">
                <a:solidFill>
                  <a:srgbClr val="FF0000"/>
                </a:solidFill>
                <a:effectLst>
                  <a:outerShdw blurRad="38100" dist="38100" dir="2700000" algn="tl">
                    <a:srgbClr val="000000">
                      <a:alpha val="43137"/>
                    </a:srgbClr>
                  </a:outerShdw>
                </a:effectLst>
              </a:rPr>
              <a:t>BANKING: </a:t>
            </a:r>
            <a:endParaRPr lang="sr-Latn-CS" b="1" dirty="0" smtClean="0">
              <a:solidFill>
                <a:srgbClr val="FF0000"/>
              </a:solidFill>
              <a:effectLst>
                <a:outerShdw blurRad="38100" dist="38100" dir="2700000" algn="tl">
                  <a:srgbClr val="000000">
                    <a:alpha val="43137"/>
                  </a:srgbClr>
                </a:outerShdw>
              </a:effectLst>
            </a:endParaRPr>
          </a:p>
          <a:p>
            <a:r>
              <a:rPr lang="en-US" b="1" dirty="0" smtClean="0">
                <a:solidFill>
                  <a:srgbClr val="FF0000"/>
                </a:solidFill>
                <a:effectLst>
                  <a:outerShdw blurRad="38100" dist="38100" dir="2700000" algn="tl">
                    <a:srgbClr val="000000">
                      <a:alpha val="43137"/>
                    </a:srgbClr>
                  </a:outerShdw>
                </a:effectLst>
              </a:rPr>
              <a:t>IS SUSTAINABILITY PROFITABLE? </a:t>
            </a:r>
          </a:p>
          <a:p>
            <a:r>
              <a:rPr lang="sr-Latn-CS" b="1" dirty="0"/>
              <a:t> </a:t>
            </a:r>
            <a:endParaRPr lang="en-US" dirty="0"/>
          </a:p>
          <a:p>
            <a:endParaRPr lang="en-US" b="1" dirty="0" smtClean="0"/>
          </a:p>
          <a:p>
            <a:endParaRPr lang="en-US" b="1" dirty="0" smtClean="0"/>
          </a:p>
          <a:p>
            <a:endParaRPr lang="en-US" b="1" dirty="0"/>
          </a:p>
          <a:p>
            <a:endParaRPr lang="en-US" b="1" dirty="0" smtClean="0"/>
          </a:p>
          <a:p>
            <a:r>
              <a:rPr lang="sr-Cyrl-CS" b="1" dirty="0"/>
              <a:t> </a:t>
            </a:r>
            <a:endParaRPr lang="en-US" dirty="0"/>
          </a:p>
          <a:p>
            <a:pPr algn="r"/>
            <a:endParaRPr lang="en-US" sz="1900" dirty="0">
              <a:solidFill>
                <a:schemeClr val="bg2"/>
              </a:solidFill>
            </a:endParaRPr>
          </a:p>
          <a:p>
            <a:pPr algn="l"/>
            <a:endParaRPr lang="en-US" sz="1900" dirty="0" smtClean="0"/>
          </a:p>
          <a:p>
            <a:pPr algn="l"/>
            <a:endParaRPr lang="en-US" sz="1900" dirty="0" smtClean="0"/>
          </a:p>
          <a:p>
            <a:pPr algn="l"/>
            <a:r>
              <a:rPr lang="sr-Latn-CS" sz="1900" dirty="0" smtClean="0"/>
              <a:t>Slobodan Rakić, PhD</a:t>
            </a:r>
            <a:r>
              <a:rPr lang="en-US" sz="1900" dirty="0" smtClean="0"/>
              <a:t> 					</a:t>
            </a:r>
            <a:r>
              <a:rPr lang="en-US" sz="1900" dirty="0" err="1" smtClean="0"/>
              <a:t>Kaposvar</a:t>
            </a:r>
            <a:r>
              <a:rPr lang="en-US" sz="1900" dirty="0" smtClean="0"/>
              <a:t> University</a:t>
            </a:r>
          </a:p>
          <a:p>
            <a:pPr algn="l"/>
            <a:r>
              <a:rPr lang="sr-Latn-CS" sz="1900" dirty="0" smtClean="0"/>
              <a:t>Assistant Professor</a:t>
            </a:r>
            <a:r>
              <a:rPr lang="en-US" sz="1900" dirty="0" smtClean="0"/>
              <a:t>					Faculty of Economics 							07.11.2017.</a:t>
            </a:r>
            <a:endParaRPr lang="sr-Latn-CS" sz="1900" dirty="0" smtClean="0"/>
          </a:p>
          <a:p>
            <a:pPr algn="l"/>
            <a:endParaRPr lang="sr-Latn-CS" sz="1900" dirty="0" smtClean="0"/>
          </a:p>
        </p:txBody>
      </p:sp>
    </p:spTree>
    <p:extLst>
      <p:ext uri="{BB962C8B-B14F-4D97-AF65-F5344CB8AC3E}">
        <p14:creationId xmlns:p14="http://schemas.microsoft.com/office/powerpoint/2010/main" val="4256502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Triple</a:t>
            </a:r>
            <a:r>
              <a:rPr lang="hu-HU" dirty="0" smtClean="0"/>
              <a:t> </a:t>
            </a:r>
            <a:r>
              <a:rPr lang="hu-HU" dirty="0" err="1" smtClean="0"/>
              <a:t>bottom</a:t>
            </a:r>
            <a:r>
              <a:rPr lang="hu-HU" dirty="0" smtClean="0"/>
              <a:t> line </a:t>
            </a:r>
            <a:r>
              <a:rPr lang="hu-HU" dirty="0" err="1" smtClean="0"/>
              <a:t>concept</a:t>
            </a:r>
            <a:r>
              <a:rPr lang="hu-HU" dirty="0" smtClean="0"/>
              <a:t> </a:t>
            </a:r>
            <a:r>
              <a:rPr lang="hu-HU" dirty="0" err="1" smtClean="0"/>
              <a:t>in</a:t>
            </a:r>
            <a:r>
              <a:rPr lang="hu-HU" dirty="0" smtClean="0"/>
              <a:t> </a:t>
            </a:r>
            <a:r>
              <a:rPr lang="hu-HU" dirty="0" err="1" smtClean="0"/>
              <a:t>sustainability</a:t>
            </a:r>
            <a:endParaRPr lang="en-US" dirty="0"/>
          </a:p>
        </p:txBody>
      </p:sp>
      <p:pic>
        <p:nvPicPr>
          <p:cNvPr id="4" name="Tartalom helye 3"/>
          <p:cNvPicPr>
            <a:picLocks noGrp="1" noChangeAspect="1"/>
          </p:cNvPicPr>
          <p:nvPr>
            <p:ph idx="1"/>
          </p:nvPr>
        </p:nvPicPr>
        <p:blipFill>
          <a:blip r:embed="rId2"/>
          <a:stretch>
            <a:fillRect/>
          </a:stretch>
        </p:blipFill>
        <p:spPr>
          <a:xfrm>
            <a:off x="1979712" y="1385392"/>
            <a:ext cx="5472608" cy="5472608"/>
          </a:xfrm>
          <a:prstGeom prst="rect">
            <a:avLst/>
          </a:prstGeom>
        </p:spPr>
      </p:pic>
    </p:spTree>
    <p:extLst>
      <p:ext uri="{BB962C8B-B14F-4D97-AF65-F5344CB8AC3E}">
        <p14:creationId xmlns:p14="http://schemas.microsoft.com/office/powerpoint/2010/main" val="230226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Transformation</a:t>
            </a:r>
            <a:r>
              <a:rPr lang="hu-HU" dirty="0" smtClean="0"/>
              <a:t> of banking</a:t>
            </a:r>
            <a:endParaRPr lang="hu-HU" dirty="0"/>
          </a:p>
        </p:txBody>
      </p:sp>
      <p:sp>
        <p:nvSpPr>
          <p:cNvPr id="3" name="Tartalom helye 2"/>
          <p:cNvSpPr>
            <a:spLocks noGrp="1"/>
          </p:cNvSpPr>
          <p:nvPr>
            <p:ph idx="1"/>
          </p:nvPr>
        </p:nvSpPr>
        <p:spPr>
          <a:xfrm>
            <a:off x="467544" y="1484784"/>
            <a:ext cx="8229600" cy="4525963"/>
          </a:xfrm>
        </p:spPr>
        <p:txBody>
          <a:bodyPr/>
          <a:lstStyle/>
          <a:p>
            <a:pPr lvl="1">
              <a:spcBef>
                <a:spcPts val="0"/>
              </a:spcBef>
            </a:pPr>
            <a:r>
              <a:rPr lang="en-US" sz="2400" dirty="0"/>
              <a:t>Competition in modern banking</a:t>
            </a:r>
          </a:p>
          <a:p>
            <a:pPr lvl="1">
              <a:spcBef>
                <a:spcPts val="0"/>
              </a:spcBef>
            </a:pPr>
            <a:r>
              <a:rPr lang="en-US" sz="2400" dirty="0" smtClean="0"/>
              <a:t>The </a:t>
            </a:r>
            <a:r>
              <a:rPr lang="en-US" sz="2400" dirty="0"/>
              <a:t>Influence of </a:t>
            </a:r>
            <a:r>
              <a:rPr lang="hu-HU" sz="2400" dirty="0" smtClean="0"/>
              <a:t>IT </a:t>
            </a:r>
            <a:r>
              <a:rPr lang="en-US" sz="2400" dirty="0" smtClean="0"/>
              <a:t>on </a:t>
            </a:r>
            <a:r>
              <a:rPr lang="en-US" sz="2400" dirty="0"/>
              <a:t>Modern </a:t>
            </a:r>
            <a:r>
              <a:rPr lang="en-US" sz="2400" dirty="0" smtClean="0"/>
              <a:t>Banking</a:t>
            </a:r>
            <a:endParaRPr lang="hu-HU" sz="2400" dirty="0" smtClean="0"/>
          </a:p>
          <a:p>
            <a:pPr lvl="1">
              <a:spcBef>
                <a:spcPts val="0"/>
              </a:spcBef>
            </a:pPr>
            <a:r>
              <a:rPr lang="en-US" sz="2400" dirty="0" smtClean="0"/>
              <a:t>New </a:t>
            </a:r>
            <a:r>
              <a:rPr lang="en-US" sz="2400" dirty="0"/>
              <a:t>types of modern banks</a:t>
            </a:r>
            <a:r>
              <a:rPr lang="hu-HU" sz="2400" dirty="0"/>
              <a:t>: </a:t>
            </a:r>
            <a:r>
              <a:rPr lang="hu-HU" sz="2400" dirty="0" err="1"/>
              <a:t>green</a:t>
            </a:r>
            <a:r>
              <a:rPr lang="hu-HU" sz="2400" dirty="0"/>
              <a:t> </a:t>
            </a:r>
            <a:r>
              <a:rPr lang="hu-HU" sz="2400" dirty="0" err="1"/>
              <a:t>banks</a:t>
            </a:r>
            <a:r>
              <a:rPr lang="hu-HU" sz="2400" dirty="0"/>
              <a:t>, </a:t>
            </a:r>
            <a:r>
              <a:rPr lang="hu-HU" sz="2400" dirty="0" err="1"/>
              <a:t>ethical</a:t>
            </a:r>
            <a:r>
              <a:rPr lang="hu-HU" sz="2400" dirty="0"/>
              <a:t> </a:t>
            </a:r>
            <a:r>
              <a:rPr lang="hu-HU" sz="2400" dirty="0" err="1"/>
              <a:t>banks</a:t>
            </a:r>
            <a:endParaRPr lang="hu-HU" sz="2400" dirty="0"/>
          </a:p>
          <a:p>
            <a:pPr lvl="1">
              <a:spcBef>
                <a:spcPts val="0"/>
              </a:spcBef>
            </a:pPr>
            <a:r>
              <a:rPr lang="en-US" sz="2400" dirty="0" smtClean="0"/>
              <a:t>Introduction </a:t>
            </a:r>
            <a:r>
              <a:rPr lang="en-US" sz="2400" dirty="0"/>
              <a:t>of socially responsible business into </a:t>
            </a:r>
            <a:r>
              <a:rPr lang="en-US" sz="2400" dirty="0" smtClean="0"/>
              <a:t>banking</a:t>
            </a:r>
            <a:endParaRPr lang="hu-HU" sz="2400" dirty="0" smtClean="0"/>
          </a:p>
          <a:p>
            <a:pPr lvl="3">
              <a:spcBef>
                <a:spcPts val="0"/>
              </a:spcBef>
            </a:pPr>
            <a:r>
              <a:rPr lang="en-US" b="1" i="1" dirty="0"/>
              <a:t>There are also cases where banks are directly responsible </a:t>
            </a:r>
            <a:r>
              <a:rPr lang="en-US" dirty="0"/>
              <a:t>for </a:t>
            </a:r>
            <a:r>
              <a:rPr lang="en-US" b="1" i="1" dirty="0"/>
              <a:t>the adverse impact on the environment </a:t>
            </a:r>
            <a:r>
              <a:rPr lang="en-US" dirty="0"/>
              <a:t>caused by the activities of their </a:t>
            </a:r>
            <a:r>
              <a:rPr lang="en-US" dirty="0" smtClean="0"/>
              <a:t>clients.</a:t>
            </a:r>
            <a:endParaRPr lang="hu-HU" dirty="0"/>
          </a:p>
          <a:p>
            <a:pPr lvl="3">
              <a:spcBef>
                <a:spcPts val="0"/>
              </a:spcBef>
            </a:pPr>
            <a:r>
              <a:rPr lang="en-US" b="1" i="1" dirty="0" smtClean="0"/>
              <a:t>Banks </a:t>
            </a:r>
            <a:r>
              <a:rPr lang="en-US" b="1" i="1" dirty="0"/>
              <a:t>are usually not considered as direct environmental polluters, but indirectly </a:t>
            </a:r>
            <a:r>
              <a:rPr lang="en-US" dirty="0"/>
              <a:t>they can be held accountable if they lend money to clients whose activity has negative consequences for the </a:t>
            </a:r>
            <a:r>
              <a:rPr lang="en-US" dirty="0" smtClean="0"/>
              <a:t>environment.</a:t>
            </a:r>
            <a:r>
              <a:rPr lang="en-US" dirty="0"/>
              <a:t> </a:t>
            </a:r>
            <a:r>
              <a:rPr lang="en-US" sz="1600" dirty="0" smtClean="0"/>
              <a:t>The most famous case that shook up banking theory and practice is </a:t>
            </a:r>
            <a:r>
              <a:rPr lang="en-US" sz="1600" i="1" dirty="0" smtClean="0"/>
              <a:t>The US versus Fleet Factors Corporation</a:t>
            </a:r>
            <a:r>
              <a:rPr lang="en-US" sz="1600" dirty="0" smtClean="0"/>
              <a:t> of 1991.</a:t>
            </a:r>
            <a:endParaRPr lang="sr-Latn-RS" sz="1600" dirty="0" smtClean="0"/>
          </a:p>
          <a:p>
            <a:pPr lvl="3">
              <a:spcBef>
                <a:spcPts val="0"/>
              </a:spcBef>
            </a:pPr>
            <a:r>
              <a:rPr lang="hu-HU" dirty="0" smtClean="0"/>
              <a:t>T</a:t>
            </a:r>
            <a:r>
              <a:rPr lang="en-US" dirty="0" smtClean="0"/>
              <a:t>he concept of sustainable development and </a:t>
            </a:r>
            <a:r>
              <a:rPr lang="en-US" b="1" i="1" dirty="0" smtClean="0"/>
              <a:t>socially responsible banking </a:t>
            </a:r>
            <a:r>
              <a:rPr lang="en-US" dirty="0" smtClean="0"/>
              <a:t>is precisely about collecting and placing money without losing sight of social, natures and economic motives</a:t>
            </a:r>
          </a:p>
          <a:p>
            <a:pPr lvl="3">
              <a:spcBef>
                <a:spcPts val="0"/>
              </a:spcBef>
            </a:pPr>
            <a:endParaRPr lang="hu-HU" dirty="0" smtClean="0"/>
          </a:p>
          <a:p>
            <a:pPr marL="457200" lvl="1" indent="0" algn="just">
              <a:buNone/>
            </a:pPr>
            <a:endParaRPr lang="sr-Latn-RS" dirty="0"/>
          </a:p>
          <a:p>
            <a:pPr lvl="1"/>
            <a:endParaRPr lang="sr-Latn-RS" dirty="0" smtClean="0"/>
          </a:p>
          <a:p>
            <a:pPr marL="457200" lvl="1" indent="0">
              <a:buNone/>
            </a:pPr>
            <a:endParaRPr lang="sr-Latn-RS" dirty="0"/>
          </a:p>
          <a:p>
            <a:endParaRPr lang="hu-HU" dirty="0"/>
          </a:p>
        </p:txBody>
      </p:sp>
    </p:spTree>
    <p:extLst>
      <p:ext uri="{BB962C8B-B14F-4D97-AF65-F5344CB8AC3E}">
        <p14:creationId xmlns:p14="http://schemas.microsoft.com/office/powerpoint/2010/main" val="190732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lvl="0"/>
            <a:r>
              <a:rPr lang="en-US" sz="2800" dirty="0" smtClean="0">
                <a:solidFill>
                  <a:schemeClr val="tx1"/>
                </a:solidFill>
              </a:rPr>
              <a:t>Sustainable </a:t>
            </a:r>
            <a:r>
              <a:rPr lang="en-US" sz="2800" dirty="0">
                <a:solidFill>
                  <a:schemeClr val="tx1"/>
                </a:solidFill>
              </a:rPr>
              <a:t>development and Corporate Social Responsibility</a:t>
            </a:r>
          </a:p>
        </p:txBody>
      </p:sp>
      <p:sp>
        <p:nvSpPr>
          <p:cNvPr id="4" name="Rectangle 3"/>
          <p:cNvSpPr txBox="1">
            <a:spLocks noChangeArrowheads="1"/>
          </p:cNvSpPr>
          <p:nvPr/>
        </p:nvSpPr>
        <p:spPr bwMode="auto">
          <a:xfrm>
            <a:off x="76200" y="1676400"/>
            <a:ext cx="3276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dirty="0"/>
              <a:t>Sustainable development as a generator of </a:t>
            </a:r>
            <a:r>
              <a:rPr lang="en-US" dirty="0" smtClean="0"/>
              <a:t>corporate social responsibility</a:t>
            </a:r>
            <a:endParaRPr lang="en-US" dirty="0"/>
          </a:p>
          <a:p>
            <a:pPr marL="0" indent="0" algn="ctr">
              <a:buNone/>
            </a:pPr>
            <a:endParaRPr lang="sr-Latn-RS" dirty="0" smtClean="0"/>
          </a:p>
          <a:p>
            <a:pPr marL="0" indent="0">
              <a:buNone/>
            </a:pPr>
            <a:endParaRPr lang="sr-Latn-RS" dirty="0" smtClean="0"/>
          </a:p>
          <a:p>
            <a:pPr lvl="2"/>
            <a:endParaRPr lang="en-US" dirty="0"/>
          </a:p>
          <a:p>
            <a:pPr marL="0" indent="0">
              <a:buNone/>
            </a:pPr>
            <a:endParaRPr lang="sr-Latn-RS" dirty="0" smtClean="0"/>
          </a:p>
        </p:txBody>
      </p:sp>
      <p:graphicFrame>
        <p:nvGraphicFramePr>
          <p:cNvPr id="3" name="Object 2"/>
          <p:cNvGraphicFramePr>
            <a:graphicFrameLocks noChangeAspect="1"/>
          </p:cNvGraphicFramePr>
          <p:nvPr>
            <p:extLst>
              <p:ext uri="{D42A27DB-BD31-4B8C-83A1-F6EECF244321}">
                <p14:modId xmlns:p14="http://schemas.microsoft.com/office/powerpoint/2010/main" val="3902224178"/>
              </p:ext>
            </p:extLst>
          </p:nvPr>
        </p:nvGraphicFramePr>
        <p:xfrm>
          <a:off x="3680343" y="836712"/>
          <a:ext cx="5464175" cy="4902200"/>
        </p:xfrm>
        <a:graphic>
          <a:graphicData uri="http://schemas.openxmlformats.org/presentationml/2006/ole">
            <mc:AlternateContent xmlns:mc="http://schemas.openxmlformats.org/markup-compatibility/2006">
              <mc:Choice xmlns:v="urn:schemas-microsoft-com:vml" Requires="v">
                <p:oleObj spid="_x0000_s4269" name="Document" r:id="rId4" imgW="5770671" imgH="5168660" progId="Word.Document.12">
                  <p:embed/>
                </p:oleObj>
              </mc:Choice>
              <mc:Fallback>
                <p:oleObj name="Document" r:id="rId4" imgW="5770671" imgH="5168660" progId="Word.Document.12">
                  <p:embed/>
                  <p:pic>
                    <p:nvPicPr>
                      <p:cNvPr id="0" name=""/>
                      <p:cNvPicPr/>
                      <p:nvPr/>
                    </p:nvPicPr>
                    <p:blipFill>
                      <a:blip r:embed="rId5"/>
                      <a:stretch>
                        <a:fillRect/>
                      </a:stretch>
                    </p:blipFill>
                    <p:spPr>
                      <a:xfrm>
                        <a:off x="3680343" y="836712"/>
                        <a:ext cx="5464175" cy="4902200"/>
                      </a:xfrm>
                      <a:prstGeom prst="rect">
                        <a:avLst/>
                      </a:prstGeom>
                    </p:spPr>
                  </p:pic>
                </p:oleObj>
              </mc:Fallback>
            </mc:AlternateContent>
          </a:graphicData>
        </a:graphic>
      </p:graphicFrame>
      <p:graphicFrame>
        <p:nvGraphicFramePr>
          <p:cNvPr id="5" name="Objektum 4"/>
          <p:cNvGraphicFramePr>
            <a:graphicFrameLocks noChangeAspect="1"/>
          </p:cNvGraphicFramePr>
          <p:nvPr>
            <p:extLst>
              <p:ext uri="{D42A27DB-BD31-4B8C-83A1-F6EECF244321}">
                <p14:modId xmlns:p14="http://schemas.microsoft.com/office/powerpoint/2010/main" val="3292473777"/>
              </p:ext>
            </p:extLst>
          </p:nvPr>
        </p:nvGraphicFramePr>
        <p:xfrm>
          <a:off x="0" y="4581128"/>
          <a:ext cx="3762375" cy="3059113"/>
        </p:xfrm>
        <a:graphic>
          <a:graphicData uri="http://schemas.openxmlformats.org/presentationml/2006/ole">
            <mc:AlternateContent xmlns:mc="http://schemas.openxmlformats.org/markup-compatibility/2006">
              <mc:Choice xmlns:v="urn:schemas-microsoft-com:vml" Requires="v">
                <p:oleObj spid="_x0000_s4270" name="Dokumentum" r:id="rId6" imgW="5626480" imgH="4533979" progId="Word.Document.12">
                  <p:embed/>
                </p:oleObj>
              </mc:Choice>
              <mc:Fallback>
                <p:oleObj name="Dokumentum" r:id="rId6" imgW="5626480" imgH="4533979" progId="Word.Document.12">
                  <p:embed/>
                  <p:pic>
                    <p:nvPicPr>
                      <p:cNvPr id="0" name="Object 4"/>
                      <p:cNvPicPr>
                        <a:picLocks noChangeAspect="1" noChangeArrowheads="1"/>
                      </p:cNvPicPr>
                      <p:nvPr/>
                    </p:nvPicPr>
                    <p:blipFill>
                      <a:blip r:embed="rId7"/>
                      <a:srcRect/>
                      <a:stretch>
                        <a:fillRect/>
                      </a:stretch>
                    </p:blipFill>
                    <p:spPr bwMode="auto">
                      <a:xfrm>
                        <a:off x="0" y="4581128"/>
                        <a:ext cx="3762375" cy="3059113"/>
                      </a:xfrm>
                      <a:prstGeom prst="rect">
                        <a:avLst/>
                      </a:prstGeom>
                      <a:noFill/>
                      <a:ln>
                        <a:noFill/>
                      </a:ln>
                    </p:spPr>
                  </p:pic>
                </p:oleObj>
              </mc:Fallback>
            </mc:AlternateContent>
          </a:graphicData>
        </a:graphic>
      </p:graphicFrame>
      <p:sp>
        <p:nvSpPr>
          <p:cNvPr id="6" name="Téglalap 5"/>
          <p:cNvSpPr/>
          <p:nvPr/>
        </p:nvSpPr>
        <p:spPr>
          <a:xfrm>
            <a:off x="3923928" y="5304472"/>
            <a:ext cx="4572000" cy="1477328"/>
          </a:xfrm>
          <a:prstGeom prst="rect">
            <a:avLst/>
          </a:prstGeom>
        </p:spPr>
        <p:txBody>
          <a:bodyPr>
            <a:spAutoFit/>
          </a:bodyPr>
          <a:lstStyle/>
          <a:p>
            <a:pPr lvl="1" algn="ctr"/>
            <a:r>
              <a:rPr lang="hu-HU" b="1" dirty="0" smtClean="0"/>
              <a:t>„</a:t>
            </a:r>
            <a:r>
              <a:rPr lang="en-US" b="1" dirty="0" smtClean="0"/>
              <a:t>CORPORATE </a:t>
            </a:r>
            <a:r>
              <a:rPr lang="en-US" b="1" dirty="0"/>
              <a:t>SOCIAL RESPONSIBILITY IS SUSTAINABLE DEVELOPMENT ON MICRO LEVEL, RESPECTIVELY LEVEL OF A INDIVIDUAL COMPANY"</a:t>
            </a:r>
          </a:p>
        </p:txBody>
      </p:sp>
    </p:spTree>
    <p:extLst>
      <p:ext uri="{BB962C8B-B14F-4D97-AF65-F5344CB8AC3E}">
        <p14:creationId xmlns:p14="http://schemas.microsoft.com/office/powerpoint/2010/main" val="208470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Autofit/>
          </a:bodyPr>
          <a:lstStyle/>
          <a:p>
            <a:pPr lvl="0"/>
            <a:r>
              <a:rPr lang="en-US" sz="2800" dirty="0" smtClean="0">
                <a:solidFill>
                  <a:schemeClr val="tx1"/>
                </a:solidFill>
              </a:rPr>
              <a:t>Sustainable </a:t>
            </a:r>
            <a:r>
              <a:rPr lang="en-US" sz="2800" dirty="0">
                <a:solidFill>
                  <a:schemeClr val="tx1"/>
                </a:solidFill>
              </a:rPr>
              <a:t>development and Corporate Social Responsibility</a:t>
            </a:r>
          </a:p>
        </p:txBody>
      </p:sp>
      <p:sp>
        <p:nvSpPr>
          <p:cNvPr id="4" name="Rectangle 3"/>
          <p:cNvSpPr txBox="1">
            <a:spLocks noChangeArrowheads="1"/>
          </p:cNvSpPr>
          <p:nvPr/>
        </p:nvSpPr>
        <p:spPr bwMode="auto">
          <a:xfrm>
            <a:off x="76200" y="1247775"/>
            <a:ext cx="355541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dirty="0" smtClean="0"/>
              <a:t>Corporate Social Responsibility</a:t>
            </a:r>
            <a:endParaRPr lang="sr-Latn-RS" dirty="0" smtClean="0"/>
          </a:p>
          <a:p>
            <a:pPr marL="0" indent="0" algn="ctr">
              <a:buNone/>
            </a:pPr>
            <a:endParaRPr lang="sr-Latn-RS" dirty="0" smtClean="0"/>
          </a:p>
          <a:p>
            <a:r>
              <a:rPr lang="en-US" dirty="0"/>
              <a:t>Creation and development of theoretical approach to </a:t>
            </a:r>
            <a:r>
              <a:rPr lang="en-US" dirty="0" smtClean="0"/>
              <a:t>CSR</a:t>
            </a:r>
            <a:endParaRPr lang="en-US" dirty="0"/>
          </a:p>
          <a:p>
            <a:endParaRPr lang="sr-Latn-RS" dirty="0" smtClean="0"/>
          </a:p>
          <a:p>
            <a:pPr lvl="1" algn="just"/>
            <a:r>
              <a:rPr lang="en-US" dirty="0"/>
              <a:t>In theory, the idea of ​​CSR was first met in 1899 in the work of the "Gospel of Wealth," written by Andrew Carnegie. He was the first to talk about the need of the company to help and improve the society and the environment in which it operates.</a:t>
            </a:r>
          </a:p>
          <a:p>
            <a:pPr lvl="1" algn="just"/>
            <a:endParaRPr lang="sr-Latn-CS" dirty="0" smtClean="0"/>
          </a:p>
          <a:p>
            <a:pPr lvl="1" algn="just"/>
            <a:endParaRPr lang="sr-Latn-CS" dirty="0" smtClean="0"/>
          </a:p>
          <a:p>
            <a:pPr lvl="1" algn="just"/>
            <a:r>
              <a:rPr lang="en-US" dirty="0"/>
              <a:t>The first definition of 1953-Howard Bowen, which reads "The duty of a businessman is to strive with such policies, decisions and activities that are desirable within the goals and values ​​of our society"</a:t>
            </a:r>
          </a:p>
          <a:p>
            <a:pPr lvl="1" algn="just"/>
            <a:endParaRPr lang="sr-Latn-CS" dirty="0" smtClean="0"/>
          </a:p>
          <a:p>
            <a:pPr lvl="1" algn="just"/>
            <a:endParaRPr lang="sr-Latn-CS" dirty="0" smtClean="0"/>
          </a:p>
          <a:p>
            <a:pPr lvl="1" algn="just"/>
            <a:r>
              <a:rPr lang="en-US" dirty="0"/>
              <a:t>Until the 1970s, the emergence of multinational companies resulted in the development of socially responsible business due to the high pressure that started on these companies.</a:t>
            </a:r>
          </a:p>
        </p:txBody>
      </p:sp>
      <p:sp>
        <p:nvSpPr>
          <p:cNvPr id="5" name="Rectangle 3"/>
          <p:cNvSpPr txBox="1">
            <a:spLocks noChangeArrowheads="1"/>
          </p:cNvSpPr>
          <p:nvPr/>
        </p:nvSpPr>
        <p:spPr bwMode="auto">
          <a:xfrm>
            <a:off x="3552824" y="4724400"/>
            <a:ext cx="5562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457200" lvl="1" indent="0" algn="just">
              <a:buNone/>
            </a:pPr>
            <a:endParaRPr lang="sr-Latn-CS" dirty="0" smtClean="0"/>
          </a:p>
          <a:p>
            <a:pPr marL="457200" lvl="1" indent="0" algn="just">
              <a:buNone/>
            </a:pPr>
            <a:endParaRPr lang="sr-Latn-CS" dirty="0" smtClean="0"/>
          </a:p>
          <a:p>
            <a:pPr lvl="1" algn="just"/>
            <a:r>
              <a:rPr lang="en-US" dirty="0"/>
              <a:t>The most important model of corporate social responsibility was developed by A.B. Carroll in 1991, and is in the shape of a pyramid, because she thought she was helping to see the connection of all determinants.</a:t>
            </a:r>
          </a:p>
          <a:p>
            <a:pPr lvl="1" algn="just"/>
            <a:endParaRPr lang="sr-Latn-CS" dirty="0"/>
          </a:p>
          <a:p>
            <a:pPr lvl="1" algn="just"/>
            <a:endParaRPr lang="sr-Latn-CS" dirty="0" smtClean="0"/>
          </a:p>
          <a:p>
            <a:pPr lvl="1" algn="just"/>
            <a:endParaRPr lang="sr-Latn-CS" dirty="0" smtClean="0"/>
          </a:p>
          <a:p>
            <a:pPr lvl="1" algn="just"/>
            <a:endParaRPr lang="sr-Latn-RS" dirty="0" smtClean="0"/>
          </a:p>
        </p:txBody>
      </p:sp>
      <p:pic>
        <p:nvPicPr>
          <p:cNvPr id="40962" name="Picture 2" descr="C:\Users\Korisnik\Desktop\40991_2016_4_Fig1_HTM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288" y="1214105"/>
            <a:ext cx="5113712"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766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066800"/>
          </a:xfrm>
        </p:spPr>
        <p:txBody>
          <a:bodyPr>
            <a:normAutofit/>
          </a:bodyPr>
          <a:lstStyle/>
          <a:p>
            <a:pPr lvl="0"/>
            <a:r>
              <a:rPr lang="sr-Latn-RS" dirty="0">
                <a:solidFill>
                  <a:schemeClr val="tx1"/>
                </a:solidFill>
              </a:rPr>
              <a:t>3</a:t>
            </a:r>
            <a:r>
              <a:rPr lang="sr-Latn-RS" dirty="0" smtClean="0">
                <a:solidFill>
                  <a:schemeClr val="tx1"/>
                </a:solidFill>
              </a:rPr>
              <a:t>. </a:t>
            </a:r>
            <a:r>
              <a:rPr lang="en-US" dirty="0" smtClean="0">
                <a:solidFill>
                  <a:schemeClr val="tx1"/>
                </a:solidFill>
              </a:rPr>
              <a:t>Green “Sustainable” Banking</a:t>
            </a:r>
            <a:endParaRPr lang="en-US" dirty="0">
              <a:solidFill>
                <a:schemeClr val="tx1"/>
              </a:solidFill>
            </a:endParaRPr>
          </a:p>
        </p:txBody>
      </p:sp>
      <p:sp>
        <p:nvSpPr>
          <p:cNvPr id="4" name="Rectangle 3"/>
          <p:cNvSpPr txBox="1">
            <a:spLocks noChangeArrowheads="1"/>
          </p:cNvSpPr>
          <p:nvPr/>
        </p:nvSpPr>
        <p:spPr bwMode="auto">
          <a:xfrm>
            <a:off x="76200" y="836712"/>
            <a:ext cx="3581400" cy="594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dirty="0" smtClean="0"/>
              <a:t>The </a:t>
            </a:r>
            <a:r>
              <a:rPr lang="en-US" dirty="0"/>
              <a:t>United Nations Financial Initiative </a:t>
            </a:r>
            <a:r>
              <a:rPr lang="en-US" dirty="0" smtClean="0"/>
              <a:t>Program</a:t>
            </a:r>
            <a:endParaRPr lang="sr-Latn-RS" dirty="0" smtClean="0"/>
          </a:p>
          <a:p>
            <a:pPr lvl="1"/>
            <a:r>
              <a:rPr lang="en-US" sz="3400" dirty="0"/>
              <a:t>"The financial sector can play a key role in the transformation towards a sustainable environment. As financial intermediaries in the economy, financial institutions can contribute to ease of environmental problems, </a:t>
            </a:r>
            <a:r>
              <a:rPr lang="en-US" sz="3400" b="1" i="1" dirty="0"/>
              <a:t>while using the opportunities that sustainability offers to the sector </a:t>
            </a:r>
            <a:r>
              <a:rPr lang="en-US" sz="3400" b="1" i="1" dirty="0" smtClean="0"/>
              <a:t>“</a:t>
            </a:r>
          </a:p>
          <a:p>
            <a:pPr lvl="1"/>
            <a:endParaRPr lang="sr-Latn-RS" dirty="0"/>
          </a:p>
          <a:p>
            <a:r>
              <a:rPr lang="hu-HU" sz="4400" dirty="0" smtClean="0"/>
              <a:t>G</a:t>
            </a:r>
            <a:r>
              <a:rPr lang="en-US" sz="4400" dirty="0" err="1" smtClean="0"/>
              <a:t>reen</a:t>
            </a:r>
            <a:r>
              <a:rPr lang="en-US" sz="4400" dirty="0" smtClean="0"/>
              <a:t> </a:t>
            </a:r>
            <a:r>
              <a:rPr lang="en-US" sz="4400" dirty="0"/>
              <a:t>finance is positioned in a cross-section between the financial industry, environmental protection and economic development</a:t>
            </a:r>
          </a:p>
          <a:p>
            <a:endParaRPr lang="sr-Latn-RS" dirty="0"/>
          </a:p>
          <a:p>
            <a:endParaRPr lang="sr-Latn-RS" dirty="0" smtClean="0"/>
          </a:p>
          <a:p>
            <a:endParaRPr lang="sr-Latn-RS" dirty="0"/>
          </a:p>
          <a:p>
            <a:endParaRPr lang="sr-Latn-RS" dirty="0" smtClean="0"/>
          </a:p>
          <a:p>
            <a:pPr marL="0" indent="0">
              <a:buNone/>
            </a:pPr>
            <a:endParaRPr lang="sr-Latn-RS" dirty="0" smtClean="0"/>
          </a:p>
        </p:txBody>
      </p:sp>
      <p:graphicFrame>
        <p:nvGraphicFramePr>
          <p:cNvPr id="5" name="Diagram 4"/>
          <p:cNvGraphicFramePr/>
          <p:nvPr>
            <p:extLst>
              <p:ext uri="{D42A27DB-BD31-4B8C-83A1-F6EECF244321}">
                <p14:modId xmlns:p14="http://schemas.microsoft.com/office/powerpoint/2010/main" val="3734070113"/>
              </p:ext>
            </p:extLst>
          </p:nvPr>
        </p:nvGraphicFramePr>
        <p:xfrm>
          <a:off x="3657600" y="1314450"/>
          <a:ext cx="5362575" cy="4884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5599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7185</TotalTime>
  <Words>2933</Words>
  <Application>Microsoft Office PowerPoint</Application>
  <PresentationFormat>Diavetítés a képernyőre (4:3 oldalarány)</PresentationFormat>
  <Paragraphs>417</Paragraphs>
  <Slides>21</Slides>
  <Notes>14</Notes>
  <HiddenSlides>0</HiddenSlides>
  <MMClips>0</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2</vt:i4>
      </vt:variant>
      <vt:variant>
        <vt:lpstr>Diacímek</vt:lpstr>
      </vt:variant>
      <vt:variant>
        <vt:i4>21</vt:i4>
      </vt:variant>
    </vt:vector>
  </HeadingPairs>
  <TitlesOfParts>
    <vt:vector size="31" baseType="lpstr">
      <vt:lpstr>ＭＳ Ｐゴシック</vt:lpstr>
      <vt:lpstr>Arial</vt:lpstr>
      <vt:lpstr>Calibri</vt:lpstr>
      <vt:lpstr>Symbol</vt:lpstr>
      <vt:lpstr>Times New Roman</vt:lpstr>
      <vt:lpstr>Wingdings</vt:lpstr>
      <vt:lpstr>Wingdings 2</vt:lpstr>
      <vt:lpstr>Office-téma</vt:lpstr>
      <vt:lpstr>Document</vt:lpstr>
      <vt:lpstr>Dokumentum</vt:lpstr>
      <vt:lpstr>  SUSTAINABILITY OF THE INTERNATIONAL FINANCIAL SYSTEM: Global, regional and local solutions </vt:lpstr>
      <vt:lpstr>Contents</vt:lpstr>
      <vt:lpstr>Players</vt:lpstr>
      <vt:lpstr>PowerPoint bemutató</vt:lpstr>
      <vt:lpstr>Triple bottom line concept in sustainability</vt:lpstr>
      <vt:lpstr>Transformation of banking</vt:lpstr>
      <vt:lpstr>Sustainable development and Corporate Social Responsibility</vt:lpstr>
      <vt:lpstr>Sustainable development and Corporate Social Responsibility</vt:lpstr>
      <vt:lpstr>3. Green “Sustainable” Banking</vt:lpstr>
      <vt:lpstr>Green products and services in the financial sector </vt:lpstr>
      <vt:lpstr>3. Green “Sustainable” Banking</vt:lpstr>
      <vt:lpstr>3. Green “Sustainable” Banking</vt:lpstr>
      <vt:lpstr>3. Green Community Banking</vt:lpstr>
      <vt:lpstr>Magnet Bank, Hungary</vt:lpstr>
      <vt:lpstr>PowerPoint bemutató</vt:lpstr>
      <vt:lpstr>Quantitative analysis</vt:lpstr>
      <vt:lpstr>Quantitative analysis</vt:lpstr>
      <vt:lpstr>Quantitative analysis</vt:lpstr>
      <vt:lpstr>PowerPoint bemutató</vt:lpstr>
      <vt:lpstr>2 Group work</vt:lpstr>
      <vt:lpstr>3 Group work: Magnet Bank: the community bank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FDI in CEECs revisited – in the context of the dependent market economies model</dc:title>
  <dc:creator>Magdi</dc:creator>
  <cp:lastModifiedBy>Dell</cp:lastModifiedBy>
  <cp:revision>445</cp:revision>
  <cp:lastPrinted>2016-02-04T16:21:59Z</cp:lastPrinted>
  <dcterms:created xsi:type="dcterms:W3CDTF">2013-05-12T09:18:47Z</dcterms:created>
  <dcterms:modified xsi:type="dcterms:W3CDTF">2018-04-20T11:02:46Z</dcterms:modified>
</cp:coreProperties>
</file>