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73" r:id="rId3"/>
    <p:sldId id="279" r:id="rId4"/>
    <p:sldId id="290" r:id="rId5"/>
    <p:sldId id="293" r:id="rId6"/>
    <p:sldId id="282" r:id="rId7"/>
    <p:sldId id="278" r:id="rId8"/>
    <p:sldId id="283" r:id="rId9"/>
    <p:sldId id="284" r:id="rId10"/>
    <p:sldId id="285" r:id="rId11"/>
    <p:sldId id="287" r:id="rId12"/>
    <p:sldId id="288" r:id="rId13"/>
    <p:sldId id="292" r:id="rId14"/>
    <p:sldId id="291" r:id="rId15"/>
    <p:sldId id="289" r:id="rId16"/>
  </p:sldIdLst>
  <p:sldSz cx="12188825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000" autoAdjust="0"/>
  </p:normalViewPr>
  <p:slideViewPr>
    <p:cSldViewPr>
      <p:cViewPr varScale="1">
        <p:scale>
          <a:sx n="72" d="100"/>
          <a:sy n="72" d="100"/>
        </p:scale>
        <p:origin x="660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396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0C1BBBB-8EE6-42C4-9B17-70DCA6DE9099}" type="datetime1">
              <a:rPr lang="hu-HU" smtClean="0"/>
              <a:t>2018. 04. 19.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2837A6B-DAA4-4C2D-AEAB-4E9E70095794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9B6320A-5BE8-4D7B-95E5-122EE0D6873E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3266150-FA26-45B5-BF0B-186B42A09DC9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60960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12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80238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26252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06987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6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92795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7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25181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8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85886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9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78378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10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171813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3266150-FA26-45B5-BF0B-186B42A09DC9}" type="slidenum">
              <a:rPr lang="hu-HU" smtClean="0"/>
              <a:t>11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933912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Kép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Téglalap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15" name="Téglalap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 rtlCol="0"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7A6D87-49FF-4654-8129-D93079277DD6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  <p:sp useBgFill="1">
        <p:nvSpPr>
          <p:cNvPr id="20" name="Szabadkézi sokszög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243ACBC-43B4-4218-A459-FDDB621691D2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9" name="Szabadkézi sokszög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noProof="0" dirty="0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A49C350-AD63-4CBD-9157-03B4E201B779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839E4B-E0B8-4ACA-B906-7F692578E41F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Kép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Téglalap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rtlCol="0" anchor="b">
            <a:no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5E3FB29-1D3A-4581-BBA3-C9F5FA1AE707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16" name="Szabadkézi sokszög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52B294F-9D37-4723-B159-715260738975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rtlCol="0"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3C63C93-F7B1-41A9-96FE-88376D0B2BCE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DC2E3CD-1FF7-4C82-9CA9-63F1A1FF9D1D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58859E5-5D3A-4D0C-AC6A-3F36BFFC3062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badkézi sokszög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6BBBED-B602-4352-B9A4-7DC5631A2948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zabadkézi sokszög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noProof="0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Kép helye 2" descr="Üres helyőrző kép hozzáadásához. Kattintson a helyőrzőre, és jelölje ki a hozzáadni kívánt képet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 rtlCol="0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AF050A3-872F-4072-8FF6-603DA1674E09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93B167E-EA96-4147-81DE-549160052C22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u-HU" noProof="0" dirty="0"/>
              <a:t>Mintacím szerkesztése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églalap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u-HU" noProof="0" dirty="0"/>
              <a:t>Élőláb beszúrása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910AE0DC-DDDA-4EE2-A5CF-CF6F8C108621}" type="datetime1">
              <a:rPr lang="hu-HU" noProof="0" smtClean="0"/>
              <a:t>2018. 04. 19.</a:t>
            </a:fld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93B167E-EA96-4147-81DE-549160052C22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38" name="Szabadkézi sokszög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u-H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</a:bodyPr>
          <a:lstStyle/>
          <a:p>
            <a:r>
              <a:rPr lang="hu-HU" sz="4400" dirty="0"/>
              <a:t>M</a:t>
            </a:r>
            <a:r>
              <a:rPr lang="en-US" sz="4400" dirty="0"/>
              <a:t>e</a:t>
            </a:r>
            <a:r>
              <a:rPr lang="hu-HU" sz="4400" dirty="0"/>
              <a:t>ss</a:t>
            </a:r>
            <a:r>
              <a:rPr lang="en-US" sz="4400" dirty="0"/>
              <a:t>age from </a:t>
            </a:r>
            <a:r>
              <a:rPr lang="hu-HU" sz="4400" dirty="0"/>
              <a:t>t</a:t>
            </a:r>
            <a:r>
              <a:rPr lang="en-US" sz="4400" dirty="0"/>
              <a:t>he</a:t>
            </a:r>
            <a:br>
              <a:rPr lang="en-US" sz="4400" dirty="0"/>
            </a:br>
            <a:r>
              <a:rPr lang="en-US" sz="4400" dirty="0"/>
              <a:t>18</a:t>
            </a:r>
            <a:r>
              <a:rPr lang="hu-HU" sz="4400" dirty="0"/>
              <a:t>t</a:t>
            </a:r>
            <a:r>
              <a:rPr lang="en-US" sz="4400" dirty="0"/>
              <a:t>h </a:t>
            </a:r>
            <a:r>
              <a:rPr lang="en-US" sz="4400" dirty="0" err="1"/>
              <a:t>cen</a:t>
            </a:r>
            <a:r>
              <a:rPr lang="hu-HU" sz="4400" dirty="0"/>
              <a:t>t</a:t>
            </a:r>
            <a:r>
              <a:rPr lang="en-US" sz="4400" dirty="0" err="1"/>
              <a:t>ury</a:t>
            </a:r>
            <a:r>
              <a:rPr lang="en-US" sz="4400" dirty="0"/>
              <a:t> </a:t>
            </a:r>
            <a:r>
              <a:rPr lang="hu-HU" sz="4400" dirty="0"/>
              <a:t>t</a:t>
            </a:r>
            <a:r>
              <a:rPr lang="en-US" sz="4400" dirty="0"/>
              <a:t>o </a:t>
            </a:r>
            <a:r>
              <a:rPr lang="hu-HU" sz="4400" dirty="0"/>
              <a:t>t</a:t>
            </a:r>
            <a:r>
              <a:rPr lang="en-US" sz="4400" dirty="0"/>
              <a:t>he 21 </a:t>
            </a:r>
            <a:r>
              <a:rPr lang="hu-HU" sz="4400" dirty="0" err="1"/>
              <a:t>st</a:t>
            </a:r>
            <a:r>
              <a:rPr lang="hu-HU" sz="4400" dirty="0"/>
              <a:t>:</a:t>
            </a:r>
            <a:br>
              <a:rPr lang="hu-HU" sz="4400" dirty="0"/>
            </a:br>
            <a:r>
              <a:rPr lang="en-US" sz="4400" dirty="0"/>
              <a:t>Su</a:t>
            </a:r>
            <a:r>
              <a:rPr lang="hu-HU" sz="4400" dirty="0" err="1"/>
              <a:t>st</a:t>
            </a:r>
            <a:r>
              <a:rPr lang="en-US" sz="4400" dirty="0" err="1"/>
              <a:t>aina</a:t>
            </a:r>
            <a:r>
              <a:rPr lang="hu-HU" sz="4400" dirty="0"/>
              <a:t>b</a:t>
            </a:r>
            <a:r>
              <a:rPr lang="en-US" sz="4400" dirty="0"/>
              <a:t>le land</a:t>
            </a:r>
            <a:r>
              <a:rPr lang="hu-HU" sz="4400" dirty="0"/>
              <a:t> </a:t>
            </a:r>
            <a:r>
              <a:rPr lang="en-US" sz="4400" dirty="0"/>
              <a:t>u</a:t>
            </a:r>
            <a:r>
              <a:rPr lang="hu-HU" sz="4400" dirty="0"/>
              <a:t>s</a:t>
            </a:r>
            <a:r>
              <a:rPr lang="en-US" sz="4400" dirty="0"/>
              <a:t>e</a:t>
            </a:r>
            <a:r>
              <a:rPr lang="hu-HU" sz="4400" dirty="0"/>
              <a:t>s</a:t>
            </a:r>
            <a:r>
              <a:rPr lang="en-US" sz="4400" dirty="0"/>
              <a:t> and farming me</a:t>
            </a:r>
            <a:r>
              <a:rPr lang="hu-HU" sz="4400" dirty="0"/>
              <a:t>t</a:t>
            </a:r>
            <a:r>
              <a:rPr lang="en-US" sz="4400" dirty="0" err="1"/>
              <a:t>hod</a:t>
            </a:r>
            <a:r>
              <a:rPr lang="hu-HU" sz="4400" dirty="0"/>
              <a:t>s</a:t>
            </a:r>
            <a:r>
              <a:rPr lang="en-US" sz="4400" dirty="0"/>
              <a:t> </a:t>
            </a:r>
            <a:r>
              <a:rPr lang="en-US" sz="4400" dirty="0" err="1"/>
              <a:t>iden</a:t>
            </a:r>
            <a:r>
              <a:rPr lang="hu-HU" sz="4400" dirty="0"/>
              <a:t>t</a:t>
            </a:r>
            <a:r>
              <a:rPr lang="en-US" sz="4400" dirty="0" err="1"/>
              <a:t>ified</a:t>
            </a:r>
            <a:r>
              <a:rPr lang="hu-HU" sz="4400" dirty="0"/>
              <a:t> b</a:t>
            </a:r>
            <a:r>
              <a:rPr lang="en-US" sz="4400" dirty="0"/>
              <a:t>y </a:t>
            </a:r>
            <a:r>
              <a:rPr lang="hu-HU" sz="4400" dirty="0"/>
              <a:t>t</a:t>
            </a:r>
            <a:r>
              <a:rPr lang="en-US" sz="4400" dirty="0"/>
              <a:t>he hi</a:t>
            </a:r>
            <a:r>
              <a:rPr lang="hu-HU" sz="4400" dirty="0" err="1"/>
              <a:t>st</a:t>
            </a:r>
            <a:r>
              <a:rPr lang="en-US" sz="4400" dirty="0" err="1"/>
              <a:t>orical</a:t>
            </a:r>
            <a:r>
              <a:rPr lang="en-US" sz="4400" dirty="0"/>
              <a:t> ecology</a:t>
            </a:r>
            <a:r>
              <a:rPr lang="hu-HU" sz="4400" dirty="0"/>
              <a:t> </a:t>
            </a:r>
            <a:r>
              <a:rPr lang="en-US" sz="4400" dirty="0"/>
              <a:t>in </a:t>
            </a:r>
            <a:r>
              <a:rPr lang="hu-HU" sz="4400" dirty="0"/>
              <a:t>t</a:t>
            </a:r>
            <a:r>
              <a:rPr lang="en-US" sz="4400" dirty="0"/>
              <a:t>he </a:t>
            </a:r>
            <a:r>
              <a:rPr lang="hu-HU" sz="4400" dirty="0"/>
              <a:t>C</a:t>
            </a:r>
            <a:r>
              <a:rPr lang="en-US" sz="4400" dirty="0" err="1"/>
              <a:t>ar</a:t>
            </a:r>
            <a:r>
              <a:rPr lang="hu-HU" sz="4400" dirty="0"/>
              <a:t>p</a:t>
            </a:r>
            <a:r>
              <a:rPr lang="en-US" sz="4400" dirty="0"/>
              <a:t>a</a:t>
            </a:r>
            <a:r>
              <a:rPr lang="hu-HU" sz="4400" dirty="0"/>
              <a:t>t</a:t>
            </a:r>
            <a:r>
              <a:rPr lang="en-US" sz="4400" dirty="0" err="1"/>
              <a:t>hian</a:t>
            </a:r>
            <a:r>
              <a:rPr lang="en-US" sz="4400" dirty="0"/>
              <a:t> Ba</a:t>
            </a:r>
            <a:r>
              <a:rPr lang="hu-HU" sz="4400" dirty="0"/>
              <a:t>s</a:t>
            </a:r>
            <a:r>
              <a:rPr lang="en-US" sz="4400" dirty="0"/>
              <a:t>in</a:t>
            </a:r>
            <a:endParaRPr lang="hu-HU" sz="440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fontScale="92500"/>
          </a:bodyPr>
          <a:lstStyle/>
          <a:p>
            <a:pPr rtl="0"/>
            <a:r>
              <a:rPr lang="hu-HU" dirty="0"/>
              <a:t>Tibor János MOLNÁR</a:t>
            </a:r>
          </a:p>
          <a:p>
            <a:pPr rtl="0"/>
            <a:r>
              <a:rPr lang="hu-HU" dirty="0"/>
              <a:t>PhD </a:t>
            </a:r>
            <a:r>
              <a:rPr lang="hu-HU" dirty="0" err="1"/>
              <a:t>student</a:t>
            </a:r>
            <a:endParaRPr lang="hu-HU" dirty="0"/>
          </a:p>
          <a:p>
            <a:pPr rtl="0"/>
            <a:r>
              <a:rPr lang="hu-HU" dirty="0"/>
              <a:t>University of Pannonia Georgikon </a:t>
            </a:r>
            <a:r>
              <a:rPr lang="hu-HU" dirty="0" err="1"/>
              <a:t>Faculty</a:t>
            </a:r>
            <a:r>
              <a:rPr lang="hu-HU" dirty="0"/>
              <a:t>, Festetics </a:t>
            </a:r>
            <a:r>
              <a:rPr lang="hu-HU" dirty="0" err="1"/>
              <a:t>Doctoral</a:t>
            </a:r>
            <a:r>
              <a:rPr lang="hu-HU" dirty="0"/>
              <a:t> </a:t>
            </a:r>
            <a:r>
              <a:rPr lang="hu-HU" dirty="0" err="1"/>
              <a:t>School</a:t>
            </a:r>
            <a:endParaRPr lang="hu-HU" dirty="0"/>
          </a:p>
          <a:p>
            <a:pPr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23BFB6DB-77A7-4CCF-A257-5D07C03834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4412" y="160064"/>
            <a:ext cx="5886105" cy="5213151"/>
          </a:xfrm>
          <a:prstGeom prst="rect">
            <a:avLst/>
          </a:prstGeom>
        </p:spPr>
      </p:pic>
      <p:pic>
        <p:nvPicPr>
          <p:cNvPr id="4" name="Kép 3">
            <a:extLst>
              <a:ext uri="{FF2B5EF4-FFF2-40B4-BE49-F238E27FC236}">
                <a16:creationId xmlns:a16="http://schemas.microsoft.com/office/drawing/2014/main" id="{8C431D5A-9899-4D25-897A-6FC7F92BF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749" y="160065"/>
            <a:ext cx="6023922" cy="2332831"/>
          </a:xfrm>
          <a:prstGeom prst="rect">
            <a:avLst/>
          </a:prstGeom>
        </p:spPr>
      </p:pic>
      <p:sp>
        <p:nvSpPr>
          <p:cNvPr id="5" name="AutoShape 2" descr="http://www.terra.hu/cian/images/fok.jpg">
            <a:extLst>
              <a:ext uri="{FF2B5EF4-FFF2-40B4-BE49-F238E27FC236}">
                <a16:creationId xmlns:a16="http://schemas.microsoft.com/office/drawing/2014/main" id="{9790E283-384A-42CE-B387-11DFDBE1BDD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2013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8D872C17-FE20-4783-A8BD-7CC3056C4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49" y="2492896"/>
            <a:ext cx="5993893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23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Falutörvényekkel szabályozott közösségi gazdálkodás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hu-HU" dirty="0"/>
              <a:t>A falutörvény a szokásjognak a hagyományokon alapuló, a paraszti önrendelkezés (helyi autonómia) biztosítékaként írásba foglalt, gyűjteményes (kódexszerű) forrása, amely a helyi életviszonyok viszonylagos teljességére kiterjedően tartalmaz szabályozást. Falutörvényt a község arra illetékes szerve (az egész község vagy az elöljáróság) hoz vagy ismer el a faluközösség teljességére kiterjedő hatállyal. </a:t>
            </a:r>
            <a:r>
              <a:rPr lang="hu-HU" i="1" dirty="0"/>
              <a:t>(Magyar Néprajzi Lexikon)</a:t>
            </a:r>
          </a:p>
          <a:p>
            <a:r>
              <a:rPr lang="hu-HU" dirty="0"/>
              <a:t>Elsősorban a Székelyföldön terjedtek el a kora újkorban és egészen a reformkor kezdetéig érvényben voltak</a:t>
            </a:r>
          </a:p>
          <a:p>
            <a:r>
              <a:rPr lang="hu-HU" dirty="0"/>
              <a:t>Földközösség, határ közös használata, problémák közös megoldása (pl. sárbíró, határbíró választása)</a:t>
            </a:r>
          </a:p>
          <a:p>
            <a:r>
              <a:rPr lang="hu-HU" dirty="0"/>
              <a:t>A helyben élő kisnemesekre is kiterjedt</a:t>
            </a:r>
          </a:p>
        </p:txBody>
      </p:sp>
    </p:spTree>
    <p:extLst>
      <p:ext uri="{BB962C8B-B14F-4D97-AF65-F5344CB8AC3E}">
        <p14:creationId xmlns:p14="http://schemas.microsoft.com/office/powerpoint/2010/main" val="449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Lokális válaszok a globális kihívásokra</a:t>
            </a:r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marL="0" indent="0" algn="ctr">
              <a:buNone/>
            </a:pPr>
            <a:r>
              <a:rPr lang="hu-HU" sz="2000" b="1" dirty="0">
                <a:solidFill>
                  <a:srgbClr val="FF0000"/>
                </a:solidFill>
              </a:rPr>
              <a:t>21. századi ökológiai kihívások a Kárpát-medencében:</a:t>
            </a:r>
          </a:p>
          <a:p>
            <a:pPr marL="0" indent="0">
              <a:buNone/>
            </a:pPr>
            <a:r>
              <a:rPr lang="hu-HU" sz="2000" b="1" dirty="0">
                <a:solidFill>
                  <a:srgbClr val="FF0000"/>
                </a:solidFill>
              </a:rPr>
              <a:t>a.) a klímaváltozás okozta szélsőséges időjárási jelenségek → árvíz, aszály, magas hőmérséklet, záporok</a:t>
            </a:r>
          </a:p>
          <a:p>
            <a:pPr marL="0" indent="0">
              <a:buNone/>
            </a:pPr>
            <a:r>
              <a:rPr lang="hu-HU" sz="2000" b="1" dirty="0" err="1">
                <a:solidFill>
                  <a:srgbClr val="FF0000"/>
                </a:solidFill>
              </a:rPr>
              <a:t>b.</a:t>
            </a:r>
            <a:r>
              <a:rPr lang="hu-HU" sz="2000" b="1" dirty="0">
                <a:solidFill>
                  <a:srgbClr val="FF0000"/>
                </a:solidFill>
              </a:rPr>
              <a:t>) A vidék elszegényedése, elnéptelenedése</a:t>
            </a:r>
          </a:p>
          <a:p>
            <a:pPr marL="0" indent="0" algn="ctr">
              <a:buNone/>
            </a:pPr>
            <a:r>
              <a:rPr lang="hu-HU" sz="2000" b="1" dirty="0"/>
              <a:t>Lehetséges válaszok:</a:t>
            </a:r>
          </a:p>
          <a:p>
            <a:pPr marL="457200" indent="-457200">
              <a:buAutoNum type="arabicPeriod"/>
            </a:pPr>
            <a:r>
              <a:rPr lang="hu-HU" sz="2000" b="1" dirty="0"/>
              <a:t>Az erdőborítottság növelése (az alföldi területeken is), mozaikos tájszerkezet felélesztése → biodiverzitás növekedése</a:t>
            </a:r>
          </a:p>
          <a:p>
            <a:pPr marL="457200" indent="-457200">
              <a:buAutoNum type="arabicPeriod"/>
            </a:pPr>
            <a:r>
              <a:rPr lang="hu-HU" sz="2000" b="1" dirty="0"/>
              <a:t>Ártéri gazdálkodás (fokgazdálkodás) rekonstrukciója → árvízveszély és aszály csökkenése, vizes élőhelyek újjáéledése → biodiverzitás növekedése</a:t>
            </a:r>
          </a:p>
          <a:p>
            <a:pPr marL="457200" indent="-457200">
              <a:buAutoNum type="arabicPeriod"/>
            </a:pPr>
            <a:r>
              <a:rPr lang="hu-HU" sz="2000" b="1" dirty="0"/>
              <a:t>Falutörvények és közösségi gazdálkodási formák beemelése a jogi környezetbe, új életlehetőségek a </a:t>
            </a:r>
            <a:r>
              <a:rPr lang="hu-HU" sz="2000" b="1" dirty="0" err="1"/>
              <a:t>rurális</a:t>
            </a:r>
            <a:r>
              <a:rPr lang="hu-HU" sz="2000" b="1" dirty="0"/>
              <a:t> térségekben</a:t>
            </a:r>
          </a:p>
        </p:txBody>
      </p:sp>
    </p:spTree>
    <p:extLst>
      <p:ext uri="{BB962C8B-B14F-4D97-AF65-F5344CB8AC3E}">
        <p14:creationId xmlns:p14="http://schemas.microsoft.com/office/powerpoint/2010/main" val="7958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C4580BF-35BA-4D08-AF3A-ED60BD069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Local </a:t>
            </a:r>
            <a:r>
              <a:rPr lang="hu-HU" dirty="0" err="1"/>
              <a:t>responses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global</a:t>
            </a:r>
            <a:r>
              <a:rPr lang="hu-HU" dirty="0"/>
              <a:t> </a:t>
            </a:r>
            <a:r>
              <a:rPr lang="hu-HU" dirty="0" err="1"/>
              <a:t>challenges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AD9A72-174B-48B4-B49C-1E0E5EE7E3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Community</a:t>
            </a:r>
            <a:r>
              <a:rPr lang="hu-HU" dirty="0"/>
              <a:t> farming in </a:t>
            </a:r>
            <a:r>
              <a:rPr lang="hu-HU" dirty="0" err="1"/>
              <a:t>rural</a:t>
            </a:r>
            <a:r>
              <a:rPr lang="hu-HU" dirty="0"/>
              <a:t> </a:t>
            </a:r>
            <a:r>
              <a:rPr lang="hu-HU" dirty="0" err="1"/>
              <a:t>areas</a:t>
            </a:r>
            <a:endParaRPr lang="hu-HU" dirty="0"/>
          </a:p>
          <a:p>
            <a:r>
              <a:rPr lang="hu-HU" dirty="0" err="1"/>
              <a:t>Least</a:t>
            </a:r>
            <a:r>
              <a:rPr lang="hu-HU" dirty="0"/>
              <a:t> </a:t>
            </a:r>
            <a:r>
              <a:rPr lang="hu-HU" dirty="0" err="1"/>
              <a:t>partically</a:t>
            </a:r>
            <a:r>
              <a:rPr lang="hu-HU" dirty="0"/>
              <a:t> </a:t>
            </a:r>
            <a:r>
              <a:rPr lang="hu-HU" dirty="0" err="1"/>
              <a:t>restoration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original</a:t>
            </a:r>
            <a:r>
              <a:rPr lang="hu-HU" dirty="0"/>
              <a:t> </a:t>
            </a:r>
            <a:r>
              <a:rPr lang="hu-HU" dirty="0" err="1"/>
              <a:t>ecological</a:t>
            </a:r>
            <a:r>
              <a:rPr lang="hu-HU" dirty="0"/>
              <a:t> </a:t>
            </a:r>
            <a:r>
              <a:rPr lang="hu-HU" dirty="0" err="1"/>
              <a:t>system</a:t>
            </a:r>
            <a:r>
              <a:rPr lang="hu-HU" dirty="0"/>
              <a:t> (</a:t>
            </a:r>
            <a:r>
              <a:rPr lang="hu-HU" dirty="0" err="1"/>
              <a:t>forest</a:t>
            </a:r>
            <a:r>
              <a:rPr lang="hu-HU" dirty="0"/>
              <a:t> </a:t>
            </a:r>
            <a:r>
              <a:rPr lang="hu-HU" dirty="0" err="1"/>
              <a:t>cover</a:t>
            </a:r>
            <a:r>
              <a:rPr lang="hu-HU" dirty="0"/>
              <a:t>, </a:t>
            </a:r>
            <a:r>
              <a:rPr lang="hu-HU" dirty="0" err="1"/>
              <a:t>riparian</a:t>
            </a:r>
            <a:r>
              <a:rPr lang="hu-HU" dirty="0"/>
              <a:t> </a:t>
            </a:r>
            <a:r>
              <a:rPr lang="hu-HU" dirty="0" err="1"/>
              <a:t>area</a:t>
            </a:r>
            <a:r>
              <a:rPr lang="hu-HU" dirty="0"/>
              <a:t>)</a:t>
            </a:r>
          </a:p>
          <a:p>
            <a:r>
              <a:rPr lang="hu-HU" dirty="0" err="1"/>
              <a:t>Forestry</a:t>
            </a:r>
            <a:r>
              <a:rPr lang="hu-HU" dirty="0"/>
              <a:t> and </a:t>
            </a:r>
            <a:r>
              <a:rPr lang="hu-HU" dirty="0" err="1"/>
              <a:t>floodplain</a:t>
            </a:r>
            <a:r>
              <a:rPr lang="hu-HU" dirty="0"/>
              <a:t>/</a:t>
            </a:r>
            <a:r>
              <a:rPr lang="hu-HU" dirty="0" err="1"/>
              <a:t>riparian</a:t>
            </a:r>
            <a:r>
              <a:rPr lang="hu-HU" dirty="0"/>
              <a:t> management </a:t>
            </a:r>
            <a:r>
              <a:rPr lang="hu-HU" dirty="0" err="1"/>
              <a:t>based</a:t>
            </a:r>
            <a:r>
              <a:rPr lang="hu-HU" dirty="0"/>
              <a:t> </a:t>
            </a:r>
            <a:r>
              <a:rPr lang="hu-HU" dirty="0" err="1"/>
              <a:t>on</a:t>
            </a:r>
            <a:r>
              <a:rPr lang="hu-HU" dirty="0"/>
              <a:t> </a:t>
            </a:r>
            <a:r>
              <a:rPr lang="hu-HU" dirty="0" err="1"/>
              <a:t>usufructs</a:t>
            </a:r>
            <a:r>
              <a:rPr lang="hu-HU" dirty="0"/>
              <a:t> </a:t>
            </a:r>
            <a:r>
              <a:rPr lang="hu-HU" dirty="0">
                <a:latin typeface="Garamond" panose="02020404030301010803" pitchFamily="18" charset="0"/>
              </a:rPr>
              <a:t>→ </a:t>
            </a:r>
            <a:r>
              <a:rPr lang="hu-HU" dirty="0" err="1"/>
              <a:t>increasing</a:t>
            </a:r>
            <a:r>
              <a:rPr lang="hu-HU" dirty="0"/>
              <a:t> </a:t>
            </a:r>
            <a:r>
              <a:rPr lang="hu-HU" dirty="0" err="1"/>
              <a:t>forest</a:t>
            </a:r>
            <a:r>
              <a:rPr lang="hu-HU" dirty="0"/>
              <a:t> </a:t>
            </a:r>
            <a:r>
              <a:rPr lang="hu-HU" dirty="0" err="1"/>
              <a:t>cover</a:t>
            </a:r>
            <a:r>
              <a:rPr lang="hu-HU" dirty="0"/>
              <a:t>, </a:t>
            </a:r>
            <a:r>
              <a:rPr lang="hu-HU" dirty="0" err="1"/>
              <a:t>restoration</a:t>
            </a:r>
            <a:r>
              <a:rPr lang="hu-HU" dirty="0"/>
              <a:t> of </a:t>
            </a:r>
            <a:r>
              <a:rPr lang="hu-HU" dirty="0" err="1"/>
              <a:t>floodplains</a:t>
            </a:r>
            <a:endParaRPr lang="hu-HU" dirty="0"/>
          </a:p>
          <a:p>
            <a:pPr marL="0" indent="0">
              <a:buNone/>
            </a:pPr>
            <a:r>
              <a:rPr lang="hu-HU" i="1" dirty="0" err="1"/>
              <a:t>Definition</a:t>
            </a:r>
            <a:r>
              <a:rPr lang="hu-HU" i="1" dirty="0"/>
              <a:t> of </a:t>
            </a:r>
            <a:r>
              <a:rPr lang="hu-HU" i="1" dirty="0" err="1"/>
              <a:t>usufruct</a:t>
            </a:r>
            <a:r>
              <a:rPr lang="hu-HU" i="1" dirty="0"/>
              <a:t>: </a:t>
            </a:r>
            <a:r>
              <a:rPr lang="en-US" i="1" dirty="0"/>
              <a:t>the right to enjoy the use and advantages of another's property short of the destruction or waste of its substance.</a:t>
            </a:r>
            <a:endParaRPr lang="hu-HU" i="1" dirty="0"/>
          </a:p>
          <a:p>
            <a:pPr marL="0" indent="0">
              <a:buNone/>
            </a:pPr>
            <a:r>
              <a:rPr lang="hu-HU" i="1" dirty="0" err="1"/>
              <a:t>Examples</a:t>
            </a:r>
            <a:r>
              <a:rPr lang="hu-HU" i="1" dirty="0"/>
              <a:t> of </a:t>
            </a:r>
            <a:r>
              <a:rPr lang="hu-HU" i="1" dirty="0" err="1"/>
              <a:t>usufructs</a:t>
            </a:r>
            <a:r>
              <a:rPr lang="hu-HU" i="1" dirty="0"/>
              <a:t>: </a:t>
            </a:r>
            <a:r>
              <a:rPr lang="hu-HU" i="1" dirty="0" err="1"/>
              <a:t>pomiculture</a:t>
            </a:r>
            <a:r>
              <a:rPr lang="hu-HU" i="1" dirty="0"/>
              <a:t> (</a:t>
            </a:r>
            <a:r>
              <a:rPr lang="hu-HU" i="1" dirty="0" err="1"/>
              <a:t>fruit</a:t>
            </a:r>
            <a:r>
              <a:rPr lang="hu-HU" i="1" dirty="0"/>
              <a:t> </a:t>
            </a:r>
            <a:r>
              <a:rPr lang="hu-HU" i="1" dirty="0" err="1"/>
              <a:t>picking</a:t>
            </a:r>
            <a:r>
              <a:rPr lang="hu-HU" i="1" dirty="0"/>
              <a:t>) in </a:t>
            </a:r>
            <a:r>
              <a:rPr lang="hu-HU" i="1" dirty="0" err="1"/>
              <a:t>floodplains</a:t>
            </a:r>
            <a:r>
              <a:rPr lang="hu-HU" i="1" dirty="0"/>
              <a:t>, </a:t>
            </a:r>
            <a:r>
              <a:rPr lang="hu-HU" i="1" dirty="0" err="1"/>
              <a:t>grazing</a:t>
            </a:r>
            <a:r>
              <a:rPr lang="hu-HU" i="1" dirty="0"/>
              <a:t> in </a:t>
            </a:r>
            <a:r>
              <a:rPr lang="hu-HU" i="1" dirty="0" err="1"/>
              <a:t>forest</a:t>
            </a:r>
            <a:r>
              <a:rPr lang="hu-HU" i="1" dirty="0"/>
              <a:t> </a:t>
            </a:r>
            <a:r>
              <a:rPr lang="hu-HU" i="1" dirty="0" err="1"/>
              <a:t>or</a:t>
            </a:r>
            <a:r>
              <a:rPr lang="hu-HU" i="1" dirty="0"/>
              <a:t> </a:t>
            </a:r>
            <a:r>
              <a:rPr lang="hu-HU" i="1" dirty="0" err="1"/>
              <a:t>common</a:t>
            </a:r>
            <a:r>
              <a:rPr lang="hu-HU" i="1" dirty="0"/>
              <a:t> </a:t>
            </a:r>
            <a:r>
              <a:rPr lang="hu-HU" i="1" dirty="0" err="1"/>
              <a:t>pasture</a:t>
            </a:r>
            <a:r>
              <a:rPr lang="hu-HU" i="1" dirty="0"/>
              <a:t>, </a:t>
            </a:r>
            <a:r>
              <a:rPr lang="hu-HU" i="1" dirty="0" err="1"/>
              <a:t>collection</a:t>
            </a:r>
            <a:r>
              <a:rPr lang="hu-HU" i="1" dirty="0"/>
              <a:t> of fallen </a:t>
            </a:r>
            <a:r>
              <a:rPr lang="hu-HU" i="1" dirty="0" err="1"/>
              <a:t>bough</a:t>
            </a:r>
            <a:endParaRPr lang="hu-HU" i="1" dirty="0"/>
          </a:p>
          <a:p>
            <a:pPr marL="0" indent="0">
              <a:buNone/>
            </a:pPr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16559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E49A37-B4E2-477A-A430-2E05FA667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Challenges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21. </a:t>
            </a:r>
            <a:r>
              <a:rPr lang="hu-HU" dirty="0" err="1"/>
              <a:t>century</a:t>
            </a:r>
            <a:r>
              <a:rPr lang="hu-HU" dirty="0"/>
              <a:t> in </a:t>
            </a:r>
            <a:r>
              <a:rPr lang="hu-HU" dirty="0" err="1"/>
              <a:t>two</a:t>
            </a:r>
            <a:r>
              <a:rPr lang="hu-HU" dirty="0"/>
              <a:t> </a:t>
            </a:r>
            <a:r>
              <a:rPr lang="hu-HU" dirty="0" err="1"/>
              <a:t>scenarios</a:t>
            </a:r>
            <a:endParaRPr lang="hu-HU" dirty="0"/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9F1B521D-00EE-497C-94F7-D2A41B0993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Scenario</a:t>
            </a:r>
            <a:r>
              <a:rPr lang="hu-HU" dirty="0"/>
              <a:t> 1.: </a:t>
            </a:r>
            <a:r>
              <a:rPr lang="hu-HU" dirty="0" err="1"/>
              <a:t>Decline</a:t>
            </a:r>
            <a:r>
              <a:rPr lang="hu-HU" dirty="0"/>
              <a:t> of </a:t>
            </a:r>
            <a:r>
              <a:rPr lang="hu-HU" dirty="0" err="1"/>
              <a:t>civilization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DF85C2E8-BBA1-499A-9D38-2689F844403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Depletion</a:t>
            </a:r>
            <a:r>
              <a:rPr lang="hu-HU" dirty="0"/>
              <a:t> of </a:t>
            </a:r>
            <a:r>
              <a:rPr lang="hu-HU" dirty="0" err="1"/>
              <a:t>fossil</a:t>
            </a:r>
            <a:r>
              <a:rPr lang="hu-HU" dirty="0"/>
              <a:t> </a:t>
            </a:r>
            <a:r>
              <a:rPr lang="hu-HU" dirty="0" err="1"/>
              <a:t>fuels</a:t>
            </a:r>
            <a:endParaRPr lang="hu-HU" dirty="0"/>
          </a:p>
          <a:p>
            <a:pPr marL="0" indent="0" algn="ctr">
              <a:buNone/>
            </a:pPr>
            <a:r>
              <a:rPr lang="hu-HU" b="1" dirty="0">
                <a:latin typeface="Garamond" panose="02020404030301010803" pitchFamily="18" charset="0"/>
              </a:rPr>
              <a:t>↓</a:t>
            </a:r>
            <a:r>
              <a:rPr lang="hu-HU" b="1" dirty="0"/>
              <a:t> </a:t>
            </a:r>
          </a:p>
          <a:p>
            <a:pPr marL="0" indent="0">
              <a:buNone/>
            </a:pPr>
            <a:r>
              <a:rPr lang="hu-HU" dirty="0" err="1"/>
              <a:t>Decline</a:t>
            </a:r>
            <a:r>
              <a:rPr lang="hu-HU" dirty="0"/>
              <a:t> in </a:t>
            </a:r>
            <a:r>
              <a:rPr lang="hu-HU" dirty="0" err="1"/>
              <a:t>production</a:t>
            </a:r>
            <a:endParaRPr lang="hu-HU" dirty="0"/>
          </a:p>
          <a:p>
            <a:pPr marL="0" indent="0" algn="ctr">
              <a:buNone/>
            </a:pPr>
            <a:r>
              <a:rPr lang="hu-HU" dirty="0">
                <a:latin typeface="Garamond" panose="02020404030301010803" pitchFamily="18" charset="0"/>
              </a:rPr>
              <a:t>↓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 err="1"/>
              <a:t>Decreasing</a:t>
            </a:r>
            <a:r>
              <a:rPr lang="hu-HU" dirty="0"/>
              <a:t> </a:t>
            </a:r>
            <a:r>
              <a:rPr lang="hu-HU" dirty="0" err="1"/>
              <a:t>mobility</a:t>
            </a:r>
            <a:endParaRPr lang="hu-HU" dirty="0"/>
          </a:p>
          <a:p>
            <a:pPr marL="0" indent="0" algn="ctr">
              <a:buNone/>
            </a:pPr>
            <a:r>
              <a:rPr lang="hu-HU" dirty="0">
                <a:latin typeface="Garamond" panose="02020404030301010803" pitchFamily="18" charset="0"/>
              </a:rPr>
              <a:t>↓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 err="1"/>
              <a:t>Lower</a:t>
            </a:r>
            <a:r>
              <a:rPr lang="hu-HU" dirty="0"/>
              <a:t> standard of </a:t>
            </a:r>
            <a:r>
              <a:rPr lang="hu-HU" dirty="0" err="1"/>
              <a:t>living</a:t>
            </a: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BD46651-A602-4594-9E74-C0CD1B6D51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Scenario</a:t>
            </a:r>
            <a:r>
              <a:rPr lang="hu-HU" dirty="0"/>
              <a:t> 2.: </a:t>
            </a:r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industrial</a:t>
            </a:r>
            <a:r>
              <a:rPr lang="hu-HU" dirty="0"/>
              <a:t> </a:t>
            </a:r>
            <a:r>
              <a:rPr lang="hu-HU" dirty="0" err="1"/>
              <a:t>revolution</a:t>
            </a:r>
            <a:endParaRPr lang="hu-HU" dirty="0"/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E8370B5D-47B9-4D59-8C59-24268C37491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/>
              <a:t>Digitization</a:t>
            </a:r>
            <a:r>
              <a:rPr lang="hu-HU" dirty="0"/>
              <a:t>, </a:t>
            </a:r>
            <a:r>
              <a:rPr lang="hu-HU" dirty="0" err="1"/>
              <a:t>spread</a:t>
            </a:r>
            <a:r>
              <a:rPr lang="hu-HU" dirty="0"/>
              <a:t> of </a:t>
            </a:r>
            <a:r>
              <a:rPr lang="hu-HU" dirty="0" err="1"/>
              <a:t>robotics</a:t>
            </a:r>
            <a:endParaRPr lang="hu-HU" dirty="0"/>
          </a:p>
          <a:p>
            <a:pPr marL="0" indent="0" algn="ctr">
              <a:buNone/>
            </a:pPr>
            <a:r>
              <a:rPr lang="hu-HU" dirty="0">
                <a:latin typeface="Garamond" panose="02020404030301010803" pitchFamily="18" charset="0"/>
              </a:rPr>
              <a:t>↓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 err="1"/>
              <a:t>Redundant</a:t>
            </a:r>
            <a:r>
              <a:rPr lang="hu-HU" dirty="0"/>
              <a:t> human labor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overpopulated</a:t>
            </a:r>
            <a:r>
              <a:rPr lang="hu-HU" dirty="0"/>
              <a:t> </a:t>
            </a:r>
            <a:r>
              <a:rPr lang="hu-HU" dirty="0" err="1"/>
              <a:t>urban</a:t>
            </a:r>
            <a:r>
              <a:rPr lang="hu-HU" dirty="0"/>
              <a:t> </a:t>
            </a:r>
            <a:r>
              <a:rPr lang="hu-HU" dirty="0" err="1"/>
              <a:t>areas</a:t>
            </a:r>
            <a:endParaRPr lang="hu-HU" dirty="0"/>
          </a:p>
          <a:p>
            <a:pPr marL="0" indent="0" algn="ctr">
              <a:buNone/>
            </a:pPr>
            <a:r>
              <a:rPr lang="hu-HU" dirty="0">
                <a:latin typeface="Garamond" panose="02020404030301010803" pitchFamily="18" charset="0"/>
              </a:rPr>
              <a:t>↓</a:t>
            </a:r>
            <a:r>
              <a:rPr lang="hu-HU" dirty="0"/>
              <a:t> </a:t>
            </a:r>
          </a:p>
          <a:p>
            <a:pPr marL="0" indent="0">
              <a:buNone/>
            </a:pPr>
            <a:r>
              <a:rPr lang="hu-HU" dirty="0" err="1"/>
              <a:t>Economic</a:t>
            </a:r>
            <a:r>
              <a:rPr lang="hu-HU" dirty="0"/>
              <a:t> , </a:t>
            </a:r>
            <a:r>
              <a:rPr lang="hu-HU" dirty="0" err="1"/>
              <a:t>social</a:t>
            </a:r>
            <a:r>
              <a:rPr lang="hu-HU" dirty="0"/>
              <a:t> and </a:t>
            </a:r>
            <a:r>
              <a:rPr lang="hu-HU" dirty="0" err="1"/>
              <a:t>mental</a:t>
            </a:r>
            <a:r>
              <a:rPr lang="hu-HU" dirty="0"/>
              <a:t> </a:t>
            </a:r>
            <a:r>
              <a:rPr lang="hu-HU" dirty="0" err="1"/>
              <a:t>problems</a:t>
            </a:r>
            <a:r>
              <a:rPr lang="hu-HU" dirty="0"/>
              <a:t> (</a:t>
            </a:r>
            <a:r>
              <a:rPr lang="hu-HU" dirty="0" err="1"/>
              <a:t>unemployment</a:t>
            </a:r>
            <a:r>
              <a:rPr lang="hu-HU" dirty="0"/>
              <a:t>, </a:t>
            </a:r>
            <a:r>
              <a:rPr lang="hu-HU" dirty="0" err="1"/>
              <a:t>superfluity</a:t>
            </a:r>
            <a:r>
              <a:rPr lang="hu-HU" dirty="0"/>
              <a:t>, </a:t>
            </a:r>
            <a:r>
              <a:rPr lang="hu-HU" dirty="0" err="1"/>
              <a:t>aimlessness</a:t>
            </a:r>
            <a:r>
              <a:rPr lang="hu-HU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9211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>
            <a:extLst>
              <a:ext uri="{FF2B5EF4-FFF2-40B4-BE49-F238E27FC236}">
                <a16:creationId xmlns:a16="http://schemas.microsoft.com/office/drawing/2014/main" id="{5AF49ADF-409F-4B0C-8B3A-251711B75945}"/>
              </a:ext>
            </a:extLst>
          </p:cNvPr>
          <p:cNvSpPr txBox="1"/>
          <p:nvPr/>
        </p:nvSpPr>
        <p:spPr>
          <a:xfrm>
            <a:off x="1701924" y="1618922"/>
            <a:ext cx="907300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7200" i="1" dirty="0" err="1"/>
              <a:t>Thank</a:t>
            </a:r>
            <a:r>
              <a:rPr lang="hu-HU" sz="7200" i="1" dirty="0"/>
              <a:t> </a:t>
            </a:r>
            <a:r>
              <a:rPr lang="hu-HU" sz="7200" i="1" dirty="0" err="1"/>
              <a:t>you</a:t>
            </a:r>
            <a:r>
              <a:rPr lang="hu-HU" sz="7200" i="1" dirty="0"/>
              <a:t> </a:t>
            </a:r>
            <a:r>
              <a:rPr lang="hu-HU" sz="7200" i="1" dirty="0" err="1"/>
              <a:t>for</a:t>
            </a:r>
            <a:r>
              <a:rPr lang="hu-HU" sz="7200" i="1" dirty="0"/>
              <a:t> </a:t>
            </a:r>
            <a:r>
              <a:rPr lang="hu-HU" sz="7200" i="1" dirty="0" err="1"/>
              <a:t>your</a:t>
            </a:r>
            <a:r>
              <a:rPr lang="hu-HU" sz="7200" i="1" dirty="0"/>
              <a:t> </a:t>
            </a:r>
            <a:r>
              <a:rPr lang="hu-HU" sz="7200" i="1" dirty="0" err="1"/>
              <a:t>attention</a:t>
            </a:r>
            <a:r>
              <a:rPr lang="hu-HU" sz="7200" i="1" dirty="0"/>
              <a:t>!</a:t>
            </a:r>
          </a:p>
          <a:p>
            <a:pPr algn="ctr"/>
            <a:endParaRPr lang="hu-HU" sz="2200" i="1" dirty="0"/>
          </a:p>
          <a:p>
            <a:pPr algn="ctr"/>
            <a:endParaRPr lang="hu-HU" sz="2200" i="1" dirty="0"/>
          </a:p>
          <a:p>
            <a:pPr algn="ctr"/>
            <a:r>
              <a:rPr lang="hu-HU" sz="2800" dirty="0"/>
              <a:t>The </a:t>
            </a:r>
            <a:r>
              <a:rPr lang="hu-HU" sz="2800" dirty="0" err="1"/>
              <a:t>publication</a:t>
            </a:r>
            <a:r>
              <a:rPr lang="hu-HU" sz="2800" dirty="0"/>
              <a:t> is </a:t>
            </a:r>
            <a:r>
              <a:rPr lang="hu-HU" sz="2800" dirty="0" err="1"/>
              <a:t>supported</a:t>
            </a:r>
            <a:r>
              <a:rPr lang="hu-HU" sz="2800" dirty="0"/>
              <a:t> </a:t>
            </a:r>
            <a:r>
              <a:rPr lang="hu-HU" sz="2800" dirty="0" err="1"/>
              <a:t>by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endParaRPr lang="hu-HU" sz="2800" dirty="0"/>
          </a:p>
          <a:p>
            <a:pPr algn="ctr"/>
            <a:r>
              <a:rPr lang="hu-HU" sz="2800" dirty="0"/>
              <a:t>EFOP-3.6.3-VEKOP-16-2017-00008 project.</a:t>
            </a:r>
          </a:p>
          <a:p>
            <a:pPr algn="ctr"/>
            <a:r>
              <a:rPr lang="hu-HU" sz="2800" dirty="0"/>
              <a:t>The project is co-</a:t>
            </a:r>
            <a:r>
              <a:rPr lang="hu-HU" sz="2800" dirty="0" err="1"/>
              <a:t>financed</a:t>
            </a:r>
            <a:r>
              <a:rPr lang="hu-HU" sz="2800" dirty="0"/>
              <a:t> </a:t>
            </a:r>
            <a:r>
              <a:rPr lang="hu-HU" sz="2800" dirty="0" err="1"/>
              <a:t>by</a:t>
            </a:r>
            <a:r>
              <a:rPr lang="hu-HU" sz="2800" dirty="0"/>
              <a:t> </a:t>
            </a:r>
            <a:r>
              <a:rPr lang="hu-HU" sz="2800" dirty="0" err="1"/>
              <a:t>the</a:t>
            </a:r>
            <a:r>
              <a:rPr lang="hu-HU" sz="2800" dirty="0"/>
              <a:t> European Union and </a:t>
            </a:r>
            <a:r>
              <a:rPr lang="hu-HU" sz="2800" dirty="0" err="1"/>
              <a:t>the</a:t>
            </a:r>
            <a:r>
              <a:rPr lang="hu-HU" sz="2800" dirty="0"/>
              <a:t> European  </a:t>
            </a:r>
            <a:r>
              <a:rPr lang="hu-HU" sz="2800" dirty="0" err="1"/>
              <a:t>Social</a:t>
            </a:r>
            <a:r>
              <a:rPr lang="hu-HU" sz="2800" dirty="0"/>
              <a:t> </a:t>
            </a:r>
            <a:r>
              <a:rPr lang="hu-HU" sz="2800" dirty="0" err="1"/>
              <a:t>Fund</a:t>
            </a:r>
            <a:r>
              <a:rPr lang="hu-HU" sz="2800" dirty="0"/>
              <a:t>.</a:t>
            </a:r>
          </a:p>
          <a:p>
            <a:pPr algn="ctr"/>
            <a:endParaRPr lang="hu-HU" sz="2200" i="1" dirty="0"/>
          </a:p>
          <a:p>
            <a:pPr algn="ctr"/>
            <a:endParaRPr lang="hu-HU" i="1" dirty="0"/>
          </a:p>
        </p:txBody>
      </p:sp>
    </p:spTree>
    <p:extLst>
      <p:ext uri="{BB962C8B-B14F-4D97-AF65-F5344CB8AC3E}">
        <p14:creationId xmlns:p14="http://schemas.microsoft.com/office/powerpoint/2010/main" val="70670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err="1"/>
              <a:t>Owerview</a:t>
            </a:r>
            <a:r>
              <a:rPr lang="hu-HU" dirty="0"/>
              <a:t> of </a:t>
            </a:r>
            <a:r>
              <a:rPr lang="hu-HU" dirty="0" err="1"/>
              <a:t>content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hu-HU" dirty="0" err="1"/>
              <a:t>Toynbee’s</a:t>
            </a:r>
            <a:r>
              <a:rPr lang="hu-HU" dirty="0"/>
              <a:t> </a:t>
            </a:r>
            <a:r>
              <a:rPr lang="hu-HU" dirty="0" err="1"/>
              <a:t>challenge</a:t>
            </a:r>
            <a:r>
              <a:rPr lang="hu-HU" dirty="0"/>
              <a:t> &amp; </a:t>
            </a:r>
            <a:r>
              <a:rPr lang="hu-HU" dirty="0" err="1"/>
              <a:t>response</a:t>
            </a:r>
            <a:r>
              <a:rPr lang="hu-HU" dirty="0"/>
              <a:t> </a:t>
            </a:r>
            <a:r>
              <a:rPr lang="hu-HU" dirty="0" err="1"/>
              <a:t>theory</a:t>
            </a:r>
            <a:endParaRPr lang="hu-HU" dirty="0"/>
          </a:p>
          <a:p>
            <a:pPr rtl="0"/>
            <a:r>
              <a:rPr lang="hu-HU" dirty="0" err="1"/>
              <a:t>Historical</a:t>
            </a:r>
            <a:r>
              <a:rPr lang="hu-HU" dirty="0"/>
              <a:t> </a:t>
            </a:r>
            <a:r>
              <a:rPr lang="hu-HU" dirty="0" err="1"/>
              <a:t>background</a:t>
            </a:r>
            <a:r>
              <a:rPr lang="hu-HU" dirty="0"/>
              <a:t>, </a:t>
            </a:r>
            <a:r>
              <a:rPr lang="hu-HU" dirty="0" err="1"/>
              <a:t>economic</a:t>
            </a:r>
            <a:r>
              <a:rPr lang="hu-HU" dirty="0"/>
              <a:t> and </a:t>
            </a:r>
            <a:r>
              <a:rPr lang="hu-HU" dirty="0" err="1"/>
              <a:t>ecologic</a:t>
            </a:r>
            <a:r>
              <a:rPr lang="hu-HU" dirty="0"/>
              <a:t> </a:t>
            </a:r>
            <a:r>
              <a:rPr lang="hu-HU" dirty="0" err="1"/>
              <a:t>changes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18th </a:t>
            </a:r>
            <a:r>
              <a:rPr lang="hu-HU" dirty="0" err="1"/>
              <a:t>century</a:t>
            </a:r>
            <a:r>
              <a:rPr lang="hu-HU" dirty="0"/>
              <a:t> Hungary</a:t>
            </a:r>
          </a:p>
          <a:p>
            <a:pPr rtl="0"/>
            <a:r>
              <a:rPr lang="hu-HU" dirty="0"/>
              <a:t>A történeti ökológia által azonosított fenntartható tájhasználatok:</a:t>
            </a:r>
          </a:p>
          <a:p>
            <a:pPr lvl="1"/>
            <a:r>
              <a:rPr lang="hu-HU" sz="2400" dirty="0"/>
              <a:t>Haszonvételeken alapuló erdő- és legelőgazdálkodás</a:t>
            </a:r>
          </a:p>
          <a:p>
            <a:pPr lvl="1"/>
            <a:r>
              <a:rPr lang="hu-HU" sz="2400" dirty="0"/>
              <a:t>Ártéri gazdálkodás</a:t>
            </a:r>
          </a:p>
          <a:p>
            <a:pPr lvl="1"/>
            <a:r>
              <a:rPr lang="hu-HU" sz="2400" dirty="0"/>
              <a:t>Falutörvényekkel szabályozott közösségi gazdálkodás</a:t>
            </a:r>
          </a:p>
          <a:p>
            <a:pPr rtl="0"/>
            <a:r>
              <a:rPr lang="hu-HU" dirty="0" err="1"/>
              <a:t>Summary</a:t>
            </a:r>
            <a:r>
              <a:rPr lang="hu-HU" dirty="0"/>
              <a:t>: </a:t>
            </a:r>
            <a:r>
              <a:rPr lang="hu-HU" dirty="0" err="1"/>
              <a:t>possible</a:t>
            </a:r>
            <a:r>
              <a:rPr lang="hu-HU" dirty="0"/>
              <a:t> local </a:t>
            </a:r>
            <a:r>
              <a:rPr lang="hu-HU" dirty="0" err="1"/>
              <a:t>responses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global</a:t>
            </a:r>
            <a:r>
              <a:rPr lang="hu-HU" dirty="0"/>
              <a:t> </a:t>
            </a:r>
            <a:r>
              <a:rPr lang="hu-HU" dirty="0" err="1"/>
              <a:t>challenges</a:t>
            </a:r>
            <a:r>
              <a:rPr lang="hu-HU" dirty="0"/>
              <a:t> – </a:t>
            </a:r>
            <a:r>
              <a:rPr lang="hu-HU" dirty="0" err="1"/>
              <a:t>sustainable</a:t>
            </a:r>
            <a:r>
              <a:rPr lang="hu-HU" dirty="0"/>
              <a:t> </a:t>
            </a:r>
            <a:r>
              <a:rPr lang="hu-HU" dirty="0" err="1"/>
              <a:t>land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Carpathian</a:t>
            </a:r>
            <a:r>
              <a:rPr lang="hu-HU" dirty="0"/>
              <a:t> </a:t>
            </a:r>
            <a:r>
              <a:rPr lang="hu-HU" dirty="0" err="1"/>
              <a:t>Basin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21. </a:t>
            </a:r>
            <a:r>
              <a:rPr lang="hu-HU" dirty="0" err="1"/>
              <a:t>century</a:t>
            </a:r>
            <a:endParaRPr lang="hu-HU" dirty="0"/>
          </a:p>
          <a:p>
            <a:pPr rtl="0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118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 err="1"/>
              <a:t>Historical</a:t>
            </a:r>
            <a:r>
              <a:rPr lang="hu-HU" dirty="0"/>
              <a:t> </a:t>
            </a:r>
            <a:r>
              <a:rPr lang="hu-HU" dirty="0" err="1"/>
              <a:t>background</a:t>
            </a:r>
            <a:r>
              <a:rPr lang="hu-HU" dirty="0"/>
              <a:t>. </a:t>
            </a:r>
            <a:r>
              <a:rPr lang="hu-HU" dirty="0" err="1"/>
              <a:t>Demographic</a:t>
            </a:r>
            <a:r>
              <a:rPr lang="hu-HU" dirty="0"/>
              <a:t>, </a:t>
            </a:r>
            <a:r>
              <a:rPr lang="hu-HU" dirty="0" err="1"/>
              <a:t>economic</a:t>
            </a:r>
            <a:r>
              <a:rPr lang="hu-HU" dirty="0"/>
              <a:t> and </a:t>
            </a:r>
            <a:r>
              <a:rPr lang="hu-HU" dirty="0" err="1"/>
              <a:t>ecologic</a:t>
            </a:r>
            <a:r>
              <a:rPr lang="hu-HU" dirty="0"/>
              <a:t> </a:t>
            </a:r>
            <a:r>
              <a:rPr lang="hu-HU" dirty="0" err="1"/>
              <a:t>changes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1522413" y="1905000"/>
            <a:ext cx="9144000" cy="4620344"/>
          </a:xfrm>
        </p:spPr>
        <p:txBody>
          <a:bodyPr rtlCol="0">
            <a:normAutofit fontScale="92500" lnSpcReduction="10000"/>
          </a:bodyPr>
          <a:lstStyle/>
          <a:p>
            <a:r>
              <a:rPr lang="hu-HU" dirty="0" err="1"/>
              <a:t>Age</a:t>
            </a:r>
            <a:r>
              <a:rPr lang="hu-HU" dirty="0"/>
              <a:t> of </a:t>
            </a:r>
            <a:r>
              <a:rPr lang="hu-HU" dirty="0" err="1"/>
              <a:t>reconstruction</a:t>
            </a:r>
            <a:r>
              <a:rPr lang="hu-HU" dirty="0"/>
              <a:t> (1711-1825): </a:t>
            </a:r>
            <a:r>
              <a:rPr lang="hu-HU" dirty="0" err="1"/>
              <a:t>demographic</a:t>
            </a:r>
            <a:r>
              <a:rPr lang="hu-HU" dirty="0"/>
              <a:t> and </a:t>
            </a:r>
            <a:r>
              <a:rPr lang="hu-HU" dirty="0" err="1"/>
              <a:t>economic</a:t>
            </a:r>
            <a:r>
              <a:rPr lang="hu-HU" dirty="0"/>
              <a:t> </a:t>
            </a:r>
            <a:r>
              <a:rPr lang="hu-HU" dirty="0" err="1"/>
              <a:t>growth</a:t>
            </a:r>
            <a:r>
              <a:rPr lang="hu-HU" dirty="0"/>
              <a:t> → </a:t>
            </a:r>
            <a:r>
              <a:rPr lang="en-US" b="1" dirty="0">
                <a:solidFill>
                  <a:srgbClr val="FF0000"/>
                </a:solidFill>
              </a:rPr>
              <a:t>the traditional natural balance of the Carpathian Basin collapsed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dirty="0"/>
              <a:t>(R. Várkonyi, 1998, 2000, 2003)</a:t>
            </a:r>
          </a:p>
          <a:p>
            <a:r>
              <a:rPr lang="hu-HU" dirty="0" err="1"/>
              <a:t>Organized</a:t>
            </a:r>
            <a:r>
              <a:rPr lang="hu-HU" dirty="0"/>
              <a:t> </a:t>
            </a:r>
            <a:r>
              <a:rPr lang="hu-HU" dirty="0" err="1"/>
              <a:t>resettlement</a:t>
            </a:r>
            <a:r>
              <a:rPr lang="hu-HU" dirty="0"/>
              <a:t> and </a:t>
            </a:r>
            <a:r>
              <a:rPr lang="hu-HU" dirty="0" err="1"/>
              <a:t>spontaneous</a:t>
            </a:r>
            <a:r>
              <a:rPr lang="hu-HU" dirty="0"/>
              <a:t> </a:t>
            </a:r>
            <a:r>
              <a:rPr lang="hu-HU" dirty="0" err="1"/>
              <a:t>immigration</a:t>
            </a:r>
            <a:r>
              <a:rPr lang="hu-HU" dirty="0"/>
              <a:t> </a:t>
            </a:r>
            <a:r>
              <a:rPr lang="en-US" dirty="0"/>
              <a:t>to compensate for the demographic losses caused by Turkish occupation, liberation wars and the </a:t>
            </a:r>
            <a:r>
              <a:rPr lang="en-US" dirty="0" err="1"/>
              <a:t>Kuruc</a:t>
            </a:r>
            <a:r>
              <a:rPr lang="en-US" dirty="0"/>
              <a:t> uprisings</a:t>
            </a:r>
            <a:r>
              <a:rPr lang="hu-HU" dirty="0"/>
              <a:t> → </a:t>
            </a:r>
            <a:r>
              <a:rPr lang="en-US" dirty="0"/>
              <a:t>the population doubled over a century</a:t>
            </a:r>
            <a:r>
              <a:rPr lang="hu-HU" dirty="0"/>
              <a:t> → </a:t>
            </a:r>
            <a:r>
              <a:rPr lang="en-US" dirty="0"/>
              <a:t>the energy demand of </a:t>
            </a:r>
            <a:r>
              <a:rPr lang="hu-HU" dirty="0" err="1"/>
              <a:t>the</a:t>
            </a:r>
            <a:r>
              <a:rPr lang="en-US" dirty="0"/>
              <a:t> increased population can only be met by wood</a:t>
            </a:r>
            <a:r>
              <a:rPr lang="hu-HU" dirty="0"/>
              <a:t> </a:t>
            </a:r>
            <a:r>
              <a:rPr lang="hu-HU" i="1" dirty="0"/>
              <a:t>(</a:t>
            </a:r>
            <a:r>
              <a:rPr lang="hu-HU" i="1" dirty="0" err="1"/>
              <a:t>before</a:t>
            </a:r>
            <a:r>
              <a:rPr lang="hu-HU" i="1" dirty="0"/>
              <a:t> </a:t>
            </a:r>
            <a:r>
              <a:rPr lang="hu-HU" i="1" dirty="0" err="1"/>
              <a:t>the</a:t>
            </a:r>
            <a:r>
              <a:rPr lang="hu-HU" i="1" dirty="0"/>
              <a:t> </a:t>
            </a:r>
            <a:r>
              <a:rPr lang="hu-HU" i="1" dirty="0" err="1"/>
              <a:t>industrial</a:t>
            </a:r>
            <a:r>
              <a:rPr lang="hu-HU" i="1" dirty="0"/>
              <a:t> </a:t>
            </a:r>
            <a:r>
              <a:rPr lang="hu-HU" i="1" dirty="0" err="1"/>
              <a:t>revolution</a:t>
            </a:r>
            <a:r>
              <a:rPr lang="hu-HU" i="1" dirty="0"/>
              <a:t>) </a:t>
            </a:r>
            <a:r>
              <a:rPr lang="hu-HU" dirty="0"/>
              <a:t>→ </a:t>
            </a:r>
            <a:r>
              <a:rPr lang="hu-HU" dirty="0" err="1">
                <a:solidFill>
                  <a:srgbClr val="FF0000"/>
                </a:solidFill>
              </a:rPr>
              <a:t>decrease</a:t>
            </a:r>
            <a:r>
              <a:rPr lang="hu-HU" dirty="0">
                <a:solidFill>
                  <a:srgbClr val="FF0000"/>
                </a:solidFill>
              </a:rPr>
              <a:t> of </a:t>
            </a:r>
            <a:r>
              <a:rPr lang="hu-HU" dirty="0" err="1">
                <a:solidFill>
                  <a:srgbClr val="FF0000"/>
                </a:solidFill>
              </a:rPr>
              <a:t>forest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cover</a:t>
            </a:r>
            <a:endParaRPr lang="hu-HU" i="1" dirty="0">
              <a:solidFill>
                <a:srgbClr val="FF0000"/>
              </a:solidFill>
            </a:endParaRPr>
          </a:p>
          <a:p>
            <a:r>
              <a:rPr lang="en-US" dirty="0"/>
              <a:t>Extensive and then intensive development of agriculture → new production areas with deforestation and water regulation → </a:t>
            </a:r>
            <a:r>
              <a:rPr lang="en-US" dirty="0">
                <a:solidFill>
                  <a:srgbClr val="FF0000"/>
                </a:solidFill>
              </a:rPr>
              <a:t>biodiversity and naturalness decrease, erosion and flood risk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en-US" b="1" dirty="0"/>
              <a:t>Switching in production mode → income-centric, allodial farming → </a:t>
            </a:r>
            <a:r>
              <a:rPr lang="en-US" b="1" dirty="0">
                <a:solidFill>
                  <a:srgbClr val="FF0000"/>
                </a:solidFill>
              </a:rPr>
              <a:t>earlier forms of community-based farming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were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disappeared</a:t>
            </a:r>
            <a:endParaRPr lang="hu-H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76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0EC88E5-6D27-4BEE-8099-810ACFE2E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Toynbee’s</a:t>
            </a:r>
            <a:r>
              <a:rPr lang="hu-HU" dirty="0"/>
              <a:t> </a:t>
            </a:r>
            <a:r>
              <a:rPr lang="hu-HU" dirty="0" err="1"/>
              <a:t>Challenge</a:t>
            </a:r>
            <a:r>
              <a:rPr lang="hu-HU" dirty="0"/>
              <a:t> &amp; </a:t>
            </a:r>
            <a:r>
              <a:rPr lang="hu-HU" dirty="0" err="1"/>
              <a:t>Response</a:t>
            </a:r>
            <a:r>
              <a:rPr lang="hu-HU" dirty="0"/>
              <a:t> </a:t>
            </a:r>
            <a:r>
              <a:rPr lang="hu-HU" dirty="0" err="1"/>
              <a:t>Theory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4F474FF-3B5F-4197-A6B5-D83B0BAEB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682080"/>
            <a:ext cx="9144000" cy="4267200"/>
          </a:xfrm>
        </p:spPr>
        <p:txBody>
          <a:bodyPr>
            <a:noAutofit/>
          </a:bodyPr>
          <a:lstStyle/>
          <a:p>
            <a:r>
              <a:rPr lang="hu-HU" sz="2200" dirty="0"/>
              <a:t>Arnold J. </a:t>
            </a:r>
            <a:r>
              <a:rPr lang="hu-HU" sz="2200" dirty="0" err="1"/>
              <a:t>Toynbee’s</a:t>
            </a:r>
            <a:r>
              <a:rPr lang="hu-HU" sz="2200" dirty="0"/>
              <a:t> (1889-1975) main </a:t>
            </a:r>
            <a:r>
              <a:rPr lang="hu-HU" sz="2200" dirty="0" err="1"/>
              <a:t>theory</a:t>
            </a:r>
            <a:endParaRPr lang="hu-HU" sz="2200" dirty="0"/>
          </a:p>
          <a:p>
            <a:r>
              <a:rPr lang="en-US" sz="2200" dirty="0"/>
              <a:t>He sees the rise and fall of </a:t>
            </a:r>
            <a:r>
              <a:rPr lang="en-US" sz="2200" b="1" dirty="0"/>
              <a:t>civilizations</a:t>
            </a:r>
            <a:r>
              <a:rPr lang="en-US" sz="2200" dirty="0"/>
              <a:t> as a challenge and response interaction between societies and their environments.</a:t>
            </a:r>
            <a:endParaRPr lang="hu-HU" sz="2200" dirty="0"/>
          </a:p>
          <a:p>
            <a:r>
              <a:rPr lang="en-US" sz="2200" dirty="0"/>
              <a:t>When a civilization responded to challenges, it grew. Civilizations disintegrate when their leaders stopped responding creatively</a:t>
            </a:r>
            <a:r>
              <a:rPr lang="hu-HU" sz="2200" dirty="0"/>
              <a:t>.</a:t>
            </a:r>
          </a:p>
          <a:p>
            <a:r>
              <a:rPr lang="hu-HU" sz="2200" i="1" dirty="0"/>
              <a:t>„</a:t>
            </a:r>
            <a:r>
              <a:rPr lang="en-US" sz="2200" i="1" dirty="0"/>
              <a:t>Man achieves civilization, not as a result of superior biological endowment or geographical environment, but as a response to a challenge in a situation of special difficulty which rouses him to make a hitherto unprecedented effort.</a:t>
            </a:r>
            <a:r>
              <a:rPr lang="hu-HU" sz="2200" i="1" dirty="0"/>
              <a:t>” (A </a:t>
            </a:r>
            <a:r>
              <a:rPr lang="hu-HU" sz="2200" i="1" dirty="0" err="1"/>
              <a:t>Study</a:t>
            </a:r>
            <a:r>
              <a:rPr lang="hu-HU" sz="2200" i="1" dirty="0"/>
              <a:t> of </a:t>
            </a:r>
            <a:r>
              <a:rPr lang="hu-HU" sz="2200" i="1" dirty="0" err="1"/>
              <a:t>History</a:t>
            </a:r>
            <a:r>
              <a:rPr lang="hu-HU" sz="2200" i="1" dirty="0"/>
              <a:t>, </a:t>
            </a:r>
            <a:r>
              <a:rPr lang="hu-HU" sz="2200" i="1" dirty="0" err="1"/>
              <a:t>Volume</a:t>
            </a:r>
            <a:r>
              <a:rPr lang="hu-HU" sz="2200" i="1" dirty="0"/>
              <a:t> I.)</a:t>
            </a:r>
          </a:p>
          <a:p>
            <a:r>
              <a:rPr lang="hu-HU" sz="2200" dirty="0" err="1"/>
              <a:t>Example</a:t>
            </a:r>
            <a:r>
              <a:rPr lang="hu-HU" sz="2200" dirty="0"/>
              <a:t> </a:t>
            </a:r>
            <a:r>
              <a:rPr lang="hu-HU" sz="2200" dirty="0" err="1"/>
              <a:t>for</a:t>
            </a:r>
            <a:r>
              <a:rPr lang="hu-HU" sz="2200" dirty="0"/>
              <a:t> a </a:t>
            </a:r>
            <a:r>
              <a:rPr lang="hu-HU" sz="2200" dirty="0" err="1"/>
              <a:t>good</a:t>
            </a:r>
            <a:r>
              <a:rPr lang="hu-HU" sz="2200" dirty="0"/>
              <a:t> </a:t>
            </a:r>
            <a:r>
              <a:rPr lang="hu-HU" sz="2200" dirty="0" err="1"/>
              <a:t>response</a:t>
            </a:r>
            <a:r>
              <a:rPr lang="hu-HU" sz="2200" dirty="0"/>
              <a:t>: </a:t>
            </a:r>
            <a:r>
              <a:rPr lang="en-US" sz="2200" dirty="0"/>
              <a:t> the Catholic Church resolved the chaos of post-Roman Europe by enrolling the new Germanic kingdoms in a single religious community.</a:t>
            </a:r>
            <a:r>
              <a:rPr lang="hu-HU" sz="2200" dirty="0"/>
              <a:t> </a:t>
            </a:r>
            <a:r>
              <a:rPr lang="hu-HU" sz="2200" dirty="0" err="1"/>
              <a:t>This</a:t>
            </a:r>
            <a:r>
              <a:rPr lang="hu-HU" sz="2200" dirty="0"/>
              <a:t> is </a:t>
            </a:r>
            <a:r>
              <a:rPr lang="hu-HU" sz="2200" dirty="0" err="1"/>
              <a:t>the</a:t>
            </a:r>
            <a:r>
              <a:rPr lang="hu-HU" sz="2200" dirty="0"/>
              <a:t> </a:t>
            </a:r>
            <a:r>
              <a:rPr lang="hu-HU" sz="2200" dirty="0" err="1"/>
              <a:t>foundation</a:t>
            </a:r>
            <a:r>
              <a:rPr lang="hu-HU" sz="2200" dirty="0"/>
              <a:t> of  Western </a:t>
            </a:r>
            <a:r>
              <a:rPr lang="hu-HU" sz="2200" dirty="0" err="1"/>
              <a:t>civilization</a:t>
            </a:r>
            <a:r>
              <a:rPr lang="hu-HU" sz="2200" dirty="0"/>
              <a:t>.</a:t>
            </a:r>
            <a:endParaRPr lang="hu-HU" sz="2200" i="1" dirty="0"/>
          </a:p>
        </p:txBody>
      </p:sp>
    </p:spTree>
    <p:extLst>
      <p:ext uri="{BB962C8B-B14F-4D97-AF65-F5344CB8AC3E}">
        <p14:creationId xmlns:p14="http://schemas.microsoft.com/office/powerpoint/2010/main" val="222411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DFA2F0-B166-400E-AFF7-2BC790014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Challenges</a:t>
            </a:r>
            <a:r>
              <a:rPr lang="hu-HU" dirty="0"/>
              <a:t> and </a:t>
            </a:r>
            <a:r>
              <a:rPr lang="hu-HU" dirty="0" err="1"/>
              <a:t>responses</a:t>
            </a:r>
            <a:r>
              <a:rPr lang="hu-HU" dirty="0"/>
              <a:t> in 18. </a:t>
            </a:r>
            <a:r>
              <a:rPr lang="hu-HU" dirty="0" err="1"/>
              <a:t>century</a:t>
            </a:r>
            <a:r>
              <a:rPr lang="hu-HU" dirty="0"/>
              <a:t> and </a:t>
            </a:r>
            <a:r>
              <a:rPr lang="hu-HU" dirty="0" err="1"/>
              <a:t>near</a:t>
            </a:r>
            <a:r>
              <a:rPr lang="hu-HU" dirty="0"/>
              <a:t> </a:t>
            </a:r>
            <a:r>
              <a:rPr lang="hu-HU" dirty="0" err="1"/>
              <a:t>future</a:t>
            </a:r>
            <a:r>
              <a:rPr lang="hu-HU" dirty="0"/>
              <a:t> of Hungary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20767F-B26D-48F0-A6CD-B6FAEDFEC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The main </a:t>
            </a:r>
            <a:r>
              <a:rPr lang="hu-HU" b="1" dirty="0">
                <a:solidFill>
                  <a:srgbClr val="FF0000"/>
                </a:solidFill>
              </a:rPr>
              <a:t>CHALLENGE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18. </a:t>
            </a:r>
            <a:r>
              <a:rPr lang="hu-HU" dirty="0" err="1"/>
              <a:t>century</a:t>
            </a:r>
            <a:r>
              <a:rPr lang="hu-HU" dirty="0"/>
              <a:t> in Hungary: </a:t>
            </a:r>
            <a:r>
              <a:rPr lang="hu-HU" b="1" dirty="0" err="1">
                <a:solidFill>
                  <a:srgbClr val="FF0000"/>
                </a:solidFill>
              </a:rPr>
              <a:t>repopulation</a:t>
            </a:r>
            <a:r>
              <a:rPr lang="hu-HU" b="1" dirty="0">
                <a:solidFill>
                  <a:srgbClr val="FF0000"/>
                </a:solidFill>
              </a:rPr>
              <a:t>, </a:t>
            </a:r>
            <a:r>
              <a:rPr lang="hu-HU" b="1" dirty="0" err="1">
                <a:solidFill>
                  <a:srgbClr val="FF0000"/>
                </a:solidFill>
              </a:rPr>
              <a:t>to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increase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agriculture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production</a:t>
            </a:r>
            <a:r>
              <a:rPr lang="hu-HU" b="1" dirty="0">
                <a:solidFill>
                  <a:srgbClr val="FF0000"/>
                </a:solidFill>
              </a:rPr>
              <a:t> and </a:t>
            </a:r>
            <a:r>
              <a:rPr lang="hu-HU" b="1" dirty="0" err="1">
                <a:solidFill>
                  <a:srgbClr val="FF0000"/>
                </a:solidFill>
              </a:rPr>
              <a:t>rebuilding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the</a:t>
            </a:r>
            <a:r>
              <a:rPr lang="hu-HU" b="1" dirty="0">
                <a:solidFill>
                  <a:srgbClr val="FF0000"/>
                </a:solidFill>
              </a:rPr>
              <a:t> country.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RESPONSE:</a:t>
            </a:r>
            <a:r>
              <a:rPr lang="hu-HU" dirty="0"/>
              <a:t> </a:t>
            </a:r>
            <a:r>
              <a:rPr lang="hu-HU" dirty="0" err="1">
                <a:solidFill>
                  <a:schemeClr val="tx2"/>
                </a:solidFill>
              </a:rPr>
              <a:t>water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regulation</a:t>
            </a:r>
            <a:r>
              <a:rPr lang="hu-HU" dirty="0">
                <a:solidFill>
                  <a:schemeClr val="tx2"/>
                </a:solidFill>
              </a:rPr>
              <a:t>, </a:t>
            </a:r>
            <a:r>
              <a:rPr lang="hu-HU" dirty="0" err="1">
                <a:solidFill>
                  <a:schemeClr val="tx2"/>
                </a:solidFill>
              </a:rPr>
              <a:t>reducing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forest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 err="1">
                <a:solidFill>
                  <a:schemeClr val="tx2"/>
                </a:solidFill>
              </a:rPr>
              <a:t>cover</a:t>
            </a:r>
            <a:r>
              <a:rPr lang="hu-HU" dirty="0">
                <a:solidFill>
                  <a:schemeClr val="tx2"/>
                </a:solidFill>
              </a:rPr>
              <a:t> </a:t>
            </a:r>
            <a:r>
              <a:rPr lang="hu-HU" dirty="0"/>
              <a:t>→ </a:t>
            </a:r>
            <a:r>
              <a:rPr lang="hu-HU" b="1" dirty="0" err="1">
                <a:solidFill>
                  <a:srgbClr val="FF0000"/>
                </a:solidFill>
              </a:rPr>
              <a:t>good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response</a:t>
            </a:r>
            <a:r>
              <a:rPr lang="hu-HU" b="1" dirty="0">
                <a:solidFill>
                  <a:srgbClr val="FF0000"/>
                </a:solidFill>
              </a:rPr>
              <a:t> in </a:t>
            </a:r>
            <a:r>
              <a:rPr lang="hu-HU" b="1" dirty="0" err="1">
                <a:solidFill>
                  <a:srgbClr val="FF0000"/>
                </a:solidFill>
              </a:rPr>
              <a:t>the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short</a:t>
            </a:r>
            <a:r>
              <a:rPr lang="hu-HU" b="1" dirty="0">
                <a:solidFill>
                  <a:srgbClr val="FF0000"/>
                </a:solidFill>
              </a:rPr>
              <a:t> </a:t>
            </a:r>
            <a:r>
              <a:rPr lang="hu-HU" b="1" dirty="0" err="1">
                <a:solidFill>
                  <a:srgbClr val="FF0000"/>
                </a:solidFill>
              </a:rPr>
              <a:t>term</a:t>
            </a:r>
            <a:r>
              <a:rPr lang="hu-HU" b="1" dirty="0">
                <a:solidFill>
                  <a:srgbClr val="FF0000"/>
                </a:solidFill>
              </a:rPr>
              <a:t>, </a:t>
            </a:r>
            <a:r>
              <a:rPr lang="en-US" b="1" dirty="0">
                <a:solidFill>
                  <a:srgbClr val="FF0000"/>
                </a:solidFill>
              </a:rPr>
              <a:t>the traditional natural balance of the Carpathian Basin collapsed </a:t>
            </a:r>
            <a:endParaRPr lang="hu-HU" b="1" dirty="0">
              <a:solidFill>
                <a:srgbClr val="FF0000"/>
              </a:solidFill>
            </a:endParaRPr>
          </a:p>
          <a:p>
            <a:r>
              <a:rPr lang="hu-HU" dirty="0"/>
              <a:t>The main </a:t>
            </a:r>
            <a:r>
              <a:rPr lang="hu-HU" b="1" dirty="0">
                <a:solidFill>
                  <a:srgbClr val="FF0000"/>
                </a:solidFill>
              </a:rPr>
              <a:t>CHALLENGE</a:t>
            </a:r>
            <a:r>
              <a:rPr lang="hu-HU" dirty="0"/>
              <a:t> of </a:t>
            </a:r>
            <a:r>
              <a:rPr lang="hu-HU" dirty="0" err="1"/>
              <a:t>the</a:t>
            </a:r>
            <a:r>
              <a:rPr lang="hu-HU" dirty="0"/>
              <a:t> 21. </a:t>
            </a:r>
            <a:r>
              <a:rPr lang="hu-HU" dirty="0" err="1"/>
              <a:t>century</a:t>
            </a:r>
            <a:r>
              <a:rPr lang="hu-HU" dirty="0"/>
              <a:t>: </a:t>
            </a:r>
            <a:r>
              <a:rPr lang="hu-HU" dirty="0" err="1">
                <a:solidFill>
                  <a:srgbClr val="FF0000"/>
                </a:solidFill>
              </a:rPr>
              <a:t>global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climate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change</a:t>
            </a:r>
            <a:r>
              <a:rPr lang="hu-HU" dirty="0">
                <a:solidFill>
                  <a:srgbClr val="FF0000"/>
                </a:solidFill>
              </a:rPr>
              <a:t> (and </a:t>
            </a:r>
            <a:r>
              <a:rPr lang="hu-HU" dirty="0" err="1">
                <a:solidFill>
                  <a:srgbClr val="FF0000"/>
                </a:solidFill>
              </a:rPr>
              <a:t>its</a:t>
            </a:r>
            <a:r>
              <a:rPr lang="hu-HU" dirty="0">
                <a:solidFill>
                  <a:srgbClr val="FF0000"/>
                </a:solidFill>
              </a:rPr>
              <a:t> local </a:t>
            </a:r>
            <a:r>
              <a:rPr lang="hu-HU" dirty="0" err="1">
                <a:solidFill>
                  <a:srgbClr val="FF0000"/>
                </a:solidFill>
              </a:rPr>
              <a:t>consequences</a:t>
            </a:r>
            <a:r>
              <a:rPr lang="hu-HU" dirty="0">
                <a:solidFill>
                  <a:srgbClr val="FF0000"/>
                </a:solidFill>
              </a:rPr>
              <a:t>) </a:t>
            </a:r>
            <a:r>
              <a:rPr lang="hu-HU" dirty="0"/>
              <a:t>→ </a:t>
            </a:r>
            <a:r>
              <a:rPr lang="hu-HU" dirty="0" err="1"/>
              <a:t>extreme</a:t>
            </a:r>
            <a:r>
              <a:rPr lang="hu-HU" dirty="0"/>
              <a:t> </a:t>
            </a:r>
            <a:r>
              <a:rPr lang="hu-HU" dirty="0" err="1"/>
              <a:t>weather</a:t>
            </a:r>
            <a:r>
              <a:rPr lang="hu-HU" dirty="0"/>
              <a:t> </a:t>
            </a:r>
            <a:r>
              <a:rPr lang="hu-HU" dirty="0" err="1"/>
              <a:t>events</a:t>
            </a:r>
            <a:r>
              <a:rPr lang="hu-HU" dirty="0"/>
              <a:t>, </a:t>
            </a:r>
            <a:r>
              <a:rPr lang="hu-HU" dirty="0" err="1"/>
              <a:t>floods</a:t>
            </a:r>
            <a:r>
              <a:rPr lang="hu-HU" dirty="0"/>
              <a:t> &amp; </a:t>
            </a:r>
            <a:r>
              <a:rPr lang="hu-HU" dirty="0" err="1"/>
              <a:t>droughts</a:t>
            </a:r>
            <a:r>
              <a:rPr lang="hu-HU" dirty="0"/>
              <a:t>. 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RESPONSE: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least partial restoration of the original ecological system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</a:rPr>
              <a:t>revival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of 18. 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</a:rPr>
              <a:t>century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farming 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</a:rPr>
              <a:t>methods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in 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</a:rPr>
              <a:t>certain</a:t>
            </a:r>
            <a:r>
              <a:rPr lang="hu-HU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hu-HU" b="1" dirty="0" err="1">
                <a:solidFill>
                  <a:schemeClr val="accent1">
                    <a:lumMod val="50000"/>
                  </a:schemeClr>
                </a:solidFill>
              </a:rPr>
              <a:t>regions</a:t>
            </a:r>
            <a:endParaRPr lang="hu-HU" dirty="0">
              <a:solidFill>
                <a:srgbClr val="FF0000"/>
              </a:solidFill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5570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dirty="0"/>
              <a:t>Forestry and pasture management based on </a:t>
            </a:r>
            <a:r>
              <a:rPr lang="hu-HU" dirty="0" err="1"/>
              <a:t>usufructs</a:t>
            </a:r>
            <a:r>
              <a:rPr lang="en-US" dirty="0"/>
              <a:t> before the 18th century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>
          <a:xfrm>
            <a:off x="549796" y="1905000"/>
            <a:ext cx="11161240" cy="4267200"/>
          </a:xfrm>
        </p:spPr>
        <p:txBody>
          <a:bodyPr rtlCol="0">
            <a:normAutofit fontScale="92500" lnSpcReduction="20000"/>
          </a:bodyPr>
          <a:lstStyle/>
          <a:p>
            <a:r>
              <a:rPr lang="en-US" dirty="0"/>
              <a:t>Middle Ages and Early Modern Times: </a:t>
            </a:r>
            <a:r>
              <a:rPr lang="hu-HU" dirty="0"/>
              <a:t> </a:t>
            </a:r>
            <a:r>
              <a:rPr lang="en-US" dirty="0"/>
              <a:t>The </a:t>
            </a:r>
            <a:r>
              <a:rPr lang="hu-HU" dirty="0" err="1"/>
              <a:t>right</a:t>
            </a:r>
            <a:r>
              <a:rPr lang="hu-HU" dirty="0"/>
              <a:t> of </a:t>
            </a:r>
            <a:r>
              <a:rPr lang="hu-HU" dirty="0" err="1"/>
              <a:t>collecting</a:t>
            </a:r>
            <a:r>
              <a:rPr lang="hu-HU" dirty="0"/>
              <a:t> </a:t>
            </a:r>
            <a:r>
              <a:rPr lang="hu-HU" dirty="0" err="1"/>
              <a:t>wood</a:t>
            </a:r>
            <a:r>
              <a:rPr lang="hu-HU" dirty="0"/>
              <a:t> (fallen </a:t>
            </a:r>
            <a:r>
              <a:rPr lang="hu-HU" dirty="0" err="1"/>
              <a:t>bough</a:t>
            </a:r>
            <a:r>
              <a:rPr lang="hu-HU" dirty="0"/>
              <a:t>) </a:t>
            </a:r>
            <a:r>
              <a:rPr lang="en-US" dirty="0"/>
              <a:t>for the </a:t>
            </a:r>
            <a:r>
              <a:rPr lang="hu-HU" dirty="0"/>
              <a:t>s</a:t>
            </a:r>
            <a:r>
              <a:rPr lang="en-US" dirty="0"/>
              <a:t>erfs</a:t>
            </a:r>
            <a:r>
              <a:rPr lang="hu-HU" dirty="0"/>
              <a:t> (</a:t>
            </a:r>
            <a:r>
              <a:rPr lang="hu-HU" dirty="0" err="1"/>
              <a:t>peasants</a:t>
            </a:r>
            <a:r>
              <a:rPr lang="hu-HU" dirty="0"/>
              <a:t>)</a:t>
            </a:r>
          </a:p>
          <a:p>
            <a:r>
              <a:rPr lang="en-US" dirty="0"/>
              <a:t>Conscious separation of</a:t>
            </a:r>
            <a:r>
              <a:rPr lang="hu-HU" dirty="0"/>
              <a:t> </a:t>
            </a:r>
            <a:r>
              <a:rPr lang="hu-HU" dirty="0" err="1"/>
              <a:t>wood</a:t>
            </a:r>
            <a:r>
              <a:rPr lang="hu-HU" dirty="0"/>
              <a:t> (</a:t>
            </a:r>
            <a:r>
              <a:rPr lang="hu-HU" dirty="0" err="1"/>
              <a:t>lumber</a:t>
            </a:r>
            <a:r>
              <a:rPr lang="hu-HU" dirty="0"/>
              <a:t>)</a:t>
            </a:r>
            <a:r>
              <a:rPr lang="en-US" dirty="0"/>
              <a:t> and </a:t>
            </a:r>
            <a:r>
              <a:rPr lang="hu-HU" dirty="0" err="1"/>
              <a:t>coppice</a:t>
            </a:r>
            <a:r>
              <a:rPr lang="en-US" dirty="0"/>
              <a:t> (</a:t>
            </a:r>
            <a:r>
              <a:rPr lang="hu-HU" dirty="0" err="1"/>
              <a:t>offshoot</a:t>
            </a:r>
            <a:r>
              <a:rPr lang="hu-HU" dirty="0"/>
              <a:t>/</a:t>
            </a:r>
            <a:r>
              <a:rPr lang="hu-HU" dirty="0" err="1"/>
              <a:t>young</a:t>
            </a:r>
            <a:r>
              <a:rPr lang="hu-HU" dirty="0"/>
              <a:t> </a:t>
            </a:r>
            <a:r>
              <a:rPr lang="hu-HU" dirty="0" err="1"/>
              <a:t>trees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en-US" dirty="0"/>
              <a:t>firewood</a:t>
            </a:r>
            <a:r>
              <a:rPr lang="hu-HU" dirty="0"/>
              <a:t>). </a:t>
            </a:r>
            <a:r>
              <a:rPr lang="en-US" dirty="0"/>
              <a:t>Protecting forest fruit trees, more or less just distribution of their crops</a:t>
            </a:r>
            <a:endParaRPr lang="hu-HU" dirty="0"/>
          </a:p>
          <a:p>
            <a:r>
              <a:rPr lang="en-US" dirty="0"/>
              <a:t>Forest grazing (</a:t>
            </a:r>
            <a:r>
              <a:rPr lang="hu-HU" dirty="0" err="1"/>
              <a:t>silvopastorism</a:t>
            </a:r>
            <a:r>
              <a:rPr lang="en-US" dirty="0"/>
              <a:t>), </a:t>
            </a:r>
            <a:r>
              <a:rPr lang="hu-HU" dirty="0" err="1"/>
              <a:t>feeding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pigs</a:t>
            </a:r>
            <a:r>
              <a:rPr lang="hu-HU" dirty="0"/>
              <a:t> </a:t>
            </a:r>
            <a:r>
              <a:rPr lang="hu-HU" dirty="0" err="1"/>
              <a:t>acorns</a:t>
            </a:r>
            <a:r>
              <a:rPr lang="en-US" dirty="0"/>
              <a:t> → remaining in the region of the second half of the 20th century → protection of the </a:t>
            </a:r>
            <a:r>
              <a:rPr lang="hu-HU" dirty="0" err="1"/>
              <a:t>saplings</a:t>
            </a:r>
            <a:r>
              <a:rPr lang="en-US" dirty="0"/>
              <a:t> of preferred tree species, forbiddance, creation of forests, banishment of goat grazing → formation of mosaic landscaping</a:t>
            </a:r>
            <a:endParaRPr lang="hu-HU" dirty="0"/>
          </a:p>
          <a:p>
            <a:r>
              <a:rPr lang="hu-HU" dirty="0">
                <a:solidFill>
                  <a:srgbClr val="FF0000"/>
                </a:solidFill>
              </a:rPr>
              <a:t>Maria </a:t>
            </a:r>
            <a:r>
              <a:rPr lang="hu-HU" dirty="0" err="1">
                <a:solidFill>
                  <a:srgbClr val="FF0000"/>
                </a:solidFill>
              </a:rPr>
              <a:t>Theresa’s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Urbarium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hu-HU" dirty="0">
                <a:solidFill>
                  <a:srgbClr val="FF0000"/>
                </a:solidFill>
              </a:rPr>
              <a:t>(</a:t>
            </a:r>
            <a:r>
              <a:rPr lang="en-US" dirty="0"/>
              <a:t> a register of </a:t>
            </a:r>
            <a:r>
              <a:rPr lang="hu-HU" dirty="0" err="1"/>
              <a:t>fief</a:t>
            </a:r>
            <a:r>
              <a:rPr lang="hu-HU" dirty="0"/>
              <a:t>/</a:t>
            </a:r>
            <a:r>
              <a:rPr lang="hu-HU" dirty="0" err="1"/>
              <a:t>land</a:t>
            </a:r>
            <a:r>
              <a:rPr lang="en-US" dirty="0"/>
              <a:t> ownership and includes the rights and benefits that the fief holder has over his serfs and peasants</a:t>
            </a:r>
            <a:r>
              <a:rPr lang="hu-HU" dirty="0"/>
              <a:t>) </a:t>
            </a:r>
            <a:r>
              <a:rPr lang="en-US" dirty="0">
                <a:solidFill>
                  <a:srgbClr val="FF0000"/>
                </a:solidFill>
              </a:rPr>
              <a:t>of 1767 regulates the use of forests in proportion to the </a:t>
            </a:r>
            <a:r>
              <a:rPr lang="hu-HU" dirty="0" err="1">
                <a:solidFill>
                  <a:srgbClr val="FF0000"/>
                </a:solidFill>
              </a:rPr>
              <a:t>serf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plot</a:t>
            </a:r>
            <a:r>
              <a:rPr lang="hu-HU" dirty="0">
                <a:solidFill>
                  <a:srgbClr val="FF0000"/>
                </a:solidFill>
              </a:rPr>
              <a:t>.</a:t>
            </a:r>
          </a:p>
          <a:p>
            <a:r>
              <a:rPr lang="en-US" dirty="0"/>
              <a:t>Separation of forest areas, forest</a:t>
            </a:r>
            <a:r>
              <a:rPr lang="hu-HU" dirty="0" err="1"/>
              <a:t>ry</a:t>
            </a:r>
            <a:r>
              <a:rPr lang="hu-HU" dirty="0"/>
              <a:t> </a:t>
            </a:r>
            <a:r>
              <a:rPr lang="hu-HU" dirty="0" err="1"/>
              <a:t>regulation</a:t>
            </a:r>
            <a:r>
              <a:rPr lang="en-US" dirty="0"/>
              <a:t>→ the rural population is excluded from the forests (this trend has been reinvigorated today!)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4999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Ártéri gazdálkodás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sz="half" idx="2"/>
          </p:nvPr>
        </p:nvSpPr>
        <p:spPr>
          <a:xfrm>
            <a:off x="477788" y="2132194"/>
            <a:ext cx="3787825" cy="3889094"/>
          </a:xfrm>
        </p:spPr>
        <p:txBody>
          <a:bodyPr rtlCol="0">
            <a:normAutofit fontScale="92500" lnSpcReduction="20000"/>
          </a:bodyPr>
          <a:lstStyle/>
          <a:p>
            <a:pPr marL="342900" indent="-342900" rtl="0">
              <a:buFontTx/>
              <a:buChar char="-"/>
            </a:pPr>
            <a:r>
              <a:rPr lang="hu-HU" sz="2400" dirty="0"/>
              <a:t>Fokgazdálkodás: magas és alacsony ártér tudatos használata, alulról feltöltés vízzel a fokokon át</a:t>
            </a:r>
          </a:p>
          <a:p>
            <a:pPr marL="342900" indent="-342900" rtl="0">
              <a:buFontTx/>
              <a:buChar char="-"/>
            </a:pPr>
            <a:r>
              <a:rPr lang="hu-HU" sz="2400" dirty="0"/>
              <a:t>Lakóhely és szántóföldi művelés az árvízmentes térszíneken</a:t>
            </a:r>
          </a:p>
          <a:p>
            <a:pPr marL="342900" indent="-342900" rtl="0">
              <a:buFontTx/>
              <a:buChar char="-"/>
            </a:pPr>
            <a:r>
              <a:rPr lang="hu-HU" sz="2400" dirty="0"/>
              <a:t>Halászat, pákászat, legeltetés, </a:t>
            </a:r>
            <a:r>
              <a:rPr lang="hu-HU" sz="2400" dirty="0" err="1"/>
              <a:t>gyümölcsészet</a:t>
            </a:r>
            <a:r>
              <a:rPr lang="hu-HU" sz="2400" dirty="0"/>
              <a:t> az ártérben</a:t>
            </a:r>
          </a:p>
          <a:p>
            <a:pPr marL="342900" indent="-342900" rtl="0">
              <a:buFontTx/>
              <a:buChar char="-"/>
            </a:pPr>
            <a:r>
              <a:rPr lang="hu-HU" sz="2400" dirty="0"/>
              <a:t>Fontos vízszint- és </a:t>
            </a:r>
            <a:r>
              <a:rPr lang="hu-HU" sz="2400" dirty="0" err="1"/>
              <a:t>mezoklíma</a:t>
            </a:r>
            <a:r>
              <a:rPr lang="hu-HU" sz="2400" dirty="0"/>
              <a:t>-szabályozó szerep</a:t>
            </a:r>
          </a:p>
        </p:txBody>
      </p:sp>
      <p:pic>
        <p:nvPicPr>
          <p:cNvPr id="7" name="Tartalom helye 6">
            <a:extLst>
              <a:ext uri="{FF2B5EF4-FFF2-40B4-BE49-F238E27FC236}">
                <a16:creationId xmlns:a16="http://schemas.microsoft.com/office/drawing/2014/main" id="{273962E7-66C5-4F04-B1AC-B7C1C744907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/>
        </p:blipFill>
        <p:spPr>
          <a:xfrm>
            <a:off x="4675188" y="2132194"/>
            <a:ext cx="5791200" cy="3796937"/>
          </a:xfrm>
          <a:prstGeom prst="rect">
            <a:avLst/>
          </a:prstGeom>
          <a:ln>
            <a:noFill/>
          </a:ln>
        </p:spPr>
      </p:pic>
      <p:sp>
        <p:nvSpPr>
          <p:cNvPr id="8" name="Téglalap 7">
            <a:extLst>
              <a:ext uri="{FF2B5EF4-FFF2-40B4-BE49-F238E27FC236}">
                <a16:creationId xmlns:a16="http://schemas.microsoft.com/office/drawing/2014/main" id="{1C8437D6-DC05-4493-8780-50DF29B4E164}"/>
              </a:ext>
            </a:extLst>
          </p:cNvPr>
          <p:cNvSpPr/>
          <p:nvPr/>
        </p:nvSpPr>
        <p:spPr>
          <a:xfrm>
            <a:off x="477788" y="6172872"/>
            <a:ext cx="11161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b="1" dirty="0">
                <a:solidFill>
                  <a:srgbClr val="FF0000"/>
                </a:solidFill>
              </a:rPr>
              <a:t>A vízszabályozási munkálatok ellehetetlenítették ezt az ősi gazdálkodási formát</a:t>
            </a:r>
          </a:p>
        </p:txBody>
      </p:sp>
    </p:spTree>
    <p:extLst>
      <p:ext uri="{BB962C8B-B14F-4D97-AF65-F5344CB8AC3E}">
        <p14:creationId xmlns:p14="http://schemas.microsoft.com/office/powerpoint/2010/main" val="572954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ím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dirty="0"/>
              <a:t>The </a:t>
            </a:r>
            <a:r>
              <a:rPr lang="hu-HU" dirty="0" err="1"/>
              <a:t>necessity</a:t>
            </a:r>
            <a:r>
              <a:rPr lang="hu-HU" dirty="0"/>
              <a:t> and </a:t>
            </a:r>
            <a:r>
              <a:rPr lang="hu-HU" dirty="0" err="1"/>
              <a:t>reason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being</a:t>
            </a:r>
            <a:r>
              <a:rPr lang="hu-HU" dirty="0"/>
              <a:t> of </a:t>
            </a:r>
            <a:r>
              <a:rPr lang="hu-HU" dirty="0" err="1"/>
              <a:t>floodplain</a:t>
            </a:r>
            <a:r>
              <a:rPr lang="hu-HU" dirty="0"/>
              <a:t> management </a:t>
            </a:r>
            <a:r>
              <a:rPr lang="hu-HU" dirty="0" err="1"/>
              <a:t>nowadays</a:t>
            </a:r>
            <a:endParaRPr lang="hu-HU" dirty="0"/>
          </a:p>
        </p:txBody>
      </p:sp>
      <p:sp>
        <p:nvSpPr>
          <p:cNvPr id="14" name="Tartalom helye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r>
              <a:rPr lang="en-US" dirty="0"/>
              <a:t>Schweitzer: The Great Plain </a:t>
            </a:r>
            <a:r>
              <a:rPr lang="hu-HU" dirty="0"/>
              <a:t>is </a:t>
            </a:r>
            <a:r>
              <a:rPr lang="hu-HU" dirty="0" err="1"/>
              <a:t>sinking</a:t>
            </a:r>
            <a:r>
              <a:rPr lang="hu-HU" dirty="0"/>
              <a:t> </a:t>
            </a:r>
            <a:r>
              <a:rPr lang="hu-HU" dirty="0" err="1"/>
              <a:t>continuously</a:t>
            </a:r>
            <a:r>
              <a:rPr lang="en-US" dirty="0"/>
              <a:t>, river regulation has eliminated the filling role of the Tisza and its tributaries. The sediment is deposited in the low</a:t>
            </a:r>
            <a:r>
              <a:rPr lang="hu-HU" dirty="0"/>
              <a:t> </a:t>
            </a:r>
            <a:r>
              <a:rPr lang="hu-HU" dirty="0" err="1"/>
              <a:t>floodplain</a:t>
            </a:r>
            <a:r>
              <a:rPr lang="en-US" dirty="0"/>
              <a:t>, between the dams (like in the </a:t>
            </a:r>
            <a:r>
              <a:rPr lang="hu-HU" dirty="0" err="1"/>
              <a:t>great</a:t>
            </a:r>
            <a:r>
              <a:rPr lang="en-US" dirty="0"/>
              <a:t> rivers of China!) → </a:t>
            </a:r>
            <a:r>
              <a:rPr lang="hu-HU" dirty="0" err="1">
                <a:solidFill>
                  <a:srgbClr val="FF0000"/>
                </a:solidFill>
              </a:rPr>
              <a:t>we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have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to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at least partially restoring the floodplains!</a:t>
            </a:r>
          </a:p>
          <a:p>
            <a:r>
              <a:rPr lang="en-US" dirty="0" err="1"/>
              <a:t>Oláh</a:t>
            </a:r>
            <a:r>
              <a:rPr lang="en-US" dirty="0"/>
              <a:t>: The value generated by floodplain farming exceeds the production of arable land in the same area. </a:t>
            </a:r>
            <a:r>
              <a:rPr lang="en-US" i="1" dirty="0"/>
              <a:t>Direct ecosystem service! </a:t>
            </a:r>
            <a:r>
              <a:rPr lang="en-US" dirty="0"/>
              <a:t>The nutrient content of the former </a:t>
            </a:r>
            <a:r>
              <a:rPr lang="hu-HU" dirty="0" err="1"/>
              <a:t>floodplains</a:t>
            </a:r>
            <a:r>
              <a:rPr lang="en-US" dirty="0"/>
              <a:t> cultivated in </a:t>
            </a:r>
            <a:r>
              <a:rPr lang="hu-HU" dirty="0" err="1"/>
              <a:t>plough</a:t>
            </a:r>
            <a:r>
              <a:rPr lang="hu-HU" dirty="0"/>
              <a:t> </a:t>
            </a:r>
            <a:r>
              <a:rPr lang="hu-HU" dirty="0" err="1"/>
              <a:t>field</a:t>
            </a:r>
            <a:r>
              <a:rPr lang="en-US" dirty="0"/>
              <a:t> is decreasing and in this context the </a:t>
            </a:r>
            <a:r>
              <a:rPr lang="hu-HU" dirty="0"/>
              <a:t>„</a:t>
            </a:r>
            <a:r>
              <a:rPr lang="en-US" dirty="0"/>
              <a:t>gold crown value</a:t>
            </a:r>
            <a:r>
              <a:rPr lang="hu-HU" dirty="0"/>
              <a:t>” (</a:t>
            </a:r>
            <a:r>
              <a:rPr lang="hu-HU" dirty="0" err="1"/>
              <a:t>traditional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/>
              <a:t>measure</a:t>
            </a:r>
            <a:r>
              <a:rPr lang="hu-HU" dirty="0"/>
              <a:t> unit of </a:t>
            </a:r>
            <a:r>
              <a:rPr lang="hu-HU" dirty="0" err="1"/>
              <a:t>soil</a:t>
            </a:r>
            <a:r>
              <a:rPr lang="hu-HU" dirty="0"/>
              <a:t> </a:t>
            </a:r>
            <a:r>
              <a:rPr lang="hu-HU" dirty="0" err="1"/>
              <a:t>value</a:t>
            </a:r>
            <a:r>
              <a:rPr lang="hu-HU" dirty="0"/>
              <a:t>)</a:t>
            </a:r>
            <a:r>
              <a:rPr lang="en-US" dirty="0"/>
              <a:t> is </a:t>
            </a:r>
            <a:r>
              <a:rPr lang="hu-HU" dirty="0" err="1"/>
              <a:t>also</a:t>
            </a:r>
            <a:r>
              <a:rPr lang="hu-HU" dirty="0"/>
              <a:t> </a:t>
            </a:r>
            <a:r>
              <a:rPr lang="en-US" dirty="0"/>
              <a:t>decreasing.</a:t>
            </a:r>
          </a:p>
          <a:p>
            <a:r>
              <a:rPr lang="en-US" dirty="0"/>
              <a:t>Balogh: Landscape management in the area, reconstruction of the water system adapted to the natural conditions. In addition to reducing the risk of flooding, it also provides a </a:t>
            </a:r>
            <a:r>
              <a:rPr lang="hu-HU" dirty="0" err="1"/>
              <a:t>usufruct</a:t>
            </a:r>
            <a:r>
              <a:rPr lang="hu-HU" dirty="0"/>
              <a:t> </a:t>
            </a:r>
            <a:r>
              <a:rPr lang="hu-HU" dirty="0" err="1"/>
              <a:t>opportunity</a:t>
            </a:r>
            <a:r>
              <a:rPr lang="hu-HU" dirty="0"/>
              <a:t> </a:t>
            </a:r>
            <a:r>
              <a:rPr lang="en-US" dirty="0"/>
              <a:t>for the local population.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276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7476B26C-49E2-44C9-B911-505232B7B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948" y="345987"/>
            <a:ext cx="7920880" cy="616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öldszínek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5976320_TF02801065.potx" id="{73E91AF1-4D28-41F8-B5EE-0C5FF3DE7B34}" vid="{315720C0-86B4-42D3-811D-F5F97130F7D3}"/>
    </a:ext>
  </a:extLst>
</a:theme>
</file>

<file path=ppt/theme/theme2.xml><?xml version="1.0" encoding="utf-8"?>
<a:theme xmlns:a="http://schemas.openxmlformats.org/drawingml/2006/main" name="Office-téma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Földszínek bemutató (szélesvásznú)</Template>
  <TotalTime>1991</TotalTime>
  <Words>1058</Words>
  <Application>Microsoft Office PowerPoint</Application>
  <PresentationFormat>Egyéni</PresentationFormat>
  <Paragraphs>92</Paragraphs>
  <Slides>15</Slides>
  <Notes>10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19" baseType="lpstr">
      <vt:lpstr>Arial</vt:lpstr>
      <vt:lpstr>Corbel</vt:lpstr>
      <vt:lpstr>Garamond</vt:lpstr>
      <vt:lpstr>Földszínek 16x9</vt:lpstr>
      <vt:lpstr>Message from the 18th century to the 21 st: Sustainable land uses and farming methods identified by the historical ecology in the Carpathian Basin</vt:lpstr>
      <vt:lpstr>Owerview of content</vt:lpstr>
      <vt:lpstr>Historical background. Demographic, economic and ecologic changes</vt:lpstr>
      <vt:lpstr>Toynbee’s Challenge &amp; Response Theory</vt:lpstr>
      <vt:lpstr>Challenges and responses in 18. century and near future of Hungary</vt:lpstr>
      <vt:lpstr>Forestry and pasture management based on usufructs before the 18th century</vt:lpstr>
      <vt:lpstr>Ártéri gazdálkodás</vt:lpstr>
      <vt:lpstr>The necessity and reason for being of floodplain management nowadays</vt:lpstr>
      <vt:lpstr>PowerPoint-bemutató</vt:lpstr>
      <vt:lpstr>PowerPoint-bemutató</vt:lpstr>
      <vt:lpstr>Falutörvényekkel szabályozott közösségi gazdálkodás</vt:lpstr>
      <vt:lpstr>Lokális válaszok a globális kihívásokra</vt:lpstr>
      <vt:lpstr>Local responses for the global challenges</vt:lpstr>
      <vt:lpstr>Challenges of the 21. century in two scenarios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Fenntartható tájhasználatok az újjáépítés kora előtt a történelmi Magyarországon</dc:title>
  <dc:creator>Molnár Tibor</dc:creator>
  <cp:lastModifiedBy>Tibor Molnár</cp:lastModifiedBy>
  <cp:revision>56</cp:revision>
  <dcterms:created xsi:type="dcterms:W3CDTF">2018-04-10T19:36:44Z</dcterms:created>
  <dcterms:modified xsi:type="dcterms:W3CDTF">2018-04-20T13:47:28Z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