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8" r:id="rId2"/>
  </p:sldMasterIdLst>
  <p:sldIdLst>
    <p:sldId id="272" r:id="rId3"/>
    <p:sldId id="289" r:id="rId4"/>
    <p:sldId id="290" r:id="rId5"/>
    <p:sldId id="291" r:id="rId6"/>
    <p:sldId id="292" r:id="rId7"/>
    <p:sldId id="293" r:id="rId8"/>
    <p:sldId id="296" r:id="rId9"/>
    <p:sldId id="294" r:id="rId10"/>
    <p:sldId id="295" r:id="rId11"/>
  </p:sldIdLst>
  <p:sldSz cx="9144000" cy="5688013"/>
  <p:notesSz cx="6858000" cy="9144000"/>
  <p:defaultTextStyle>
    <a:defPPr>
      <a:defRPr lang="en-US"/>
    </a:defPPr>
    <a:lvl1pPr marL="0" algn="l" defTabSz="355854" rtl="0" eaLnBrk="1" latinLnBrk="0" hangingPunct="1">
      <a:defRPr sz="1401" kern="1200">
        <a:solidFill>
          <a:schemeClr val="tx1"/>
        </a:solidFill>
        <a:latin typeface="+mn-lt"/>
        <a:ea typeface="+mn-ea"/>
        <a:cs typeface="+mn-cs"/>
      </a:defRPr>
    </a:lvl1pPr>
    <a:lvl2pPr marL="355854" algn="l" defTabSz="355854" rtl="0" eaLnBrk="1" latinLnBrk="0" hangingPunct="1">
      <a:defRPr sz="1401" kern="1200">
        <a:solidFill>
          <a:schemeClr val="tx1"/>
        </a:solidFill>
        <a:latin typeface="+mn-lt"/>
        <a:ea typeface="+mn-ea"/>
        <a:cs typeface="+mn-cs"/>
      </a:defRPr>
    </a:lvl2pPr>
    <a:lvl3pPr marL="711704" algn="l" defTabSz="355854" rtl="0" eaLnBrk="1" latinLnBrk="0" hangingPunct="1">
      <a:defRPr sz="1401" kern="1200">
        <a:solidFill>
          <a:schemeClr val="tx1"/>
        </a:solidFill>
        <a:latin typeface="+mn-lt"/>
        <a:ea typeface="+mn-ea"/>
        <a:cs typeface="+mn-cs"/>
      </a:defRPr>
    </a:lvl3pPr>
    <a:lvl4pPr marL="1067557" algn="l" defTabSz="355854" rtl="0" eaLnBrk="1" latinLnBrk="0" hangingPunct="1">
      <a:defRPr sz="1401" kern="1200">
        <a:solidFill>
          <a:schemeClr val="tx1"/>
        </a:solidFill>
        <a:latin typeface="+mn-lt"/>
        <a:ea typeface="+mn-ea"/>
        <a:cs typeface="+mn-cs"/>
      </a:defRPr>
    </a:lvl4pPr>
    <a:lvl5pPr marL="1423409" algn="l" defTabSz="355854" rtl="0" eaLnBrk="1" latinLnBrk="0" hangingPunct="1">
      <a:defRPr sz="1401" kern="1200">
        <a:solidFill>
          <a:schemeClr val="tx1"/>
        </a:solidFill>
        <a:latin typeface="+mn-lt"/>
        <a:ea typeface="+mn-ea"/>
        <a:cs typeface="+mn-cs"/>
      </a:defRPr>
    </a:lvl5pPr>
    <a:lvl6pPr marL="1779261" algn="l" defTabSz="355854" rtl="0" eaLnBrk="1" latinLnBrk="0" hangingPunct="1">
      <a:defRPr sz="1401" kern="1200">
        <a:solidFill>
          <a:schemeClr val="tx1"/>
        </a:solidFill>
        <a:latin typeface="+mn-lt"/>
        <a:ea typeface="+mn-ea"/>
        <a:cs typeface="+mn-cs"/>
      </a:defRPr>
    </a:lvl6pPr>
    <a:lvl7pPr marL="2135114" algn="l" defTabSz="355854" rtl="0" eaLnBrk="1" latinLnBrk="0" hangingPunct="1">
      <a:defRPr sz="1401" kern="1200">
        <a:solidFill>
          <a:schemeClr val="tx1"/>
        </a:solidFill>
        <a:latin typeface="+mn-lt"/>
        <a:ea typeface="+mn-ea"/>
        <a:cs typeface="+mn-cs"/>
      </a:defRPr>
    </a:lvl7pPr>
    <a:lvl8pPr marL="2490966" algn="l" defTabSz="355854" rtl="0" eaLnBrk="1" latinLnBrk="0" hangingPunct="1">
      <a:defRPr sz="1401" kern="1200">
        <a:solidFill>
          <a:schemeClr val="tx1"/>
        </a:solidFill>
        <a:latin typeface="+mn-lt"/>
        <a:ea typeface="+mn-ea"/>
        <a:cs typeface="+mn-cs"/>
      </a:defRPr>
    </a:lvl8pPr>
    <a:lvl9pPr marL="2846817" algn="l" defTabSz="355854" rtl="0" eaLnBrk="1" latinLnBrk="0" hangingPunct="1">
      <a:defRPr sz="14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2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2" y="528"/>
      </p:cViewPr>
      <p:guideLst>
        <p:guide orient="horz" pos="1792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2" y="1137606"/>
            <a:ext cx="7851647" cy="1516803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2" y="2677742"/>
            <a:ext cx="7854696" cy="1453603"/>
          </a:xfrm>
        </p:spPr>
        <p:txBody>
          <a:bodyPr lIns="0" rIns="18288"/>
          <a:lstStyle>
            <a:lvl1pPr marL="0" marR="34289" indent="0" algn="r">
              <a:buNone/>
              <a:defRPr>
                <a:solidFill>
                  <a:schemeClr val="tx1"/>
                </a:solidFill>
              </a:defRPr>
            </a:lvl1pPr>
            <a:lvl2pPr marL="342890" indent="0" algn="ctr">
              <a:buNone/>
            </a:lvl2pPr>
            <a:lvl3pPr marL="685777" indent="0" algn="ctr">
              <a:buNone/>
            </a:lvl3pPr>
            <a:lvl4pPr marL="1028666" indent="0" algn="ctr">
              <a:buNone/>
            </a:lvl4pPr>
            <a:lvl5pPr marL="1371556" indent="0" algn="ctr">
              <a:buNone/>
            </a:lvl5pPr>
            <a:lvl6pPr marL="1714445" indent="0" algn="ctr">
              <a:buNone/>
            </a:lvl6pPr>
            <a:lvl7pPr marL="2057334" indent="0" algn="ctr">
              <a:buNone/>
            </a:lvl7pPr>
            <a:lvl8pPr marL="2400223" indent="0" algn="ctr">
              <a:buNone/>
            </a:lvl8pPr>
            <a:lvl9pPr marL="2743113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21CAE-8703-41D3-B5A3-2750C27CBCE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698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3700F-86DF-4901-BAB6-2AD98F887C7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64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758407"/>
            <a:ext cx="2057399" cy="4322627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758407"/>
            <a:ext cx="6019800" cy="4322627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61644-ADB5-4EE4-AD7D-E6590D11CB5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66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137603"/>
            <a:ext cx="7851648" cy="1516803"/>
          </a:xfrm>
          <a:ln>
            <a:noFill/>
          </a:ln>
        </p:spPr>
        <p:txBody>
          <a:bodyPr tIns="0" rIns="1698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176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1" y="2677742"/>
            <a:ext cx="7854696" cy="1453603"/>
          </a:xfrm>
        </p:spPr>
        <p:txBody>
          <a:bodyPr lIns="0" rIns="16980"/>
          <a:lstStyle>
            <a:lvl1pPr marL="0" marR="42251" indent="0" algn="r">
              <a:buNone/>
              <a:defRPr>
                <a:solidFill>
                  <a:schemeClr val="tx1"/>
                </a:solidFill>
              </a:defRPr>
            </a:lvl1pPr>
            <a:lvl2pPr marL="422512" indent="0" algn="ctr">
              <a:buNone/>
            </a:lvl2pPr>
            <a:lvl3pPr marL="845025" indent="0" algn="ctr">
              <a:buNone/>
            </a:lvl3pPr>
            <a:lvl4pPr marL="1267536" indent="0" algn="ctr">
              <a:buNone/>
            </a:lvl4pPr>
            <a:lvl5pPr marL="1690047" indent="0" algn="ctr">
              <a:buNone/>
            </a:lvl5pPr>
            <a:lvl6pPr marL="2112559" indent="0" algn="ctr">
              <a:buNone/>
            </a:lvl6pPr>
            <a:lvl7pPr marL="2535072" indent="0" algn="ctr">
              <a:buNone/>
            </a:lvl7pPr>
            <a:lvl8pPr marL="2957584" indent="0" algn="ctr">
              <a:buNone/>
            </a:lvl8pPr>
            <a:lvl9pPr marL="3380096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3B2F0674-E2CC-4B53-917B-CE78EE275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33A07489-B885-4600-A724-1F863373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25A67E2B-C586-4EE3-BED1-D8F92B0D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Constantia" panose="02030602050306030303" pitchFamily="18" charset="0"/>
              </a:defRPr>
            </a:lvl1pPr>
          </a:lstStyle>
          <a:p>
            <a:fld id="{D7504D1E-08F8-4E5D-9EE5-25121EB893D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48417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7B591-6069-42F0-B5DD-3A41C00C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2778-038E-4E64-AF49-02B2A64C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6C8D5-45A6-451B-B8DB-BDC2CA5D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fld id="{924AEBE7-8EF3-4928-B3D8-5D09D857D7B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7950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092098"/>
            <a:ext cx="7772400" cy="1130019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176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243244"/>
            <a:ext cx="7772400" cy="1252153"/>
          </a:xfrm>
        </p:spPr>
        <p:txBody>
          <a:bodyPr lIns="42451" rIns="42451"/>
          <a:lstStyle>
            <a:lvl1pPr marL="0" indent="0">
              <a:buNone/>
              <a:defRPr sz="1991">
                <a:solidFill>
                  <a:schemeClr val="tx1"/>
                </a:solidFill>
              </a:defRPr>
            </a:lvl1pPr>
            <a:lvl2pPr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C78A5-54FC-4425-8E5A-55913825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AFAB0-E4F0-4776-B296-B44EE2BD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9B630-E99E-4919-BD4D-4A938AC6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Constantia" panose="02030602050306030303" pitchFamily="18" charset="0"/>
              </a:defRPr>
            </a:lvl1pPr>
          </a:lstStyle>
          <a:p>
            <a:fld id="{0BC12979-F58A-4A17-A684-DE3744C6736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61489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969"/>
            <a:ext cx="8229600" cy="94800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2515"/>
            <a:ext cx="4038600" cy="3678248"/>
          </a:xfrm>
        </p:spPr>
        <p:txBody>
          <a:bodyPr/>
          <a:lstStyle>
            <a:lvl1pPr>
              <a:defRPr sz="2389"/>
            </a:lvl1pPr>
            <a:lvl2pPr>
              <a:defRPr sz="2190"/>
            </a:lvl2pPr>
            <a:lvl3pPr>
              <a:defRPr sz="1891"/>
            </a:lvl3pPr>
            <a:lvl4pPr>
              <a:defRPr sz="1692"/>
            </a:lvl4pPr>
            <a:lvl5pPr>
              <a:defRPr sz="1692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515"/>
            <a:ext cx="4038600" cy="3678248"/>
          </a:xfrm>
        </p:spPr>
        <p:txBody>
          <a:bodyPr/>
          <a:lstStyle>
            <a:lvl1pPr>
              <a:defRPr sz="2389"/>
            </a:lvl1pPr>
            <a:lvl2pPr>
              <a:defRPr sz="2190"/>
            </a:lvl2pPr>
            <a:lvl3pPr>
              <a:defRPr sz="1891"/>
            </a:lvl3pPr>
            <a:lvl4pPr>
              <a:defRPr sz="1692"/>
            </a:lvl4pPr>
            <a:lvl5pPr>
              <a:defRPr sz="1692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D9EAD-A273-46AF-B25B-DC98FE11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0D79D-3224-4524-99F5-118676F8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8B8ED-93CB-40ED-B7C0-561F8E26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fld id="{EE103854-44DA-4DD4-B21F-6F58A6ACDBD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44715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969"/>
            <a:ext cx="8229600" cy="948002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8741"/>
            <a:ext cx="4040188" cy="546865"/>
          </a:xfrm>
        </p:spPr>
        <p:txBody>
          <a:bodyPr lIns="42451" tIns="0" rIns="42451" bIns="0" anchor="ctr">
            <a:noAutofit/>
          </a:bodyPr>
          <a:lstStyle>
            <a:lvl1pPr marL="0" indent="0">
              <a:buNone/>
              <a:defRPr sz="219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91" b="1"/>
            </a:lvl2pPr>
            <a:lvl3pPr>
              <a:buNone/>
              <a:defRPr sz="1692" b="1"/>
            </a:lvl3pPr>
            <a:lvl4pPr>
              <a:buNone/>
              <a:defRPr sz="1493" b="1"/>
            </a:lvl4pPr>
            <a:lvl5pPr>
              <a:buNone/>
              <a:defRPr sz="1493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542484"/>
            <a:ext cx="4041775" cy="543125"/>
          </a:xfrm>
        </p:spPr>
        <p:txBody>
          <a:bodyPr lIns="42451" tIns="0" rIns="42451" bIns="0" anchor="ctr"/>
          <a:lstStyle>
            <a:lvl1pPr marL="0" indent="0">
              <a:buNone/>
              <a:defRPr sz="219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91" b="1"/>
            </a:lvl2pPr>
            <a:lvl3pPr>
              <a:buNone/>
              <a:defRPr sz="1692" b="1"/>
            </a:lvl3pPr>
            <a:lvl4pPr>
              <a:buNone/>
              <a:defRPr sz="1493" b="1"/>
            </a:lvl4pPr>
            <a:lvl5pPr>
              <a:buNone/>
              <a:defRPr sz="1493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85606"/>
            <a:ext cx="4040188" cy="3189633"/>
          </a:xfrm>
        </p:spPr>
        <p:txBody>
          <a:bodyPr tIns="0"/>
          <a:lstStyle>
            <a:lvl1pPr>
              <a:defRPr sz="1991"/>
            </a:lvl1pPr>
            <a:lvl2pPr>
              <a:defRPr sz="1891"/>
            </a:lvl2pPr>
            <a:lvl3pPr>
              <a:defRPr sz="1692"/>
            </a:lvl3pPr>
            <a:lvl4pPr>
              <a:defRPr sz="1493"/>
            </a:lvl4pPr>
            <a:lvl5pPr>
              <a:defRPr sz="1493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085606"/>
            <a:ext cx="4041775" cy="3189633"/>
          </a:xfrm>
        </p:spPr>
        <p:txBody>
          <a:bodyPr tIns="0"/>
          <a:lstStyle>
            <a:lvl1pPr>
              <a:defRPr sz="1991"/>
            </a:lvl1pPr>
            <a:lvl2pPr>
              <a:defRPr sz="1891"/>
            </a:lvl2pPr>
            <a:lvl3pPr>
              <a:defRPr sz="1692"/>
            </a:lvl3pPr>
            <a:lvl4pPr>
              <a:defRPr sz="1493"/>
            </a:lvl4pPr>
            <a:lvl5pPr>
              <a:defRPr sz="1493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20D223-FBF8-4845-8D46-7F9E5694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0D54E-5F5C-40A3-B4EC-762CC18E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5E3E5-DCC5-498A-82DA-F5CF303D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fld id="{A4F43B3E-1DB5-4031-AB74-79A8F41F020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2031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969"/>
            <a:ext cx="8305800" cy="948002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57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ABEC9-F3EA-4666-AF80-C2D6E7FB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2B3C4-EC1B-4D62-9D67-1BCF17E1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C996C-79DA-4A27-8BA7-B7D68D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fld id="{4E620FDD-1FCD-44AA-AD37-C66D92DAC77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911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AE8460-6F5E-495B-9CA0-6A96D855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753AA-85AA-45AC-83C7-9B9DB9F9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21FD5-CFE6-403B-9523-A782A7D0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fld id="{A70366E4-1DA1-4C21-AF06-A97C1895CB5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9014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6604"/>
            <a:ext cx="2743200" cy="963802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38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390403"/>
            <a:ext cx="2743200" cy="3792009"/>
          </a:xfrm>
        </p:spPr>
        <p:txBody>
          <a:bodyPr lIns="16980" rIns="16980"/>
          <a:lstStyle>
            <a:lvl1pPr marL="0" indent="0" algn="l">
              <a:buNone/>
              <a:defRPr sz="1294"/>
            </a:lvl1pPr>
            <a:lvl2pPr indent="0" algn="l">
              <a:buNone/>
              <a:defRPr sz="1095"/>
            </a:lvl2pPr>
            <a:lvl3pPr indent="0" algn="l">
              <a:buNone/>
              <a:defRPr sz="896"/>
            </a:lvl3pPr>
            <a:lvl4pPr indent="0" algn="l">
              <a:buNone/>
              <a:defRPr sz="796"/>
            </a:lvl4pPr>
            <a:lvl5pPr indent="0" algn="l">
              <a:buNone/>
              <a:defRPr sz="796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390403"/>
            <a:ext cx="5111750" cy="3792009"/>
          </a:xfrm>
        </p:spPr>
        <p:txBody>
          <a:bodyPr tIns="0"/>
          <a:lstStyle>
            <a:lvl1pPr>
              <a:defRPr sz="2588"/>
            </a:lvl1pPr>
            <a:lvl2pPr>
              <a:defRPr sz="2389"/>
            </a:lvl2pPr>
            <a:lvl3pPr>
              <a:defRPr sz="2190"/>
            </a:lvl3pPr>
            <a:lvl4pPr>
              <a:defRPr sz="1891"/>
            </a:lvl4pPr>
            <a:lvl5pPr>
              <a:defRPr sz="1692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616B3-D42B-49B4-95CD-451DB34B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52763-D3E1-47F1-AB7E-68BC8892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C66E4-62EB-4B2D-BC65-B7C882FA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fld id="{0BC7044E-3EE6-48BC-945B-DAE9EA63307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7654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8AB1C-F686-4914-A956-9EA95C32E9D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28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64A64877-72B2-47CF-A981-180F1F19F728}"/>
              </a:ext>
            </a:extLst>
          </p:cNvPr>
          <p:cNvSpPr/>
          <p:nvPr/>
        </p:nvSpPr>
        <p:spPr>
          <a:xfrm rot="420000" flipV="1">
            <a:off x="3165475" y="919562"/>
            <a:ext cx="5257800" cy="341280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00" tIns="42251" rIns="84500" bIns="42251" anchor="ctr"/>
          <a:lstStyle/>
          <a:p>
            <a:pPr algn="ctr" defTabSz="845025">
              <a:defRPr/>
            </a:pPr>
            <a:endParaRPr lang="en-US" sz="1394">
              <a:solidFill>
                <a:prstClr val="white"/>
              </a:solidFill>
            </a:endParaRPr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FA48A3FE-FF09-433F-BBA5-2170E416BF17}"/>
              </a:ext>
            </a:extLst>
          </p:cNvPr>
          <p:cNvSpPr/>
          <p:nvPr/>
        </p:nvSpPr>
        <p:spPr>
          <a:xfrm rot="420000" flipV="1">
            <a:off x="8004176" y="4446130"/>
            <a:ext cx="155575" cy="12798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00" tIns="42251" rIns="84500" bIns="42251" anchor="ctr"/>
          <a:lstStyle/>
          <a:p>
            <a:pPr algn="ctr" defTabSz="845025">
              <a:defRPr/>
            </a:pPr>
            <a:endParaRPr lang="en-US" sz="1394">
              <a:solidFill>
                <a:prstClr val="white"/>
              </a:solidFill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7507F055-9330-43BF-84A5-3631F9446AD8}"/>
              </a:ext>
            </a:extLst>
          </p:cNvPr>
          <p:cNvSpPr>
            <a:spLocks/>
          </p:cNvSpPr>
          <p:nvPr/>
        </p:nvSpPr>
        <p:spPr bwMode="auto">
          <a:xfrm flipV="1">
            <a:off x="-9525" y="4823752"/>
            <a:ext cx="9163050" cy="86426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4500" tIns="42251" rIns="84500" bIns="42251"/>
          <a:lstStyle/>
          <a:p>
            <a:pPr defTabSz="845025">
              <a:defRPr/>
            </a:pPr>
            <a:endParaRPr lang="en-US" sz="1394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035B6B27-3B2B-4C46-B139-95ABA16AB988}"/>
              </a:ext>
            </a:extLst>
          </p:cNvPr>
          <p:cNvSpPr>
            <a:spLocks/>
          </p:cNvSpPr>
          <p:nvPr/>
        </p:nvSpPr>
        <p:spPr bwMode="auto">
          <a:xfrm flipV="1">
            <a:off x="4381500" y="5158712"/>
            <a:ext cx="4762500" cy="5293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4500" tIns="42251" rIns="84500" bIns="42251"/>
          <a:lstStyle/>
          <a:p>
            <a:pPr defTabSz="845025">
              <a:defRPr/>
            </a:pPr>
            <a:endParaRPr lang="en-US" sz="1394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76202"/>
            <a:ext cx="2212848" cy="1312623"/>
          </a:xfrm>
        </p:spPr>
        <p:txBody>
          <a:bodyPr lIns="42451" rIns="42451" bIns="42451"/>
          <a:lstStyle>
            <a:lvl1pPr algn="l">
              <a:buNone/>
              <a:defRPr sz="1891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346189"/>
            <a:ext cx="2209800" cy="1807524"/>
          </a:xfrm>
        </p:spPr>
        <p:txBody>
          <a:bodyPr lIns="59431" rIns="42451"/>
          <a:lstStyle>
            <a:lvl1pPr marL="0" indent="0" algn="l">
              <a:spcBef>
                <a:spcPts val="232"/>
              </a:spcBef>
              <a:buFontTx/>
              <a:buNone/>
              <a:defRPr sz="1194"/>
            </a:lvl1pPr>
            <a:lvl2pPr>
              <a:defRPr sz="1095"/>
            </a:lvl2pPr>
            <a:lvl3pPr>
              <a:defRPr sz="896"/>
            </a:lvl3pPr>
            <a:lvl4pPr>
              <a:defRPr sz="796"/>
            </a:lvl4pPr>
            <a:lvl5pPr>
              <a:defRPr sz="796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994877"/>
            <a:ext cx="4617720" cy="3261127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886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DAE6D66-3F3F-4419-9345-0D8A3666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C7D88C3-06C4-4C0C-9DFD-AA0C56F1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9359582-665E-4EC1-A141-814924EC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5272473"/>
            <a:ext cx="609600" cy="301780"/>
          </a:xfrm>
        </p:spPr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fld id="{9AC1998D-6902-483E-8D22-2C31231B275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5700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63395-7BFF-43B1-B66E-42DFAAD0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3B8F2-DCD3-4E3C-BC65-F82F6A925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AC3BA-266A-44B7-9623-8DFC23EF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fld id="{650B49C5-A0BD-42C8-8467-D61D720EBB7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28509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58404"/>
            <a:ext cx="2057400" cy="432262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758404"/>
            <a:ext cx="6019800" cy="432262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5A8D8-C3A5-4790-88C9-AA1BB06D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7A919-D9CF-401A-9DD3-EF7778E4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9A361-14E8-46E3-B896-DDE07DFF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fld id="{EC429247-645E-4612-9DDB-886D4CE4C32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2705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092101"/>
            <a:ext cx="7772400" cy="1130019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243245"/>
            <a:ext cx="7772400" cy="1252152"/>
          </a:xfrm>
        </p:spPr>
        <p:txBody>
          <a:bodyPr lIns="45720" rIns="45720" anchor="t"/>
          <a:lstStyle>
            <a:lvl1pPr marL="0" indent="0">
              <a:buNone/>
              <a:defRPr sz="1649">
                <a:solidFill>
                  <a:schemeClr val="tx1"/>
                </a:solidFill>
              </a:defRPr>
            </a:lvl1pPr>
            <a:lvl2pPr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BE24A-5005-4FC8-B21D-0747B1B923A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913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83969"/>
            <a:ext cx="8229600" cy="948002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592515"/>
            <a:ext cx="4038601" cy="3678248"/>
          </a:xfrm>
        </p:spPr>
        <p:txBody>
          <a:bodyPr/>
          <a:lstStyle>
            <a:lvl1pPr>
              <a:defRPr sz="1950"/>
            </a:lvl1pPr>
            <a:lvl2pPr>
              <a:defRPr sz="1799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592515"/>
            <a:ext cx="4038601" cy="3678248"/>
          </a:xfrm>
        </p:spPr>
        <p:txBody>
          <a:bodyPr/>
          <a:lstStyle>
            <a:lvl1pPr>
              <a:defRPr sz="1950"/>
            </a:lvl1pPr>
            <a:lvl2pPr>
              <a:defRPr sz="1799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C987E-4B41-40A4-B15D-39DA841C85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788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83969"/>
            <a:ext cx="8229600" cy="948002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8740"/>
            <a:ext cx="4040188" cy="546865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7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1" b="1"/>
            </a:lvl2pPr>
            <a:lvl3pPr>
              <a:buNone/>
              <a:defRPr sz="1351" b="1"/>
            </a:lvl3pPr>
            <a:lvl4pPr>
              <a:buNone/>
              <a:defRPr sz="1201" b="1"/>
            </a:lvl4pPr>
            <a:lvl5pPr>
              <a:buNone/>
              <a:defRPr sz="1201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1542484"/>
            <a:ext cx="4041775" cy="543126"/>
          </a:xfrm>
        </p:spPr>
        <p:txBody>
          <a:bodyPr lIns="45720" tIns="0" rIns="45720" bIns="0" anchor="ctr"/>
          <a:lstStyle>
            <a:lvl1pPr marL="0" indent="0">
              <a:buNone/>
              <a:defRPr sz="17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1" b="1"/>
            </a:lvl2pPr>
            <a:lvl3pPr>
              <a:buNone/>
              <a:defRPr sz="1351" b="1"/>
            </a:lvl3pPr>
            <a:lvl4pPr>
              <a:buNone/>
              <a:defRPr sz="1201" b="1"/>
            </a:lvl4pPr>
            <a:lvl5pPr>
              <a:buNone/>
              <a:defRPr sz="1201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3" y="2085607"/>
            <a:ext cx="4040188" cy="3189633"/>
          </a:xfrm>
        </p:spPr>
        <p:txBody>
          <a:bodyPr tIns="0"/>
          <a:lstStyle>
            <a:lvl1pPr>
              <a:defRPr sz="1649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085607"/>
            <a:ext cx="4041775" cy="3189633"/>
          </a:xfrm>
        </p:spPr>
        <p:txBody>
          <a:bodyPr tIns="0"/>
          <a:lstStyle>
            <a:lvl1pPr>
              <a:defRPr sz="1649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01A37-BDC2-4086-9B46-AD490FFD786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25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969"/>
            <a:ext cx="8305800" cy="948002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A1E8B-A3F3-43AE-A2FC-9B39E6BEC3D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58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74995-9FD1-448E-902A-B02CF05CCE0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5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426603"/>
            <a:ext cx="2743200" cy="963802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799" y="1390405"/>
            <a:ext cx="2743200" cy="3792009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390405"/>
            <a:ext cx="5111750" cy="3792009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799"/>
            </a:lvl3pPr>
            <a:lvl4pPr>
              <a:defRPr sz="1501"/>
            </a:lvl4pPr>
            <a:lvl5pPr>
              <a:defRPr sz="1351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6DFC8-4541-4BA5-80CF-F624ABF5814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885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919037"/>
            <a:ext cx="5257800" cy="341280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1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4445383"/>
            <a:ext cx="155448" cy="12892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6204"/>
            <a:ext cx="2212848" cy="1312623"/>
          </a:xfrm>
        </p:spPr>
        <p:txBody>
          <a:bodyPr vert="horz" lIns="45720" tIns="45720" rIns="45720" bIns="45720" anchor="b"/>
          <a:lstStyle>
            <a:lvl1pPr algn="l">
              <a:buNone/>
              <a:defRPr sz="1501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346189"/>
            <a:ext cx="2209800" cy="1807524"/>
          </a:xfrm>
        </p:spPr>
        <p:txBody>
          <a:bodyPr lIns="64008" rIns="45720" bIns="45720" anchor="t"/>
          <a:lstStyle>
            <a:lvl1pPr marL="0" indent="0" algn="l">
              <a:spcBef>
                <a:spcPts val="189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5271948"/>
            <a:ext cx="609600" cy="302834"/>
          </a:xfrm>
        </p:spPr>
        <p:txBody>
          <a:bodyPr/>
          <a:lstStyle/>
          <a:p>
            <a:pPr>
              <a:defRPr/>
            </a:pPr>
            <a:fld id="{723EF3E2-323F-47D1-AEC2-75399E0288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994880"/>
            <a:ext cx="4617720" cy="3261127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4" y="4824280"/>
            <a:ext cx="9163050" cy="86373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9" tIns="34290" rIns="68579" bIns="34290" anchor="t" compatLnSpc="1"/>
          <a:lstStyle/>
          <a:p>
            <a:pPr marL="0" algn="l" rtl="0" eaLnBrk="1" latinLnBrk="0" hangingPunct="1"/>
            <a:endParaRPr kumimoji="0" lang="en-US" sz="135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2" y="5158718"/>
            <a:ext cx="4762500" cy="5293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9" tIns="34290" rIns="68579" bIns="34290" anchor="t" compatLnSpc="1"/>
          <a:lstStyle/>
          <a:p>
            <a:pPr marL="0" algn="l" rtl="0" eaLnBrk="1" latinLnBrk="0" hangingPunct="1"/>
            <a:endParaRPr kumimoji="0" lang="en-US" sz="135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57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4" y="-5923"/>
            <a:ext cx="9163050" cy="86373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9" tIns="34290" rIns="68579" bIns="34290" anchor="t" compatLnSpc="1"/>
          <a:lstStyle/>
          <a:p>
            <a:pPr marL="0" algn="l" rtl="0" eaLnBrk="1" latinLnBrk="0" hangingPunct="1"/>
            <a:endParaRPr kumimoji="0" lang="en-US" sz="135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5922"/>
            <a:ext cx="4762500" cy="5293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9" tIns="34290" rIns="68579" bIns="34290" anchor="t" compatLnSpc="1"/>
          <a:lstStyle/>
          <a:p>
            <a:pPr marL="0" algn="l" rtl="0" eaLnBrk="1" latinLnBrk="0" hangingPunct="1"/>
            <a:endParaRPr kumimoji="0" lang="en-US" sz="135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1" y="583969"/>
            <a:ext cx="8229600" cy="94800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1" y="1605284"/>
            <a:ext cx="8229600" cy="364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1" y="5271948"/>
            <a:ext cx="2133600" cy="3028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5271948"/>
            <a:ext cx="3352800" cy="3028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5271948"/>
            <a:ext cx="762000" cy="3028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B0DD6C1-579F-439C-BE30-B5409E50385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4" y="167879"/>
            <a:ext cx="9180548" cy="53846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1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25361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32" indent="-20573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44" indent="-18516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indent="-18516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12" indent="-15772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1" kern="1200">
          <a:solidFill>
            <a:schemeClr val="tx1"/>
          </a:solidFill>
          <a:latin typeface="+mn-lt"/>
          <a:ea typeface="+mn-ea"/>
          <a:cs typeface="+mn-cs"/>
        </a:defRPr>
      </a:lvl4pPr>
      <a:lvl5pPr marL="1097245" indent="-15772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1" kern="1200">
          <a:solidFill>
            <a:schemeClr val="tx1"/>
          </a:solidFill>
          <a:latin typeface="+mn-lt"/>
          <a:ea typeface="+mn-ea"/>
          <a:cs typeface="+mn-cs"/>
        </a:defRPr>
      </a:lvl5pPr>
      <a:lvl6pPr marL="1302978" indent="-15772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1440135" indent="-13715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67" indent="-137155" algn="l" rtl="0" eaLnBrk="1" latinLnBrk="0" hangingPunct="1">
        <a:spcBef>
          <a:spcPct val="20000"/>
        </a:spcBef>
        <a:buClr>
          <a:schemeClr val="tx2"/>
        </a:buClr>
        <a:buChar char="•"/>
        <a:defRPr kumimoji="0" sz="1201" kern="1200">
          <a:solidFill>
            <a:schemeClr val="tx1"/>
          </a:solidFill>
          <a:latin typeface="+mn-lt"/>
          <a:ea typeface="+mn-ea"/>
          <a:cs typeface="+mn-cs"/>
        </a:defRPr>
      </a:lvl8pPr>
      <a:lvl9pPr marL="1851600" indent="-13715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BD98586-9F2D-4D1F-B237-BE283A072D0B}"/>
              </a:ext>
            </a:extLst>
          </p:cNvPr>
          <p:cNvSpPr>
            <a:spLocks/>
          </p:cNvSpPr>
          <p:nvPr/>
        </p:nvSpPr>
        <p:spPr bwMode="auto">
          <a:xfrm>
            <a:off x="-9525" y="-6319"/>
            <a:ext cx="9163050" cy="8642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4500" tIns="42251" rIns="84500" bIns="42251"/>
          <a:lstStyle/>
          <a:p>
            <a:pPr defTabSz="845025">
              <a:defRPr/>
            </a:pPr>
            <a:endParaRPr lang="en-US" sz="1394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18975E2-4663-4533-8DE2-BEF86E9DB186}"/>
              </a:ext>
            </a:extLst>
          </p:cNvPr>
          <p:cNvSpPr>
            <a:spLocks/>
          </p:cNvSpPr>
          <p:nvPr/>
        </p:nvSpPr>
        <p:spPr bwMode="auto">
          <a:xfrm>
            <a:off x="4381500" y="-6320"/>
            <a:ext cx="4762500" cy="52930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4500" tIns="42251" rIns="84500" bIns="42251"/>
          <a:lstStyle/>
          <a:p>
            <a:pPr defTabSz="845025">
              <a:defRPr/>
            </a:pPr>
            <a:endParaRPr lang="en-US" sz="1394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052" name="Title Placeholder 8">
            <a:extLst>
              <a:ext uri="{FF2B5EF4-FFF2-40B4-BE49-F238E27FC236}">
                <a16:creationId xmlns:a16="http://schemas.microsoft.com/office/drawing/2014/main" id="{BF1BC0BB-2B10-4441-86FF-A89A6AAC45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84601"/>
            <a:ext cx="8229600" cy="94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5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2053" name="Text Placeholder 29">
            <a:extLst>
              <a:ext uri="{FF2B5EF4-FFF2-40B4-BE49-F238E27FC236}">
                <a16:creationId xmlns:a16="http://schemas.microsoft.com/office/drawing/2014/main" id="{FC53E477-5695-4D0B-9C94-34A3D57EED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5284"/>
            <a:ext cx="8229600" cy="364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901" tIns="42451" rIns="84901" bIns="424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1B753E4-9CD3-479A-A00E-BC5B7361A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72473"/>
            <a:ext cx="2133600" cy="30178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845025" eaLnBrk="1" latinLnBrk="0" hangingPunct="1">
              <a:defRPr kumimoji="0" sz="1095">
                <a:solidFill>
                  <a:srgbClr val="04617B">
                    <a:shade val="90000"/>
                  </a:srgbClr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2CC0645-9991-4FAE-8B4A-574851310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5272473"/>
            <a:ext cx="3352800" cy="30178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845025" eaLnBrk="1" latinLnBrk="0" hangingPunct="1">
              <a:defRPr kumimoji="0" sz="1095">
                <a:solidFill>
                  <a:srgbClr val="04617B">
                    <a:shade val="90000"/>
                  </a:srgbClr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02B12B9-DF42-4DC4-BA70-DCBF91E1F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5272473"/>
            <a:ext cx="762000" cy="30178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95">
                <a:solidFill>
                  <a:srgbClr val="045C75"/>
                </a:solidFill>
                <a:latin typeface="Garamond" panose="02020404030301010803" pitchFamily="18" charset="0"/>
              </a:defRPr>
            </a:lvl1pPr>
          </a:lstStyle>
          <a:p>
            <a:fld id="{EA2F29E8-CF2E-489E-8D0B-F1E6728740D0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2057" name="Group 1">
            <a:extLst>
              <a:ext uri="{FF2B5EF4-FFF2-40B4-BE49-F238E27FC236}">
                <a16:creationId xmlns:a16="http://schemas.microsoft.com/office/drawing/2014/main" id="{3BAED77F-C281-4C94-A9FE-2F743442F5A0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167480"/>
            <a:ext cx="9180513" cy="538782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90CC040-F993-4A61-8329-E5A649C818F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845025">
                <a:defRPr/>
              </a:pPr>
              <a:endParaRPr lang="en-US" sz="1394">
                <a:solidFill>
                  <a:prstClr val="black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229AE82-9CF9-4066-80FE-A0CDD0406EA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845025">
                <a:defRPr/>
              </a:pPr>
              <a:endParaRPr lang="en-US" sz="1394">
                <a:solidFill>
                  <a:prstClr val="black"/>
                </a:solidFill>
                <a:latin typeface="Garamond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48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78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78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78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78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78">
          <a:solidFill>
            <a:schemeClr val="tx2"/>
          </a:solidFill>
          <a:latin typeface="Calibri" panose="020F0502020204030204" pitchFamily="34" charset="0"/>
        </a:defRPr>
      </a:lvl5pPr>
      <a:lvl6pPr marL="455051" algn="l" rtl="0" fontAlgn="base">
        <a:spcBef>
          <a:spcPct val="0"/>
        </a:spcBef>
        <a:spcAft>
          <a:spcPct val="0"/>
        </a:spcAft>
        <a:defRPr sz="4578">
          <a:solidFill>
            <a:schemeClr val="tx2"/>
          </a:solidFill>
          <a:latin typeface="Calibri" panose="020F0502020204030204" pitchFamily="34" charset="0"/>
        </a:defRPr>
      </a:lvl6pPr>
      <a:lvl7pPr marL="910102" algn="l" rtl="0" fontAlgn="base">
        <a:spcBef>
          <a:spcPct val="0"/>
        </a:spcBef>
        <a:spcAft>
          <a:spcPct val="0"/>
        </a:spcAft>
        <a:defRPr sz="4578">
          <a:solidFill>
            <a:schemeClr val="tx2"/>
          </a:solidFill>
          <a:latin typeface="Calibri" panose="020F0502020204030204" pitchFamily="34" charset="0"/>
        </a:defRPr>
      </a:lvl7pPr>
      <a:lvl8pPr marL="1365153" algn="l" rtl="0" fontAlgn="base">
        <a:spcBef>
          <a:spcPct val="0"/>
        </a:spcBef>
        <a:spcAft>
          <a:spcPct val="0"/>
        </a:spcAft>
        <a:defRPr sz="4578">
          <a:solidFill>
            <a:schemeClr val="tx2"/>
          </a:solidFill>
          <a:latin typeface="Calibri" panose="020F0502020204030204" pitchFamily="34" charset="0"/>
        </a:defRPr>
      </a:lvl8pPr>
      <a:lvl9pPr marL="1820205" algn="l" rtl="0" fontAlgn="base">
        <a:spcBef>
          <a:spcPct val="0"/>
        </a:spcBef>
        <a:spcAft>
          <a:spcPct val="0"/>
        </a:spcAft>
        <a:defRPr sz="4578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52806" indent="-252806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389" kern="1200">
          <a:solidFill>
            <a:schemeClr val="tx1"/>
          </a:solidFill>
          <a:latin typeface="+mn-lt"/>
          <a:ea typeface="+mn-ea"/>
          <a:cs typeface="+mn-cs"/>
        </a:defRPr>
      </a:lvl1pPr>
      <a:lvl2pPr marL="590934" indent="-2275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190" kern="1200">
          <a:solidFill>
            <a:schemeClr val="tx1"/>
          </a:solidFill>
          <a:latin typeface="+mn-lt"/>
          <a:ea typeface="+mn-ea"/>
          <a:cs typeface="+mn-cs"/>
        </a:defRPr>
      </a:lvl2pPr>
      <a:lvl3pPr marL="843741" indent="-227526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098127" indent="-194345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350934" indent="-194345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1605545" indent="-19435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692" kern="1200">
          <a:solidFill>
            <a:schemeClr val="tx1"/>
          </a:solidFill>
          <a:latin typeface="+mn-lt"/>
          <a:ea typeface="+mn-ea"/>
          <a:cs typeface="+mn-cs"/>
        </a:defRPr>
      </a:lvl6pPr>
      <a:lvl7pPr marL="1774550" indent="-16900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49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28057" indent="-169005" algn="l" rtl="0" eaLnBrk="1" latinLnBrk="0" hangingPunct="1">
        <a:spcBef>
          <a:spcPct val="20000"/>
        </a:spcBef>
        <a:buClr>
          <a:schemeClr val="tx2"/>
        </a:buClr>
        <a:buChar char="•"/>
        <a:defRPr kumimoji="0" sz="1493" kern="1200">
          <a:solidFill>
            <a:schemeClr val="tx1"/>
          </a:solidFill>
          <a:latin typeface="+mn-lt"/>
          <a:ea typeface="+mn-ea"/>
          <a:cs typeface="+mn-cs"/>
        </a:defRPr>
      </a:lvl8pPr>
      <a:lvl9pPr marL="2281565" indent="-16900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94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5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50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75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900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2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5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7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800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kocai.csaba@rkk.hu" TargetMode="External"/><Relationship Id="rId2" Type="http://schemas.openxmlformats.org/officeDocument/2006/relationships/hyperlink" Target="mailto:lakocai.csaba@ktk.pte.h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b.3cdn.net/nefoundation/ff0740cad32550d916_o1m6byac6.pdf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674369"/>
            <a:ext cx="8492490" cy="14449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Local </a:t>
            </a:r>
            <a:r>
              <a:rPr lang="en-US" sz="3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complementary currencies: linking circular economy to 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local</a:t>
            </a:r>
            <a:r>
              <a:rPr lang="hu-HU" sz="3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hu-HU" sz="3000" dirty="0" err="1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development</a:t>
            </a:r>
            <a:r>
              <a:rPr lang="hu-HU" sz="3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policy</a:t>
            </a:r>
            <a:endParaRPr lang="en-US" sz="3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 bwMode="auto">
          <a:xfrm>
            <a:off x="1731561" y="2674045"/>
            <a:ext cx="6944140" cy="23094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79" tIns="34290" rIns="68579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77" eaLnBrk="1" hangingPunct="1"/>
            <a:r>
              <a:rPr lang="en-US" sz="1600" dirty="0" err="1">
                <a:solidFill>
                  <a:prstClr val="white"/>
                </a:solidFill>
              </a:rPr>
              <a:t>Csaba</a:t>
            </a: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dirty="0" err="1">
                <a:solidFill>
                  <a:prstClr val="white"/>
                </a:solidFill>
              </a:rPr>
              <a:t>Lakócai</a:t>
            </a:r>
            <a:endParaRPr lang="en-US" sz="1600" dirty="0">
              <a:solidFill>
                <a:prstClr val="white"/>
              </a:solidFill>
            </a:endParaRPr>
          </a:p>
          <a:p>
            <a:pPr algn="r" defTabSz="685777" eaLnBrk="1" hangingPunct="1">
              <a:spcAft>
                <a:spcPts val="1201"/>
              </a:spcAft>
            </a:pPr>
            <a:r>
              <a:rPr lang="en-US" sz="1600" dirty="0">
                <a:solidFill>
                  <a:prstClr val="white"/>
                </a:solidFill>
              </a:rPr>
              <a:t>PhD student, junior research fellow</a:t>
            </a:r>
          </a:p>
          <a:p>
            <a:pPr algn="r" defTabSz="685777" eaLnBrk="1" hangingPunct="1"/>
            <a:r>
              <a:rPr lang="en-US" sz="1600" dirty="0">
                <a:solidFill>
                  <a:prstClr val="white"/>
                </a:solidFill>
              </a:rPr>
              <a:t>University of </a:t>
            </a:r>
            <a:r>
              <a:rPr lang="en-US" sz="1600" dirty="0" err="1">
                <a:solidFill>
                  <a:prstClr val="white"/>
                </a:solidFill>
              </a:rPr>
              <a:t>Pécs</a:t>
            </a:r>
            <a:r>
              <a:rPr lang="en-US" sz="1600" dirty="0">
                <a:solidFill>
                  <a:prstClr val="white"/>
                </a:solidFill>
              </a:rPr>
              <a:t> (Hungary)</a:t>
            </a:r>
          </a:p>
          <a:p>
            <a:pPr algn="r" defTabSz="685777" eaLnBrk="1" hangingPunct="1"/>
            <a:r>
              <a:rPr lang="en-US" sz="1600" dirty="0">
                <a:solidFill>
                  <a:prstClr val="white"/>
                </a:solidFill>
              </a:rPr>
              <a:t>Faculty of Economics, Institute of Economic and Regional Studies</a:t>
            </a:r>
          </a:p>
          <a:p>
            <a:pPr algn="r" defTabSz="685777" eaLnBrk="1" hangingPunct="1">
              <a:spcBef>
                <a:spcPts val="1201"/>
              </a:spcBef>
              <a:spcAft>
                <a:spcPts val="1201"/>
              </a:spcAft>
            </a:pPr>
            <a:r>
              <a:rPr lang="en-US" sz="1600" dirty="0">
                <a:solidFill>
                  <a:prstClr val="white"/>
                </a:solidFill>
              </a:rPr>
              <a:t>Centre for Economic and Regional Studies, </a:t>
            </a:r>
            <a:r>
              <a:rPr lang="en-US" sz="1600" dirty="0" err="1">
                <a:solidFill>
                  <a:prstClr val="white"/>
                </a:solidFill>
              </a:rPr>
              <a:t>Pécs</a:t>
            </a:r>
            <a:endParaRPr lang="en-US" sz="1600" dirty="0">
              <a:solidFill>
                <a:prstClr val="white"/>
              </a:solidFill>
            </a:endParaRPr>
          </a:p>
          <a:p>
            <a:pPr algn="r" defTabSz="685777" eaLnBrk="1" hangingPunct="1">
              <a:spcBef>
                <a:spcPts val="0"/>
              </a:spcBef>
            </a:pPr>
            <a:r>
              <a:rPr lang="en-US" sz="1600" dirty="0">
                <a:solidFill>
                  <a:prstClr val="white"/>
                </a:solidFill>
                <a:hlinkClick r:id="rId2"/>
              </a:rPr>
              <a:t>lakocai.csaba@ktk.pte.hu</a:t>
            </a:r>
            <a:r>
              <a:rPr lang="en-US" sz="1600" dirty="0">
                <a:solidFill>
                  <a:prstClr val="white"/>
                </a:solidFill>
              </a:rPr>
              <a:t>; </a:t>
            </a:r>
            <a:r>
              <a:rPr lang="en-US" sz="1600" dirty="0">
                <a:solidFill>
                  <a:prstClr val="white"/>
                </a:solidFill>
                <a:hlinkClick r:id="rId3"/>
              </a:rPr>
              <a:t>lakocai.csaba@rkk.hu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36464" y="5121890"/>
            <a:ext cx="7991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Pécs</a:t>
            </a:r>
            <a:r>
              <a:rPr lang="en-US" sz="2200" b="1" dirty="0" smtClean="0"/>
              <a:t>, 2</a:t>
            </a:r>
            <a:r>
              <a:rPr lang="hu-HU" sz="2200" b="1" dirty="0" smtClean="0"/>
              <a:t>0</a:t>
            </a:r>
            <a:r>
              <a:rPr lang="en-US" sz="2200" b="1" dirty="0" smtClean="0"/>
              <a:t> </a:t>
            </a:r>
            <a:r>
              <a:rPr lang="hu-HU" sz="2200" b="1" dirty="0" err="1" smtClean="0"/>
              <a:t>April</a:t>
            </a:r>
            <a:r>
              <a:rPr lang="hu-HU" sz="2200" b="1" dirty="0" smtClean="0"/>
              <a:t> 2018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006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583167E-5FFE-4B02-99C7-BC584CDC46B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13510" y="408963"/>
            <a:ext cx="7266436" cy="589341"/>
          </a:xfrm>
        </p:spPr>
        <p:txBody>
          <a:bodyPr/>
          <a:lstStyle/>
          <a:p>
            <a:r>
              <a:rPr lang="en-US" altLang="hu-HU" sz="3500" dirty="0" smtClean="0"/>
              <a:t>Theoretical framework</a:t>
            </a:r>
            <a:endParaRPr lang="en-US" altLang="hu-HU" sz="3500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10B5523-4557-4387-97B8-0B2C4185E4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191" y="1239141"/>
            <a:ext cx="8733802" cy="4324172"/>
          </a:xfrm>
        </p:spPr>
        <p:txBody>
          <a:bodyPr/>
          <a:lstStyle/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hu-HU" sz="1850" dirty="0" smtClean="0"/>
              <a:t>Idea of monetary diversity: </a:t>
            </a:r>
            <a:r>
              <a:rPr lang="en-US" altLang="hu-HU" sz="1850" i="1" dirty="0" smtClean="0"/>
              <a:t>Money and Sustainability: The Missing Link </a:t>
            </a:r>
            <a:r>
              <a:rPr lang="en-US" altLang="hu-HU" sz="1850" dirty="0" smtClean="0"/>
              <a:t>by </a:t>
            </a:r>
            <a:r>
              <a:rPr lang="en-US" altLang="hu-HU" sz="1850" dirty="0" err="1" smtClean="0"/>
              <a:t>Lietaer</a:t>
            </a:r>
            <a:r>
              <a:rPr lang="en-US" altLang="hu-HU" sz="1850" dirty="0" smtClean="0"/>
              <a:t> et al, 2012.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hu-HU" sz="1900" dirty="0" smtClean="0"/>
              <a:t>Systemic </a:t>
            </a:r>
            <a:r>
              <a:rPr lang="en-US" altLang="hu-HU" sz="1900" dirty="0" smtClean="0">
                <a:solidFill>
                  <a:srgbClr val="000000"/>
                </a:solidFill>
              </a:rPr>
              <a:t>structural failures and </a:t>
            </a:r>
            <a:r>
              <a:rPr lang="en-US" altLang="hu-HU" sz="1900" dirty="0" smtClean="0"/>
              <a:t>the main negative effects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hu-HU" sz="1900" dirty="0" smtClean="0"/>
              <a:t>    of the current monetary system: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hu-HU" sz="1700" dirty="0" smtClean="0"/>
              <a:t>Amplification of boom and bust cycles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hu-HU" sz="1700" dirty="0" smtClean="0"/>
              <a:t>Short-term thinking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hu-HU" sz="1700" dirty="0" smtClean="0"/>
              <a:t>Compulsory growth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hu-HU" sz="1700" dirty="0" smtClean="0"/>
              <a:t>Concentration of wealth</a:t>
            </a:r>
          </a:p>
          <a:p>
            <a:pPr lvl="1">
              <a:spcAft>
                <a:spcPts val="1194"/>
              </a:spcAft>
              <a:buFont typeface="Arial" panose="020B0604020202020204" pitchFamily="34" charset="0"/>
              <a:buChar char="•"/>
            </a:pPr>
            <a:r>
              <a:rPr lang="en-US" altLang="hu-HU" sz="1700" dirty="0" smtClean="0"/>
              <a:t>Devaluation of social capital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hu-HU" sz="1850" dirty="0" smtClean="0"/>
              <a:t>Using different kinds of currencies for </a:t>
            </a:r>
            <a:r>
              <a:rPr lang="en-US" altLang="hu-HU" sz="1850" dirty="0" err="1" smtClean="0"/>
              <a:t>differend</a:t>
            </a:r>
            <a:r>
              <a:rPr lang="en-US" altLang="hu-HU" sz="1850" dirty="0" smtClean="0"/>
              <a:t> kinds and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hu-HU" sz="1850" dirty="0" smtClean="0"/>
              <a:t>     scales of issues is a precondition of sustainability</a:t>
            </a:r>
            <a:endParaRPr lang="en-US" altLang="hu-HU" sz="18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00" y="1880067"/>
            <a:ext cx="2291774" cy="327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1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10B5523-4557-4387-97B8-0B2C4185E4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191" y="1162228"/>
            <a:ext cx="8733802" cy="4401085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hu-HU" sz="2000" dirty="0" smtClean="0"/>
              <a:t>Two groups of monetary surrogates: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hu-HU" sz="1800" dirty="0" smtClean="0"/>
              <a:t>technical cash equivalents (e.g. bank cards, credit cards, vouchers, e</a:t>
            </a:r>
            <a:r>
              <a:rPr lang="hu-HU" altLang="hu-HU" sz="1800" dirty="0" smtClean="0"/>
              <a:t>-</a:t>
            </a:r>
            <a:r>
              <a:rPr lang="en-US" altLang="hu-HU" sz="1800" dirty="0" smtClean="0"/>
              <a:t>wallet, reward points etc.)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hu-HU" sz="1800" dirty="0" smtClean="0"/>
              <a:t>money substitutes as alternative currencies (on-line digital assets, local currencies, mutual credit systems)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hu-HU" sz="2000" dirty="0" smtClean="0">
                <a:solidFill>
                  <a:prstClr val="black"/>
                </a:solidFill>
              </a:rPr>
              <a:t>They are usually free of interest or have negative interest rates (demurrage):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US" altLang="hu-HU" sz="1800" dirty="0" smtClean="0">
                <a:solidFill>
                  <a:prstClr val="black"/>
                </a:solidFill>
              </a:rPr>
              <a:t> they do not fill the function of official money as tool of hoarding in order to better facilitate their function as medium of exchange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US" altLang="hu-HU" sz="1800" dirty="0" smtClean="0">
                <a:solidFill>
                  <a:prstClr val="black"/>
                </a:solidFill>
              </a:rPr>
              <a:t> the main goal is to better use the local capacities and resources according to the local demands</a:t>
            </a:r>
          </a:p>
          <a:p>
            <a:pPr marL="0" lvl="0" indent="0">
              <a:spcAft>
                <a:spcPts val="1000"/>
              </a:spcAft>
              <a:buNone/>
            </a:pPr>
            <a:r>
              <a:rPr lang="en-US" altLang="hu-HU" sz="1800" dirty="0" smtClean="0">
                <a:solidFill>
                  <a:prstClr val="black"/>
                </a:solidFill>
              </a:rPr>
              <a:t>	(Silvio Gesell: </a:t>
            </a:r>
            <a:r>
              <a:rPr lang="en-US" altLang="hu-HU" sz="1800" i="1" dirty="0" smtClean="0">
                <a:solidFill>
                  <a:prstClr val="black"/>
                </a:solidFill>
              </a:rPr>
              <a:t>The Natural Economic Order</a:t>
            </a:r>
            <a:r>
              <a:rPr lang="en-US" altLang="hu-HU" sz="1800" dirty="0" smtClean="0">
                <a:solidFill>
                  <a:prstClr val="black"/>
                </a:solidFill>
              </a:rPr>
              <a:t>, 1916)</a:t>
            </a:r>
          </a:p>
          <a:p>
            <a:pPr lvl="0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US" altLang="hu-HU" sz="165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FE208FC-40B9-454C-9D6A-869BD8D0BC1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96418" y="357687"/>
            <a:ext cx="8286105" cy="58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51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7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5051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0102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65153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0205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en-US" altLang="hu-HU" sz="2800" dirty="0" smtClean="0"/>
              <a:t>Local complementary currencies as money substitutes </a:t>
            </a:r>
            <a:endParaRPr lang="en-US" altLang="hu-HU" sz="2800" dirty="0"/>
          </a:p>
        </p:txBody>
      </p:sp>
    </p:spTree>
    <p:extLst>
      <p:ext uri="{BB962C8B-B14F-4D97-AF65-F5344CB8AC3E}">
        <p14:creationId xmlns:p14="http://schemas.microsoft.com/office/powerpoint/2010/main" val="17576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10B5523-4557-4387-97B8-0B2C4185E4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191" y="1128045"/>
            <a:ext cx="8733802" cy="4435269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altLang="hu-HU" sz="2000" dirty="0" smtClean="0"/>
              <a:t>Products and </a:t>
            </a:r>
            <a:r>
              <a:rPr lang="hu-HU" altLang="hu-HU" sz="2000" dirty="0" err="1" smtClean="0"/>
              <a:t>services</a:t>
            </a:r>
            <a:r>
              <a:rPr lang="hu-HU" altLang="hu-HU" sz="2000" dirty="0" smtClean="0"/>
              <a:t> of </a:t>
            </a:r>
            <a:r>
              <a:rPr lang="hu-HU" altLang="hu-HU" sz="2000" dirty="0" err="1" smtClean="0"/>
              <a:t>sustaible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finance</a:t>
            </a:r>
            <a:r>
              <a:rPr lang="hu-HU" altLang="hu-HU" sz="2000" dirty="0" smtClean="0"/>
              <a:t> (</a:t>
            </a:r>
            <a:r>
              <a:rPr lang="hu-HU" altLang="hu-HU" sz="2000" dirty="0" err="1" smtClean="0"/>
              <a:t>Weber</a:t>
            </a:r>
            <a:r>
              <a:rPr lang="hu-HU" altLang="hu-HU" sz="2000" dirty="0" smtClean="0"/>
              <a:t>, 2011):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altLang="hu-HU" sz="1600" dirty="0" err="1"/>
              <a:t>s</a:t>
            </a:r>
            <a:r>
              <a:rPr lang="hu-HU" altLang="hu-HU" sz="1600" dirty="0" err="1" smtClean="0"/>
              <a:t>ustainable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loans</a:t>
            </a:r>
            <a:endParaRPr lang="hu-HU" altLang="hu-HU" sz="1600" dirty="0" smtClean="0"/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altLang="hu-HU" sz="1600" dirty="0" err="1"/>
              <a:t>s</a:t>
            </a:r>
            <a:r>
              <a:rPr lang="hu-HU" altLang="hu-HU" sz="1600" dirty="0" err="1" smtClean="0"/>
              <a:t>ocially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responsible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investment</a:t>
            </a:r>
            <a:endParaRPr lang="hu-HU" altLang="hu-HU" sz="1600" dirty="0" smtClean="0"/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altLang="hu-HU" sz="1600" dirty="0" err="1"/>
              <a:t>c</a:t>
            </a:r>
            <a:r>
              <a:rPr lang="hu-HU" altLang="hu-HU" sz="1600" dirty="0" err="1" smtClean="0"/>
              <a:t>arbon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finance</a:t>
            </a:r>
            <a:endParaRPr lang="hu-HU" altLang="hu-HU" sz="1600" dirty="0" smtClean="0"/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altLang="hu-HU" sz="1600" dirty="0" err="1"/>
              <a:t>s</a:t>
            </a:r>
            <a:r>
              <a:rPr lang="hu-HU" altLang="hu-HU" sz="1600" dirty="0" err="1" smtClean="0"/>
              <a:t>ustainability</a:t>
            </a:r>
            <a:r>
              <a:rPr lang="hu-HU" altLang="hu-HU" sz="1600" dirty="0" smtClean="0"/>
              <a:t> saving </a:t>
            </a:r>
            <a:r>
              <a:rPr lang="hu-HU" altLang="hu-HU" sz="1600" dirty="0" err="1" smtClean="0"/>
              <a:t>accounts</a:t>
            </a:r>
            <a:endParaRPr lang="hu-HU" altLang="hu-HU" sz="1600" dirty="0" smtClean="0"/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altLang="hu-HU" sz="1600" dirty="0" err="1"/>
              <a:t>m</a:t>
            </a:r>
            <a:r>
              <a:rPr lang="hu-HU" altLang="hu-HU" sz="1600" dirty="0" err="1" smtClean="0"/>
              <a:t>icrofinance</a:t>
            </a:r>
            <a:r>
              <a:rPr lang="hu-HU" altLang="hu-HU" sz="1600" dirty="0" smtClean="0"/>
              <a:t>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altLang="hu-HU" sz="1600" dirty="0"/>
              <a:t>p</a:t>
            </a:r>
            <a:r>
              <a:rPr lang="hu-HU" altLang="hu-HU" sz="1600" dirty="0" smtClean="0"/>
              <a:t>roject </a:t>
            </a:r>
            <a:r>
              <a:rPr lang="hu-HU" altLang="hu-HU" sz="1600" dirty="0" err="1" smtClean="0"/>
              <a:t>finance</a:t>
            </a:r>
            <a:endParaRPr lang="hu-HU" altLang="hu-HU" sz="16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altLang="hu-HU" sz="2000" dirty="0"/>
              <a:t>L</a:t>
            </a:r>
            <a:r>
              <a:rPr lang="hu-HU" altLang="hu-HU" sz="2000" dirty="0" smtClean="0"/>
              <a:t>ocal </a:t>
            </a:r>
            <a:r>
              <a:rPr lang="hu-HU" altLang="hu-HU" sz="2000" dirty="0" err="1" smtClean="0"/>
              <a:t>complementary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currencies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can</a:t>
            </a:r>
            <a:r>
              <a:rPr lang="hu-HU" altLang="hu-HU" sz="2000" dirty="0" smtClean="0"/>
              <a:t> be </a:t>
            </a:r>
            <a:r>
              <a:rPr lang="hu-HU" altLang="hu-HU" sz="2000" dirty="0" err="1" smtClean="0"/>
              <a:t>seen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either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as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products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themselfs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or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as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tools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for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the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implementation</a:t>
            </a:r>
            <a:r>
              <a:rPr lang="hu-HU" altLang="hu-HU" sz="2000" dirty="0" smtClean="0"/>
              <a:t> of </a:t>
            </a:r>
            <a:r>
              <a:rPr lang="hu-HU" altLang="hu-HU" sz="2000" dirty="0" err="1" smtClean="0"/>
              <a:t>the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products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of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sustanable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finance</a:t>
            </a:r>
            <a:endParaRPr lang="hu-HU" altLang="hu-HU" sz="20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altLang="hu-HU" sz="2000" dirty="0" err="1" smtClean="0"/>
              <a:t>Some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products</a:t>
            </a:r>
            <a:r>
              <a:rPr lang="hu-HU" altLang="hu-HU" sz="2000" dirty="0" smtClean="0"/>
              <a:t> and </a:t>
            </a:r>
            <a:r>
              <a:rPr lang="hu-HU" altLang="hu-HU" sz="2000" dirty="0" err="1" smtClean="0"/>
              <a:t>services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are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offered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by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both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social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and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conventional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banks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while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some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others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are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only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by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alternative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finacial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institutions</a:t>
            </a:r>
            <a:endParaRPr lang="hu-HU" altLang="hu-HU" sz="20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altLang="hu-HU" sz="2000" dirty="0" err="1" smtClean="0"/>
              <a:t>What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about</a:t>
            </a:r>
            <a:r>
              <a:rPr lang="hu-HU" altLang="hu-HU" sz="2000" dirty="0" smtClean="0"/>
              <a:t> local </a:t>
            </a:r>
            <a:r>
              <a:rPr lang="hu-HU" altLang="hu-HU" sz="2000" dirty="0" err="1" smtClean="0"/>
              <a:t>currencies</a:t>
            </a:r>
            <a:r>
              <a:rPr lang="hu-HU" altLang="hu-HU" sz="2000" dirty="0" smtClean="0"/>
              <a:t>?</a:t>
            </a:r>
            <a:endParaRPr lang="hu-HU" altLang="hu-HU" sz="1801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u-HU" altLang="hu-HU" sz="1452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FE208FC-40B9-454C-9D6A-869BD8D0BC1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96418" y="349141"/>
            <a:ext cx="8516846" cy="58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51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7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5051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0102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65153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0205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en-US" altLang="hu-HU" sz="2800" dirty="0" smtClean="0"/>
              <a:t>Social banks, sustainable finance and circular economy I.</a:t>
            </a:r>
            <a:endParaRPr lang="en-US" altLang="hu-HU" sz="2800" dirty="0"/>
          </a:p>
        </p:txBody>
      </p:sp>
    </p:spTree>
    <p:extLst>
      <p:ext uri="{BB962C8B-B14F-4D97-AF65-F5344CB8AC3E}">
        <p14:creationId xmlns:p14="http://schemas.microsoft.com/office/powerpoint/2010/main" val="4722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24" y="4122159"/>
            <a:ext cx="1715939" cy="143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210B5523-4557-4387-97B8-0B2C4185E4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191" y="1086929"/>
            <a:ext cx="8733802" cy="4476386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hu-HU" sz="2000" dirty="0" smtClean="0"/>
              <a:t>Local currencies can </a:t>
            </a:r>
            <a:r>
              <a:rPr lang="en-US" altLang="hu-HU" sz="2000" i="1" dirty="0" smtClean="0"/>
              <a:t>internalize externalities </a:t>
            </a:r>
            <a:r>
              <a:rPr lang="en-US" altLang="hu-HU" sz="2000" dirty="0" smtClean="0"/>
              <a:t>(in some cases better than legal regulation does)</a:t>
            </a:r>
            <a:r>
              <a:rPr lang="en-US" altLang="hu-HU" sz="2000" dirty="0" smtClean="0">
                <a:cs typeface="Arial"/>
              </a:rPr>
              <a:t> going beyond the logic of conventional finance;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→"/>
            </a:pPr>
            <a:r>
              <a:rPr lang="en-US" altLang="hu-HU" sz="1801" dirty="0" smtClean="0">
                <a:cs typeface="Arial"/>
              </a:rPr>
              <a:t> local and regional currencies are basically issued by cooperatives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→"/>
            </a:pPr>
            <a:r>
              <a:rPr lang="en-US" altLang="hu-HU" sz="1801" dirty="0" smtClean="0">
                <a:cs typeface="Arial"/>
              </a:rPr>
              <a:t> general institutional transition is indispensable to sustainability in the long run</a:t>
            </a:r>
            <a:endParaRPr lang="en-US" altLang="hu-HU" sz="1801" dirty="0" smtClean="0"/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hu-HU" sz="2000" dirty="0" smtClean="0">
                <a:solidFill>
                  <a:prstClr val="black"/>
                </a:solidFill>
              </a:rPr>
              <a:t>Some existing local/regional currencies mainly with circular economy objectives: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hu-HU" sz="1602" dirty="0" smtClean="0">
                <a:solidFill>
                  <a:prstClr val="black"/>
                </a:solidFill>
                <a:cs typeface="Arial"/>
              </a:rPr>
              <a:t>EKO, Findhorn, Scotland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hu-HU" sz="1602" dirty="0" smtClean="0">
                <a:solidFill>
                  <a:prstClr val="black"/>
                </a:solidFill>
                <a:cs typeface="Arial"/>
              </a:rPr>
              <a:t>NU card, Rotterdam, the Netherlands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hu-HU" sz="1602" dirty="0" smtClean="0">
                <a:solidFill>
                  <a:prstClr val="black"/>
                </a:solidFill>
                <a:cs typeface="Arial"/>
              </a:rPr>
              <a:t>E-</a:t>
            </a:r>
            <a:r>
              <a:rPr lang="en-US" altLang="hu-HU" sz="1602" dirty="0" err="1" smtClean="0">
                <a:solidFill>
                  <a:prstClr val="black"/>
                </a:solidFill>
                <a:cs typeface="Arial"/>
              </a:rPr>
              <a:t>Portemonnee</a:t>
            </a:r>
            <a:r>
              <a:rPr lang="en-US" altLang="hu-HU" sz="1602" dirty="0" smtClean="0">
                <a:solidFill>
                  <a:prstClr val="black"/>
                </a:solidFill>
                <a:cs typeface="Arial"/>
              </a:rPr>
              <a:t>, Limburg province, Belgium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hu-HU" sz="1602" dirty="0" smtClean="0">
                <a:solidFill>
                  <a:prstClr val="black"/>
                </a:solidFill>
                <a:cs typeface="Arial"/>
              </a:rPr>
              <a:t>etc.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hu-HU" sz="1602" dirty="0" smtClean="0">
              <a:solidFill>
                <a:prstClr val="black"/>
              </a:solidFill>
              <a:cs typeface="Arial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FE208FC-40B9-454C-9D6A-869BD8D0BC1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96418" y="349141"/>
            <a:ext cx="8602303" cy="58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51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7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5051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0102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65153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0205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en-US" altLang="hu-HU" sz="2800" dirty="0" smtClean="0">
                <a:solidFill>
                  <a:srgbClr val="04617B"/>
                </a:solidFill>
              </a:rPr>
              <a:t>Social banks, sustainable finance and circular economy II.</a:t>
            </a:r>
            <a:endParaRPr lang="en-US" altLang="hu-HU" sz="2800" dirty="0">
              <a:solidFill>
                <a:srgbClr val="04617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5" b="94686" l="5981" r="95967">
                        <a14:foregroundMark x1="38665" y1="21498" x2="65229" y2="20531"/>
                        <a14:foregroundMark x1="20723" y1="29952" x2="21001" y2="63043"/>
                        <a14:foregroundMark x1="20862" y1="64493" x2="35049" y2="64734"/>
                        <a14:backgroundMark x1="58414" y1="19565" x2="65090" y2="19565"/>
                        <a14:backgroundMark x1="22949" y1="65459" x2="35327" y2="65700"/>
                        <a14:backgroundMark x1="30459" y1="79952" x2="30459" y2="79952"/>
                        <a14:backgroundMark x1="58554" y1="20048" x2="66203" y2="20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58" y="3745729"/>
            <a:ext cx="3232781" cy="186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223" y="3285947"/>
            <a:ext cx="1095560" cy="91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86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C7241B26-2598-42C8-A81F-976B63E9CE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8586" y="5371359"/>
            <a:ext cx="8993824" cy="267698"/>
          </a:xfrm>
        </p:spPr>
        <p:txBody>
          <a:bodyPr/>
          <a:lstStyle/>
          <a:p>
            <a:r>
              <a:rPr lang="hu-HU" altLang="hu-HU" sz="1642" dirty="0">
                <a:latin typeface="Arial" panose="020B0604020202020204" pitchFamily="34" charset="0"/>
                <a:cs typeface="Arial" panose="020B0604020202020204" pitchFamily="34" charset="0"/>
              </a:rPr>
              <a:t>e-Portemonnee organogram (Source: NEF (2015): </a:t>
            </a:r>
            <a:r>
              <a:rPr lang="hu-HU" altLang="hu-HU" sz="1642" i="1" dirty="0">
                <a:latin typeface="Arial" panose="020B0604020202020204" pitchFamily="34" charset="0"/>
                <a:cs typeface="Arial" panose="020B0604020202020204" pitchFamily="34" charset="0"/>
              </a:rPr>
              <a:t>People Powered Money.</a:t>
            </a:r>
            <a:r>
              <a:rPr lang="hu-HU" altLang="hu-HU" sz="1642" dirty="0">
                <a:latin typeface="Arial" panose="020B0604020202020204" pitchFamily="34" charset="0"/>
                <a:cs typeface="Arial" panose="020B0604020202020204" pitchFamily="34" charset="0"/>
              </a:rPr>
              <a:t> p. 75)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EFA7CBE-06B8-447A-B58E-B6434A289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" y="0"/>
            <a:ext cx="9097026" cy="532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4321" y="1068470"/>
            <a:ext cx="8962506" cy="4484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720" tIns="42480" rIns="81720" bIns="42480"/>
          <a:lstStyle/>
          <a:p>
            <a:pPr marL="436548" indent="-342890" algn="just" defTabSz="449249" hangingPunct="0">
              <a:spcAft>
                <a:spcPts val="12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387338" algn="l"/>
                <a:tab pos="1301710" algn="l"/>
                <a:tab pos="2216080" algn="l"/>
                <a:tab pos="3130451" algn="l"/>
                <a:tab pos="4044820" algn="l"/>
                <a:tab pos="4959192" algn="l"/>
                <a:tab pos="5873562" algn="l"/>
                <a:tab pos="6787933" algn="l"/>
                <a:tab pos="7702304" algn="l"/>
                <a:tab pos="8616674" algn="l"/>
                <a:tab pos="9531045" algn="l"/>
                <a:tab pos="10445416" algn="l"/>
              </a:tabLst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Shared </a:t>
            </a:r>
            <a:r>
              <a:rPr lang="en-US" sz="1900" kern="0" dirty="0" smtClean="0">
                <a:solidFill>
                  <a:srgbClr val="000000"/>
                </a:solidFill>
                <a:ea typeface="DejaVu Sans" panose="020B0603030804020204" pitchFamily="34" charset="0"/>
                <a:cs typeface="DejaVu Sans" panose="020B0603030804020204" pitchFamily="34" charset="0"/>
              </a:rPr>
              <a:t>“</a:t>
            </a:r>
            <a:r>
              <a:rPr lang="en-US" sz="19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European vision of the cities of tomorrow”</a:t>
            </a:r>
          </a:p>
          <a:p>
            <a:pPr marL="436548" indent="-342890" algn="just" defTabSz="449249" hangingPunct="0">
              <a:spcAft>
                <a:spcPts val="12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387338" algn="l"/>
                <a:tab pos="1301710" algn="l"/>
                <a:tab pos="2216080" algn="l"/>
                <a:tab pos="3130451" algn="l"/>
                <a:tab pos="4044820" algn="l"/>
                <a:tab pos="4959192" algn="l"/>
                <a:tab pos="5873562" algn="l"/>
                <a:tab pos="6787933" algn="l"/>
                <a:tab pos="7702304" algn="l"/>
                <a:tab pos="8616674" algn="l"/>
                <a:tab pos="9531045" algn="l"/>
                <a:tab pos="10445416" algn="l"/>
              </a:tabLst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United Nations’ 2030 agenda for sustainable development </a:t>
            </a:r>
            <a:r>
              <a:rPr lang="en-US" altLang="hu-HU" sz="1900" dirty="0" smtClean="0"/>
              <a:t>→ EU’s 12 urban ag</a:t>
            </a:r>
            <a:r>
              <a:rPr lang="en-US" altLang="hu-HU" sz="19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enda themes – promoting circular economy</a:t>
            </a:r>
          </a:p>
          <a:p>
            <a:pPr marL="436548" indent="-342890" algn="just" defTabSz="449249" hangingPunct="0"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387338" algn="l"/>
                <a:tab pos="1301710" algn="l"/>
                <a:tab pos="2216080" algn="l"/>
                <a:tab pos="3130451" algn="l"/>
                <a:tab pos="4044820" algn="l"/>
                <a:tab pos="4959192" algn="l"/>
                <a:tab pos="5873562" algn="l"/>
                <a:tab pos="6787933" algn="l"/>
                <a:tab pos="7702304" algn="l"/>
                <a:tab pos="8616674" algn="l"/>
                <a:tab pos="9531045" algn="l"/>
                <a:tab pos="10445416" algn="l"/>
              </a:tabLst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Europe 2020 strategy’s environmental dimension (green cities, green capital)</a:t>
            </a:r>
          </a:p>
          <a:p>
            <a:pPr marL="792402" lvl="1" indent="-342890" algn="just" defTabSz="449249" hangingPunct="0">
              <a:buClr>
                <a:srgbClr val="000000"/>
              </a:buClr>
              <a:buSzPct val="100000"/>
              <a:buFont typeface="Courier New" pitchFamily="49" charset="0"/>
              <a:buChar char="o"/>
              <a:tabLst>
                <a:tab pos="387338" algn="l"/>
                <a:tab pos="1301710" algn="l"/>
                <a:tab pos="2216080" algn="l"/>
                <a:tab pos="3130451" algn="l"/>
                <a:tab pos="4044820" algn="l"/>
                <a:tab pos="4959192" algn="l"/>
                <a:tab pos="5873562" algn="l"/>
                <a:tab pos="6787933" algn="l"/>
                <a:tab pos="7702304" algn="l"/>
                <a:tab pos="8616674" algn="l"/>
                <a:tab pos="9531045" algn="l"/>
                <a:tab pos="10445416" algn="l"/>
              </a:tabLst>
              <a:defRPr/>
            </a:pPr>
            <a:r>
              <a:rPr lang="en-US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developing public transportation</a:t>
            </a:r>
          </a:p>
          <a:p>
            <a:pPr marL="792402" lvl="1" indent="-342890" algn="just" defTabSz="449249" hangingPunct="0">
              <a:buClr>
                <a:srgbClr val="000000"/>
              </a:buClr>
              <a:buSzPct val="100000"/>
              <a:buFont typeface="Courier New" pitchFamily="49" charset="0"/>
              <a:buChar char="o"/>
              <a:tabLst>
                <a:tab pos="387338" algn="l"/>
                <a:tab pos="1301710" algn="l"/>
                <a:tab pos="2216080" algn="l"/>
                <a:tab pos="3130451" algn="l"/>
                <a:tab pos="4044820" algn="l"/>
                <a:tab pos="4959192" algn="l"/>
                <a:tab pos="5873562" algn="l"/>
                <a:tab pos="6787933" algn="l"/>
                <a:tab pos="7702304" algn="l"/>
                <a:tab pos="8616674" algn="l"/>
                <a:tab pos="9531045" algn="l"/>
                <a:tab pos="10445416" algn="l"/>
              </a:tabLst>
              <a:defRPr/>
            </a:pPr>
            <a:r>
              <a:rPr lang="en-US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improving pedestrian and cycling conditions</a:t>
            </a:r>
          </a:p>
          <a:p>
            <a:pPr marL="792402" lvl="1" indent="-342890" algn="just" defTabSz="449249" hangingPunct="0">
              <a:buClr>
                <a:srgbClr val="000000"/>
              </a:buClr>
              <a:buSzPct val="100000"/>
              <a:buFont typeface="Courier New" pitchFamily="49" charset="0"/>
              <a:buChar char="o"/>
              <a:tabLst>
                <a:tab pos="387338" algn="l"/>
                <a:tab pos="1301710" algn="l"/>
                <a:tab pos="2216080" algn="l"/>
                <a:tab pos="3130451" algn="l"/>
                <a:tab pos="4044820" algn="l"/>
                <a:tab pos="4959192" algn="l"/>
                <a:tab pos="5873562" algn="l"/>
                <a:tab pos="6787933" algn="l"/>
                <a:tab pos="7702304" algn="l"/>
                <a:tab pos="8616674" algn="l"/>
                <a:tab pos="9531045" algn="l"/>
                <a:tab pos="10445416" algn="l"/>
              </a:tabLst>
              <a:defRPr/>
            </a:pPr>
            <a:r>
              <a:rPr lang="en-US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implementing urban renewal</a:t>
            </a:r>
          </a:p>
          <a:p>
            <a:pPr marL="792402" lvl="1" indent="-342890" algn="just" defTabSz="449249" hangingPunct="0">
              <a:spcAft>
                <a:spcPts val="1200"/>
              </a:spcAft>
              <a:buClr>
                <a:srgbClr val="000000"/>
              </a:buClr>
              <a:buSzPct val="100000"/>
              <a:buFont typeface="Courier New" pitchFamily="49" charset="0"/>
              <a:buChar char="o"/>
              <a:tabLst>
                <a:tab pos="387338" algn="l"/>
                <a:tab pos="1301710" algn="l"/>
                <a:tab pos="2216080" algn="l"/>
                <a:tab pos="3130451" algn="l"/>
                <a:tab pos="4044820" algn="l"/>
                <a:tab pos="4959192" algn="l"/>
                <a:tab pos="5873562" algn="l"/>
                <a:tab pos="6787933" algn="l"/>
                <a:tab pos="7702304" algn="l"/>
                <a:tab pos="8616674" algn="l"/>
                <a:tab pos="9531045" algn="l"/>
                <a:tab pos="10445416" algn="l"/>
              </a:tabLst>
              <a:defRPr/>
            </a:pPr>
            <a:r>
              <a:rPr lang="en-US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fostering local environmental regeneration, etc.</a:t>
            </a:r>
          </a:p>
          <a:p>
            <a:pPr marL="436548" indent="-342890" algn="just" defTabSz="449249" hangingPunct="0">
              <a:spcAft>
                <a:spcPts val="12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387338" algn="l"/>
                <a:tab pos="1301710" algn="l"/>
                <a:tab pos="2216080" algn="l"/>
                <a:tab pos="3130451" algn="l"/>
                <a:tab pos="4044820" algn="l"/>
                <a:tab pos="4959192" algn="l"/>
                <a:tab pos="5873562" algn="l"/>
                <a:tab pos="6787933" algn="l"/>
                <a:tab pos="7702304" algn="l"/>
                <a:tab pos="8616674" algn="l"/>
                <a:tab pos="9531045" algn="l"/>
                <a:tab pos="10445416" algn="l"/>
              </a:tabLst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However the EU policy context is not always consistent with itself (!)</a:t>
            </a:r>
          </a:p>
          <a:p>
            <a:pPr marL="436548" indent="-342890" algn="just" defTabSz="449249" hangingPunct="0">
              <a:spcAft>
                <a:spcPts val="12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387338" algn="l"/>
                <a:tab pos="1301710" algn="l"/>
                <a:tab pos="2216080" algn="l"/>
                <a:tab pos="3130451" algn="l"/>
                <a:tab pos="4044820" algn="l"/>
                <a:tab pos="4959192" algn="l"/>
                <a:tab pos="5873562" algn="l"/>
                <a:tab pos="6787933" algn="l"/>
                <a:tab pos="7702304" algn="l"/>
                <a:tab pos="8616674" algn="l"/>
                <a:tab pos="9531045" algn="l"/>
                <a:tab pos="10445416" algn="l"/>
              </a:tabLst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Making the EU funds more tailor-made and place-sensitive – the potential link of the EU policy context and the local currency schemes</a:t>
            </a:r>
          </a:p>
          <a:p>
            <a:pPr marL="436548" indent="-342890" algn="just" defTabSz="449249" hangingPunct="0">
              <a:spcAft>
                <a:spcPts val="12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387338" algn="l"/>
                <a:tab pos="1301710" algn="l"/>
                <a:tab pos="2216080" algn="l"/>
                <a:tab pos="3130451" algn="l"/>
                <a:tab pos="4044820" algn="l"/>
                <a:tab pos="4959192" algn="l"/>
                <a:tab pos="5873562" algn="l"/>
                <a:tab pos="6787933" algn="l"/>
                <a:tab pos="7702304" algn="l"/>
                <a:tab pos="8616674" algn="l"/>
                <a:tab pos="9531045" algn="l"/>
                <a:tab pos="10445416" algn="l"/>
              </a:tabLst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Local complementary currencies can facilitate the better fulfilment of EU policy objectives	</a:t>
            </a:r>
            <a:endParaRPr lang="en-US" sz="1900" kern="0" dirty="0">
              <a:solidFill>
                <a:srgbClr val="D2A000"/>
              </a:solidFill>
              <a:cs typeface="Arial" panose="020B0604020202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2B19883-E1AB-4786-807F-2C5B81E61DCA}"/>
              </a:ext>
            </a:extLst>
          </p:cNvPr>
          <p:cNvSpPr txBox="1"/>
          <p:nvPr/>
        </p:nvSpPr>
        <p:spPr>
          <a:xfrm>
            <a:off x="3392240" y="5137015"/>
            <a:ext cx="233108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900" kern="0" dirty="0">
                <a:solidFill>
                  <a:srgbClr val="D2A000"/>
                </a:solidFill>
                <a:cs typeface="Arial" panose="020B0604020202020204" pitchFamily="34" charset="0"/>
              </a:rPr>
              <a:t>→ </a:t>
            </a:r>
            <a:r>
              <a:rPr lang="hu-HU" sz="1900" kern="0" dirty="0" err="1">
                <a:solidFill>
                  <a:srgbClr val="D2A000"/>
                </a:solidFill>
                <a:cs typeface="Arial" panose="020B0604020202020204" pitchFamily="34" charset="0"/>
              </a:rPr>
              <a:t>How</a:t>
            </a:r>
            <a:r>
              <a:rPr lang="hu-HU" sz="1900" kern="0" dirty="0">
                <a:solidFill>
                  <a:srgbClr val="D2A000"/>
                </a:solidFill>
                <a:cs typeface="Arial" panose="020B0604020202020204" pitchFamily="34" charset="0"/>
              </a:rPr>
              <a:t> </a:t>
            </a:r>
            <a:r>
              <a:rPr lang="hu-HU" sz="1900" kern="0" dirty="0" err="1">
                <a:solidFill>
                  <a:srgbClr val="D2A000"/>
                </a:solidFill>
                <a:cs typeface="Arial" panose="020B0604020202020204" pitchFamily="34" charset="0"/>
              </a:rPr>
              <a:t>to</a:t>
            </a:r>
            <a:r>
              <a:rPr lang="hu-HU" sz="1900" kern="0" dirty="0">
                <a:solidFill>
                  <a:srgbClr val="D2A000"/>
                </a:solidFill>
                <a:cs typeface="Arial" panose="020B0604020202020204" pitchFamily="34" charset="0"/>
              </a:rPr>
              <a:t> </a:t>
            </a:r>
            <a:r>
              <a:rPr lang="hu-HU" sz="1900" kern="0" dirty="0" err="1">
                <a:solidFill>
                  <a:srgbClr val="D2A000"/>
                </a:solidFill>
                <a:cs typeface="Arial" panose="020B0604020202020204" pitchFamily="34" charset="0"/>
              </a:rPr>
              <a:t>measure</a:t>
            </a:r>
            <a:r>
              <a:rPr lang="hu-HU" sz="1900" kern="0" dirty="0">
                <a:solidFill>
                  <a:srgbClr val="D2A000"/>
                </a:solidFill>
                <a:cs typeface="Arial" panose="020B0604020202020204" pitchFamily="34" charset="0"/>
              </a:rPr>
              <a:t>?</a:t>
            </a:r>
            <a:endParaRPr lang="hu-HU" sz="19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FE208FC-40B9-454C-9D6A-869BD8D0BC1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96418" y="349141"/>
            <a:ext cx="8602303" cy="58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51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7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5051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0102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65153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0205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en-US" altLang="hu-HU" sz="2800" dirty="0" smtClean="0">
                <a:solidFill>
                  <a:srgbClr val="04617B"/>
                </a:solidFill>
              </a:rPr>
              <a:t>Relations to </a:t>
            </a:r>
            <a:r>
              <a:rPr lang="hu-HU" altLang="hu-HU" sz="2800" dirty="0" err="1" smtClean="0">
                <a:solidFill>
                  <a:srgbClr val="04617B"/>
                </a:solidFill>
              </a:rPr>
              <a:t>broader</a:t>
            </a:r>
            <a:r>
              <a:rPr lang="hu-HU" altLang="hu-HU" sz="2800" dirty="0" smtClean="0">
                <a:solidFill>
                  <a:srgbClr val="04617B"/>
                </a:solidFill>
              </a:rPr>
              <a:t> EU</a:t>
            </a:r>
            <a:r>
              <a:rPr lang="en-US" altLang="hu-HU" sz="2800" dirty="0" smtClean="0">
                <a:solidFill>
                  <a:srgbClr val="04617B"/>
                </a:solidFill>
              </a:rPr>
              <a:t> policy framework   </a:t>
            </a:r>
            <a:endParaRPr lang="en-US" altLang="hu-HU" sz="2800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7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C7241B26-2598-42C8-A81F-976B63E9CE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1428" y="3476530"/>
            <a:ext cx="4226131" cy="135676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Panel regressions explaining the determinants of Kg waste per inhabitant, by waste product, 2009—2012, all Limburg Municipalities</a:t>
            </a:r>
            <a:br>
              <a:rPr lang="en-US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New Economics Foundation, 2015</a:t>
            </a:r>
            <a:endParaRPr lang="en-US" alt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611" y="-1106"/>
            <a:ext cx="4816441" cy="5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10B5523-4557-4387-97B8-0B2C4185E4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925" y="617362"/>
            <a:ext cx="8733802" cy="5050112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hu-HU" sz="1600" dirty="0" smtClean="0"/>
              <a:t>Blanc,</a:t>
            </a:r>
            <a:r>
              <a:rPr lang="hu-HU" altLang="hu-HU" sz="1600" dirty="0" smtClean="0"/>
              <a:t> J. –</a:t>
            </a:r>
            <a:r>
              <a:rPr lang="fr-FR" altLang="hu-HU" sz="1600" dirty="0" smtClean="0"/>
              <a:t> Perrissin-Fabert</a:t>
            </a:r>
            <a:r>
              <a:rPr lang="hu-HU" altLang="hu-HU" sz="1600" dirty="0" smtClean="0"/>
              <a:t>, B. (2016):</a:t>
            </a:r>
            <a:r>
              <a:rPr lang="fr-FR" altLang="hu-HU" sz="1600" dirty="0" smtClean="0"/>
              <a:t> </a:t>
            </a:r>
            <a:r>
              <a:rPr lang="fr-FR" altLang="hu-HU" sz="1600" i="1" dirty="0"/>
              <a:t>Financer la transition écologique des territoires par </a:t>
            </a:r>
            <a:r>
              <a:rPr lang="fr-FR" altLang="hu-HU" sz="1600" i="1" dirty="0" smtClean="0"/>
              <a:t>les</a:t>
            </a:r>
            <a:r>
              <a:rPr lang="hu-HU" altLang="hu-HU" sz="1600" i="1" dirty="0" smtClean="0"/>
              <a:t> </a:t>
            </a:r>
            <a:r>
              <a:rPr lang="fr-FR" altLang="hu-HU" sz="1600" i="1" dirty="0" smtClean="0"/>
              <a:t>monnaies </a:t>
            </a:r>
            <a:r>
              <a:rPr lang="fr-FR" altLang="hu-HU" sz="1600" i="1" dirty="0"/>
              <a:t>locales</a:t>
            </a:r>
            <a:r>
              <a:rPr lang="fr-FR" altLang="hu-HU" sz="1600" dirty="0"/>
              <a:t>. Note de l’Institut </a:t>
            </a:r>
            <a:r>
              <a:rPr lang="fr-FR" altLang="hu-HU" sz="1600" dirty="0" smtClean="0"/>
              <a:t>Veblen</a:t>
            </a:r>
            <a:r>
              <a:rPr lang="hu-HU" altLang="hu-HU" sz="1600" dirty="0" smtClean="0"/>
              <a:t>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hu-HU" sz="1600" dirty="0" smtClean="0"/>
              <a:t>Blanc</a:t>
            </a:r>
            <a:r>
              <a:rPr lang="en-US" altLang="hu-HU" sz="1600" dirty="0"/>
              <a:t>, J</a:t>
            </a:r>
            <a:r>
              <a:rPr lang="en-US" altLang="hu-HU" sz="1600" dirty="0" smtClean="0"/>
              <a:t>.</a:t>
            </a:r>
            <a:r>
              <a:rPr lang="hu-HU" altLang="hu-HU" sz="1600" dirty="0" smtClean="0"/>
              <a:t> –</a:t>
            </a:r>
            <a:r>
              <a:rPr lang="en-US" altLang="hu-HU" sz="1600" dirty="0" smtClean="0"/>
              <a:t> </a:t>
            </a:r>
            <a:r>
              <a:rPr lang="en-US" altLang="hu-HU" sz="1600" dirty="0"/>
              <a:t>Fare, M. (2013): Understanding the Role of Governments and Administrations in the Implementation of Community and Complementary Currencies. </a:t>
            </a:r>
            <a:r>
              <a:rPr lang="en-US" altLang="hu-HU" sz="1600" i="1" dirty="0"/>
              <a:t>Annals of Public and Cooperative Economics</a:t>
            </a:r>
            <a:r>
              <a:rPr lang="en-US" altLang="hu-HU" sz="1600" dirty="0"/>
              <a:t>, 1., 63-81.</a:t>
            </a:r>
            <a:endParaRPr lang="hu-HU" altLang="hu-HU" sz="1600" dirty="0" smtClean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hu-HU" sz="1600" dirty="0" smtClean="0"/>
              <a:t>Community </a:t>
            </a:r>
            <a:r>
              <a:rPr lang="en-US" altLang="hu-HU" sz="1600" dirty="0"/>
              <a:t>Currencies in Action (Ed.) (2015): </a:t>
            </a:r>
            <a:r>
              <a:rPr lang="en-US" altLang="hu-HU" sz="1600" i="1" dirty="0"/>
              <a:t>People Powered Money. Designing, developing &amp; delivering community currencies</a:t>
            </a:r>
            <a:r>
              <a:rPr lang="en-US" altLang="hu-HU" sz="1600" dirty="0"/>
              <a:t>. New Economic Foundation, London.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hu-HU" sz="1600" dirty="0" smtClean="0"/>
              <a:t>Kennedy</a:t>
            </a:r>
            <a:r>
              <a:rPr lang="en-US" altLang="hu-HU" sz="1600" dirty="0"/>
              <a:t>, M</a:t>
            </a:r>
            <a:r>
              <a:rPr lang="en-US" altLang="hu-HU" sz="1600" dirty="0" smtClean="0"/>
              <a:t>.</a:t>
            </a:r>
            <a:r>
              <a:rPr lang="hu-HU" altLang="hu-HU" sz="1600" dirty="0" smtClean="0"/>
              <a:t> –</a:t>
            </a:r>
            <a:r>
              <a:rPr lang="en-US" altLang="hu-HU" sz="1600" dirty="0" smtClean="0"/>
              <a:t> </a:t>
            </a:r>
            <a:r>
              <a:rPr lang="en-US" altLang="hu-HU" sz="1600" dirty="0" err="1"/>
              <a:t>Lietaer</a:t>
            </a:r>
            <a:r>
              <a:rPr lang="en-US" altLang="hu-HU" sz="1600" dirty="0"/>
              <a:t>, B. </a:t>
            </a:r>
            <a:r>
              <a:rPr lang="hu-HU" altLang="hu-HU" sz="1600" dirty="0" smtClean="0"/>
              <a:t>–</a:t>
            </a:r>
            <a:r>
              <a:rPr lang="en-US" altLang="hu-HU" sz="1600" dirty="0" smtClean="0"/>
              <a:t> </a:t>
            </a:r>
            <a:r>
              <a:rPr lang="en-US" altLang="hu-HU" sz="1600" dirty="0"/>
              <a:t>Rogers, J. (2012): </a:t>
            </a:r>
            <a:r>
              <a:rPr lang="en-US" altLang="hu-HU" sz="1600" i="1" dirty="0"/>
              <a:t>People Money. The Promise of Regional Currencies</a:t>
            </a:r>
            <a:r>
              <a:rPr lang="en-US" altLang="hu-HU" sz="1600" dirty="0"/>
              <a:t>. </a:t>
            </a:r>
            <a:r>
              <a:rPr lang="en-US" altLang="hu-HU" sz="1600" dirty="0" err="1"/>
              <a:t>Axminster</a:t>
            </a:r>
            <a:r>
              <a:rPr lang="en-US" altLang="hu-HU" sz="1600" dirty="0" smtClean="0"/>
              <a:t>.</a:t>
            </a:r>
            <a:endParaRPr lang="hu-HU" altLang="hu-HU" sz="1600" dirty="0" smtClean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altLang="hu-HU" sz="1600" dirty="0" err="1" smtClean="0"/>
              <a:t>Lagoarde-Segot</a:t>
            </a:r>
            <a:r>
              <a:rPr lang="hu-HU" altLang="hu-HU" sz="1600" dirty="0" smtClean="0"/>
              <a:t>, T. (2014): </a:t>
            </a:r>
            <a:r>
              <a:rPr lang="hu-HU" altLang="hu-HU" sz="1600" i="1" dirty="0" smtClean="0"/>
              <a:t>La </a:t>
            </a:r>
            <a:r>
              <a:rPr lang="hu-HU" altLang="hu-HU" sz="1600" i="1" dirty="0" err="1" smtClean="0"/>
              <a:t>finance</a:t>
            </a:r>
            <a:r>
              <a:rPr lang="hu-HU" altLang="hu-HU" sz="1600" i="1" dirty="0" smtClean="0"/>
              <a:t> </a:t>
            </a:r>
            <a:r>
              <a:rPr lang="hu-HU" altLang="hu-HU" sz="1600" i="1" dirty="0" err="1" smtClean="0"/>
              <a:t>solidaire</a:t>
            </a:r>
            <a:r>
              <a:rPr lang="hu-HU" altLang="hu-HU" sz="1600" i="1" dirty="0" smtClean="0"/>
              <a:t>. Un humanisme </a:t>
            </a:r>
            <a:r>
              <a:rPr lang="hu-HU" altLang="hu-HU" sz="1600" i="1" dirty="0" err="1" smtClean="0"/>
              <a:t>économique</a:t>
            </a:r>
            <a:r>
              <a:rPr lang="hu-HU" altLang="hu-HU" sz="1600" dirty="0"/>
              <a:t>. </a:t>
            </a:r>
            <a:r>
              <a:rPr lang="hu-HU" altLang="hu-HU" sz="1600" dirty="0" err="1" smtClean="0"/>
              <a:t>Louvain</a:t>
            </a:r>
            <a:r>
              <a:rPr lang="hu-HU" altLang="hu-HU" sz="1600" dirty="0" smtClean="0"/>
              <a:t>-la-</a:t>
            </a:r>
            <a:r>
              <a:rPr lang="hu-HU" altLang="hu-HU" sz="1600" dirty="0" err="1" smtClean="0"/>
              <a:t>Neuve</a:t>
            </a:r>
            <a:r>
              <a:rPr lang="hu-HU" altLang="hu-HU" sz="1600" dirty="0" smtClean="0"/>
              <a:t>: </a:t>
            </a:r>
            <a:r>
              <a:rPr lang="hu-HU" altLang="hu-HU" sz="1600" dirty="0"/>
              <a:t>De </a:t>
            </a:r>
            <a:r>
              <a:rPr lang="hu-HU" altLang="hu-HU" sz="1600" dirty="0" err="1"/>
              <a:t>Boeck</a:t>
            </a:r>
            <a:endParaRPr lang="en-US" altLang="hu-HU" sz="1600" dirty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hu-HU" sz="1600" dirty="0" err="1"/>
              <a:t>Lietaer</a:t>
            </a:r>
            <a:r>
              <a:rPr lang="en-US" altLang="hu-HU" sz="1600" dirty="0"/>
              <a:t>, B</a:t>
            </a:r>
            <a:r>
              <a:rPr lang="en-US" altLang="hu-HU" sz="1600" dirty="0" smtClean="0"/>
              <a:t>.</a:t>
            </a:r>
            <a:r>
              <a:rPr lang="hu-HU" altLang="hu-HU" sz="1600" dirty="0" smtClean="0"/>
              <a:t> –</a:t>
            </a:r>
            <a:r>
              <a:rPr lang="en-US" altLang="hu-HU" sz="1600" dirty="0" smtClean="0"/>
              <a:t> </a:t>
            </a:r>
            <a:r>
              <a:rPr lang="en-US" altLang="hu-HU" sz="1600" dirty="0" err="1"/>
              <a:t>Arnsperger</a:t>
            </a:r>
            <a:r>
              <a:rPr lang="en-US" altLang="hu-HU" sz="1600" dirty="0"/>
              <a:t>, C</a:t>
            </a:r>
            <a:r>
              <a:rPr lang="en-US" altLang="hu-HU" sz="1600" dirty="0" smtClean="0"/>
              <a:t>.</a:t>
            </a:r>
            <a:r>
              <a:rPr lang="hu-HU" altLang="hu-HU" sz="1600" dirty="0" smtClean="0"/>
              <a:t> –</a:t>
            </a:r>
            <a:r>
              <a:rPr lang="en-US" altLang="hu-HU" sz="1600" dirty="0" smtClean="0"/>
              <a:t> </a:t>
            </a:r>
            <a:r>
              <a:rPr lang="en-US" altLang="hu-HU" sz="1600" dirty="0"/>
              <a:t>Goerner, S. </a:t>
            </a:r>
            <a:r>
              <a:rPr lang="hu-HU" altLang="hu-HU" sz="1600" dirty="0" smtClean="0"/>
              <a:t>–</a:t>
            </a:r>
            <a:r>
              <a:rPr lang="en-US" altLang="hu-HU" sz="1600" dirty="0" smtClean="0"/>
              <a:t> </a:t>
            </a:r>
            <a:r>
              <a:rPr lang="en-US" altLang="hu-HU" sz="1600" dirty="0" err="1"/>
              <a:t>Brunnhuber</a:t>
            </a:r>
            <a:r>
              <a:rPr lang="en-US" altLang="hu-HU" sz="1600" dirty="0"/>
              <a:t>, S. (2012): </a:t>
            </a:r>
            <a:r>
              <a:rPr lang="en-US" altLang="hu-HU" sz="1600" i="1" dirty="0"/>
              <a:t>Money and Sustainability. The Missing Link</a:t>
            </a:r>
            <a:r>
              <a:rPr lang="en-US" altLang="hu-HU" sz="1600" dirty="0"/>
              <a:t>. A Report from the Club of Rome to Finance Watch and the World Business Academy. </a:t>
            </a:r>
            <a:r>
              <a:rPr lang="en-US" altLang="hu-HU" sz="1600" dirty="0" err="1"/>
              <a:t>Triarchy</a:t>
            </a:r>
            <a:r>
              <a:rPr lang="en-US" altLang="hu-HU" sz="1600" dirty="0"/>
              <a:t> Press, UK.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hu-HU" sz="1600" dirty="0"/>
              <a:t>New Economics Foundation (2015): </a:t>
            </a:r>
            <a:r>
              <a:rPr lang="en-US" altLang="hu-HU" sz="1600" i="1" dirty="0"/>
              <a:t>Money with a purpose. Community currencies achieving social, environmental and economic impact</a:t>
            </a:r>
            <a:r>
              <a:rPr lang="en-US" altLang="hu-HU" sz="1600" dirty="0" smtClean="0"/>
              <a:t>.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Retrieved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from</a:t>
            </a:r>
            <a:r>
              <a:rPr lang="hu-HU" altLang="hu-HU" sz="1600" dirty="0"/>
              <a:t>: </a:t>
            </a:r>
            <a:r>
              <a:rPr lang="hu-HU" altLang="hu-HU" sz="1600" dirty="0">
                <a:hlinkClick r:id="rId2"/>
              </a:rPr>
              <a:t>http://</a:t>
            </a:r>
            <a:r>
              <a:rPr lang="hu-HU" altLang="hu-HU" sz="1600" dirty="0" smtClean="0">
                <a:hlinkClick r:id="rId2"/>
              </a:rPr>
              <a:t>b.3cdn.net/nefoundation/ff0740cad32550d916_o1m6byac6.pdf</a:t>
            </a:r>
            <a:endParaRPr lang="hu-HU" altLang="hu-HU" sz="1600" dirty="0" smtClean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hu-HU" sz="1600" dirty="0"/>
              <a:t>Weber, O. (2014): Products and services. In: Weber, O. – Remer, S. (Eds</a:t>
            </a:r>
            <a:r>
              <a:rPr lang="en-US" altLang="hu-HU" sz="1600" i="1" dirty="0"/>
              <a:t>.): Social Banks and the Future of Sustainable Finance</a:t>
            </a:r>
            <a:r>
              <a:rPr lang="en-US" altLang="hu-HU" sz="1600" dirty="0"/>
              <a:t>. London, New York: Routledge, pp. 96–122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FE208FC-40B9-454C-9D6A-869BD8D0BC1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85403" y="209097"/>
            <a:ext cx="8516846" cy="39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51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7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5051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0102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65153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0205" algn="l" rtl="0" fontAlgn="base">
              <a:spcBef>
                <a:spcPct val="0"/>
              </a:spcBef>
              <a:spcAft>
                <a:spcPct val="0"/>
              </a:spcAft>
              <a:defRPr sz="4578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en-US" altLang="hu-HU" sz="2400" dirty="0" smtClean="0"/>
              <a:t>Main references</a:t>
            </a:r>
            <a:endParaRPr lang="en-US" altLang="hu-HU" sz="2400" dirty="0"/>
          </a:p>
        </p:txBody>
      </p:sp>
    </p:spTree>
    <p:extLst>
      <p:ext uri="{BB962C8B-B14F-4D97-AF65-F5344CB8AC3E}">
        <p14:creationId xmlns:p14="http://schemas.microsoft.com/office/powerpoint/2010/main" val="20922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4102</TotalTime>
  <Words>816</Words>
  <Application>Microsoft Office PowerPoint</Application>
  <PresentationFormat>Egyéni</PresentationFormat>
  <Paragraphs>70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21" baseType="lpstr">
      <vt:lpstr>Arial</vt:lpstr>
      <vt:lpstr>Arial Black</vt:lpstr>
      <vt:lpstr>Calibri</vt:lpstr>
      <vt:lpstr>Constantia</vt:lpstr>
      <vt:lpstr>Courier New</vt:lpstr>
      <vt:lpstr>DejaVu Sans</vt:lpstr>
      <vt:lpstr>Garamond</vt:lpstr>
      <vt:lpstr>Trebuchet MS</vt:lpstr>
      <vt:lpstr>Wingdings</vt:lpstr>
      <vt:lpstr>Wingdings 2</vt:lpstr>
      <vt:lpstr>Áramlás</vt:lpstr>
      <vt:lpstr>1_Áramlás</vt:lpstr>
      <vt:lpstr>Local complementary currencies: linking circular economy to local development policy</vt:lpstr>
      <vt:lpstr>Theoretical framework</vt:lpstr>
      <vt:lpstr>PowerPoint-bemutató</vt:lpstr>
      <vt:lpstr>PowerPoint-bemutató</vt:lpstr>
      <vt:lpstr>PowerPoint-bemutató</vt:lpstr>
      <vt:lpstr>e-Portemonnee organogram (Source: NEF (2015): People Powered Money. p. 75) </vt:lpstr>
      <vt:lpstr>PowerPoint-bemutató</vt:lpstr>
      <vt:lpstr>Panel regressions explaining the determinants of Kg waste per inhabitant, by waste product, 2009—2012, all Limburg Municipalities  Source: New Economics Foundation, 2015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Currencies as New Tools for Regional Development</dc:title>
  <dc:creator>Lakócai</dc:creator>
  <cp:lastModifiedBy>Csaba Lakócai</cp:lastModifiedBy>
  <cp:revision>192</cp:revision>
  <dcterms:created xsi:type="dcterms:W3CDTF">2016-10-17T07:45:57Z</dcterms:created>
  <dcterms:modified xsi:type="dcterms:W3CDTF">2018-04-19T15:39:44Z</dcterms:modified>
</cp:coreProperties>
</file>