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256" r:id="rId2"/>
    <p:sldId id="259" r:id="rId3"/>
    <p:sldId id="261" r:id="rId4"/>
    <p:sldId id="262" r:id="rId5"/>
    <p:sldId id="263" r:id="rId6"/>
    <p:sldId id="264" r:id="rId7"/>
    <p:sldId id="265" r:id="rId8"/>
    <p:sldId id="266" r:id="rId9"/>
    <p:sldId id="269" r:id="rId10"/>
    <p:sldId id="270" r:id="rId11"/>
    <p:sldId id="267" r:id="rId12"/>
    <p:sldId id="272" r:id="rId13"/>
    <p:sldId id="268" r:id="rId14"/>
    <p:sldId id="271" r:id="rId15"/>
    <p:sldId id="258" r:id="rId16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2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  <a:srgbClr val="FFFE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E1772D-4C37-4304-B2BE-8DCB7D32EACD}" type="datetimeFigureOut">
              <a:rPr lang="hu-HU" smtClean="0"/>
              <a:t>2018.04.18.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AE23F1-187D-46F9-8111-432DA096180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462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04.20.2018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457200" y="6093296"/>
            <a:ext cx="2895600" cy="365125"/>
          </a:xfrm>
        </p:spPr>
        <p:txBody>
          <a:bodyPr/>
          <a:lstStyle/>
          <a:p>
            <a:r>
              <a:rPr lang="hu-HU"/>
              <a:t>András Márton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3505200" y="6356350"/>
            <a:ext cx="2133600" cy="365125"/>
          </a:xfrm>
        </p:spPr>
        <p:txBody>
          <a:bodyPr/>
          <a:lstStyle/>
          <a:p>
            <a:fld id="{01DDE9EE-5ACC-4925-AFC2-30CB67241EF2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04.20.2018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András Márton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DE9EE-5ACC-4925-AFC2-30CB67241EF2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04.20.2018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András Márton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DE9EE-5ACC-4925-AFC2-30CB67241EF2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04.20.2018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András Márton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DE9EE-5ACC-4925-AFC2-30CB67241EF2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04.20.2018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András Márton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DE9EE-5ACC-4925-AFC2-30CB67241EF2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04.20.2018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András Márton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DE9EE-5ACC-4925-AFC2-30CB67241EF2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04.20.2018</a:t>
            </a: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András Márton</a:t>
            </a: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DE9EE-5ACC-4925-AFC2-30CB67241EF2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04.20.2018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András Márton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DE9EE-5ACC-4925-AFC2-30CB67241EF2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04.20.2018</a:t>
            </a: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András Márton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DE9EE-5ACC-4925-AFC2-30CB67241EF2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04.20.2018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András Márton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DE9EE-5ACC-4925-AFC2-30CB67241EF2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04.20.2018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András Márton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DE9EE-5ACC-4925-AFC2-30CB67241EF2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u-HU"/>
              <a:t>04.20.2018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60606" y="607080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u-HU"/>
              <a:t>András Márton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DE9EE-5ACC-4925-AFC2-30CB67241EF2}" type="slidenum">
              <a:rPr lang="hu-HU" smtClean="0"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solargis.com/maps-and-gis-data/download/hungary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4092956"/>
          </a:xfrm>
          <a:solidFill>
            <a:srgbClr val="1F497D"/>
          </a:solidFill>
        </p:spPr>
        <p:txBody>
          <a:bodyPr anchor="b" anchorCtr="0"/>
          <a:lstStyle/>
          <a:p>
            <a:r>
              <a:rPr lang="en-US" b="1" dirty="0">
                <a:solidFill>
                  <a:schemeClr val="bg1"/>
                </a:solidFill>
              </a:rPr>
              <a:t>The role of future orientation in the acceptance and local implementation of renewable energies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2728811" y="284614"/>
            <a:ext cx="6400800" cy="838944"/>
          </a:xfrm>
        </p:spPr>
        <p:txBody>
          <a:bodyPr>
            <a:normAutofit fontScale="47500" lnSpcReduction="20000"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Széchenyi</a:t>
            </a:r>
            <a:r>
              <a:rPr lang="en-US" dirty="0">
                <a:solidFill>
                  <a:schemeClr val="bg1"/>
                </a:solidFill>
              </a:rPr>
              <a:t> 2020 program framework (EFOP-3.6.1-16-2016-00013) under the European Union project titled: ”Institutional developments for intelligent specialization at the </a:t>
            </a:r>
            <a:r>
              <a:rPr lang="en-US" dirty="0" err="1">
                <a:solidFill>
                  <a:schemeClr val="bg1"/>
                </a:solidFill>
              </a:rPr>
              <a:t>Székesfehérvár</a:t>
            </a:r>
            <a:r>
              <a:rPr lang="en-US" dirty="0">
                <a:solidFill>
                  <a:schemeClr val="bg1"/>
                </a:solidFill>
              </a:rPr>
              <a:t> Campus of Corvinus University of Budapest”</a:t>
            </a:r>
            <a:endParaRPr lang="hu-HU" dirty="0">
              <a:solidFill>
                <a:schemeClr val="bg1"/>
              </a:solidFill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094981"/>
            <a:ext cx="3998670" cy="2763018"/>
          </a:xfrm>
          <a:prstGeom prst="rect">
            <a:avLst/>
          </a:prstGeom>
        </p:spPr>
      </p:pic>
      <p:sp>
        <p:nvSpPr>
          <p:cNvPr id="6" name="Cím 1">
            <a:extLst>
              <a:ext uri="{FF2B5EF4-FFF2-40B4-BE49-F238E27FC236}">
                <a16:creationId xmlns:a16="http://schemas.microsoft.com/office/drawing/2014/main" id="{8175F4EC-332C-4CCB-8870-0DE18A123826}"/>
              </a:ext>
            </a:extLst>
          </p:cNvPr>
          <p:cNvSpPr txBox="1">
            <a:spLocks/>
          </p:cNvSpPr>
          <p:nvPr/>
        </p:nvSpPr>
        <p:spPr>
          <a:xfrm>
            <a:off x="0" y="4005064"/>
            <a:ext cx="5148064" cy="2854960"/>
          </a:xfrm>
          <a:prstGeom prst="rect">
            <a:avLst/>
          </a:prstGeom>
          <a:solidFill>
            <a:srgbClr val="1F497D"/>
          </a:solidFill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500" b="1" dirty="0">
                <a:solidFill>
                  <a:schemeClr val="bg1"/>
                </a:solidFill>
              </a:rPr>
              <a:t>András Márton</a:t>
            </a:r>
          </a:p>
          <a:p>
            <a:r>
              <a:rPr lang="hu-HU" sz="2400" b="1" dirty="0">
                <a:solidFill>
                  <a:schemeClr val="bg1"/>
                </a:solidFill>
              </a:rPr>
              <a:t>Corvinus University of Budapest</a:t>
            </a:r>
          </a:p>
          <a:p>
            <a:r>
              <a:rPr lang="hu-HU" sz="2400" b="1" dirty="0">
                <a:solidFill>
                  <a:schemeClr val="bg1"/>
                </a:solidFill>
              </a:rPr>
              <a:t>andras.marton2@stud.uni-corvinus.hu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54FD209-6E4C-4466-95C1-429639EF6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5348" y="274638"/>
            <a:ext cx="6951451" cy="1143000"/>
          </a:xfrm>
        </p:spPr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9" name="Szöveg helye 8">
            <a:extLst>
              <a:ext uri="{FF2B5EF4-FFF2-40B4-BE49-F238E27FC236}">
                <a16:creationId xmlns:a16="http://schemas.microsoft.com/office/drawing/2014/main" id="{7F8955EB-1E4E-4E92-A9CA-05E0C741DE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1144" y="1196633"/>
            <a:ext cx="3726244" cy="576184"/>
          </a:xfrm>
        </p:spPr>
        <p:txBody>
          <a:bodyPr>
            <a:normAutofit lnSpcReduction="10000"/>
          </a:bodyPr>
          <a:lstStyle/>
          <a:p>
            <a:r>
              <a:rPr lang="hu-HU" sz="3200" dirty="0"/>
              <a:t>BAU 30</a:t>
            </a:r>
            <a:r>
              <a:rPr lang="hu-HU" dirty="0"/>
              <a:t> (19%)</a:t>
            </a:r>
          </a:p>
        </p:txBody>
      </p:sp>
      <p:sp>
        <p:nvSpPr>
          <p:cNvPr id="10" name="Tartalom helye 9">
            <a:extLst>
              <a:ext uri="{FF2B5EF4-FFF2-40B4-BE49-F238E27FC236}">
                <a16:creationId xmlns:a16="http://schemas.microsoft.com/office/drawing/2014/main" id="{B6C9FB50-5AA4-475B-9570-BF65B687DDB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11" name="Szöveg helye 10">
            <a:extLst>
              <a:ext uri="{FF2B5EF4-FFF2-40B4-BE49-F238E27FC236}">
                <a16:creationId xmlns:a16="http://schemas.microsoft.com/office/drawing/2014/main" id="{D83F583D-F0C3-4DBB-BB6A-E92A09DDA1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24128" y="1196632"/>
            <a:ext cx="2962672" cy="576185"/>
          </a:xfrm>
        </p:spPr>
        <p:txBody>
          <a:bodyPr>
            <a:normAutofit lnSpcReduction="10000"/>
          </a:bodyPr>
          <a:lstStyle/>
          <a:p>
            <a:pPr algn="ctr"/>
            <a:r>
              <a:rPr lang="hu-HU" sz="3200" dirty="0"/>
              <a:t>GREEN 30</a:t>
            </a:r>
            <a:r>
              <a:rPr lang="hu-HU" dirty="0"/>
              <a:t> (81%)</a:t>
            </a:r>
          </a:p>
        </p:txBody>
      </p:sp>
      <p:sp>
        <p:nvSpPr>
          <p:cNvPr id="12" name="Tartalom helye 11">
            <a:extLst>
              <a:ext uri="{FF2B5EF4-FFF2-40B4-BE49-F238E27FC236}">
                <a16:creationId xmlns:a16="http://schemas.microsoft.com/office/drawing/2014/main" id="{1BF3C95C-6E57-4526-B3EA-C3C6DC20416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átum helye 5">
            <a:extLst>
              <a:ext uri="{FF2B5EF4-FFF2-40B4-BE49-F238E27FC236}">
                <a16:creationId xmlns:a16="http://schemas.microsoft.com/office/drawing/2014/main" id="{AF055F85-7C5C-425E-B223-79D965743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04.20.2018</a:t>
            </a:r>
          </a:p>
        </p:txBody>
      </p:sp>
      <p:sp>
        <p:nvSpPr>
          <p:cNvPr id="7" name="Élőláb helye 6">
            <a:extLst>
              <a:ext uri="{FF2B5EF4-FFF2-40B4-BE49-F238E27FC236}">
                <a16:creationId xmlns:a16="http://schemas.microsoft.com/office/drawing/2014/main" id="{0F137EB7-1048-4F0A-AD2A-D57858BDD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hu-HU" dirty="0"/>
              <a:t>András Márton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8F3E562A-272B-48BF-93E8-5EB0CEA86D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1735349" cy="1080000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1A4B7479-0232-4136-8925-0F0E59BF91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921" y="5022000"/>
            <a:ext cx="2657079" cy="1836000"/>
          </a:xfrm>
          <a:prstGeom prst="rect">
            <a:avLst/>
          </a:prstGeom>
        </p:spPr>
      </p:pic>
      <p:pic>
        <p:nvPicPr>
          <p:cNvPr id="21" name="Kép 20">
            <a:extLst>
              <a:ext uri="{FF2B5EF4-FFF2-40B4-BE49-F238E27FC236}">
                <a16:creationId xmlns:a16="http://schemas.microsoft.com/office/drawing/2014/main" id="{7D2767B6-7256-4286-BAD5-1F38BE92A5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58" y="1815606"/>
            <a:ext cx="7428676" cy="2334813"/>
          </a:xfrm>
          <a:prstGeom prst="rect">
            <a:avLst/>
          </a:prstGeom>
        </p:spPr>
      </p:pic>
      <p:sp>
        <p:nvSpPr>
          <p:cNvPr id="18" name="Szövegdoboz 17">
            <a:extLst>
              <a:ext uri="{FF2B5EF4-FFF2-40B4-BE49-F238E27FC236}">
                <a16:creationId xmlns:a16="http://schemas.microsoft.com/office/drawing/2014/main" id="{3D457ADC-434B-4F2D-8A95-F44541A76C28}"/>
              </a:ext>
            </a:extLst>
          </p:cNvPr>
          <p:cNvSpPr txBox="1"/>
          <p:nvPr/>
        </p:nvSpPr>
        <p:spPr>
          <a:xfrm>
            <a:off x="3733905" y="1793025"/>
            <a:ext cx="1963433" cy="106695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ts val="1900"/>
              </a:lnSpc>
            </a:pPr>
            <a:r>
              <a:rPr lang="en-US" sz="1400" dirty="0"/>
              <a:t>I don’t want it</a:t>
            </a:r>
          </a:p>
          <a:p>
            <a:pPr>
              <a:lnSpc>
                <a:spcPts val="1900"/>
              </a:lnSpc>
            </a:pPr>
            <a:r>
              <a:rPr lang="en-US" sz="1400" dirty="0"/>
              <a:t>I want it</a:t>
            </a:r>
          </a:p>
          <a:p>
            <a:pPr>
              <a:lnSpc>
                <a:spcPts val="1900"/>
              </a:lnSpc>
            </a:pPr>
            <a:r>
              <a:rPr lang="en-US" sz="1400" dirty="0"/>
              <a:t>I already have it</a:t>
            </a:r>
          </a:p>
          <a:p>
            <a:pPr>
              <a:lnSpc>
                <a:spcPts val="1900"/>
              </a:lnSpc>
            </a:pPr>
            <a:endParaRPr lang="en-US" sz="1400" dirty="0"/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D3E8AB6A-E750-4A65-9323-F957BF4B3B73}"/>
              </a:ext>
            </a:extLst>
          </p:cNvPr>
          <p:cNvSpPr txBox="1"/>
          <p:nvPr/>
        </p:nvSpPr>
        <p:spPr>
          <a:xfrm>
            <a:off x="2915022" y="1364691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1F497D"/>
                </a:solidFill>
              </a:rPr>
              <a:t>Solar energy</a:t>
            </a:r>
          </a:p>
        </p:txBody>
      </p:sp>
      <p:pic>
        <p:nvPicPr>
          <p:cNvPr id="22" name="Kép 21">
            <a:extLst>
              <a:ext uri="{FF2B5EF4-FFF2-40B4-BE49-F238E27FC236}">
                <a16:creationId xmlns:a16="http://schemas.microsoft.com/office/drawing/2014/main" id="{70DA99B8-591A-4248-B80C-B8735E9755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75" y="4351448"/>
            <a:ext cx="7678863" cy="2260375"/>
          </a:xfrm>
          <a:prstGeom prst="rect">
            <a:avLst/>
          </a:prstGeom>
        </p:spPr>
      </p:pic>
      <p:sp>
        <p:nvSpPr>
          <p:cNvPr id="17" name="Szövegdoboz 16">
            <a:extLst>
              <a:ext uri="{FF2B5EF4-FFF2-40B4-BE49-F238E27FC236}">
                <a16:creationId xmlns:a16="http://schemas.microsoft.com/office/drawing/2014/main" id="{C821FAF8-24EC-470C-B1DF-8C7AE08F9A2F}"/>
              </a:ext>
            </a:extLst>
          </p:cNvPr>
          <p:cNvSpPr txBox="1"/>
          <p:nvPr/>
        </p:nvSpPr>
        <p:spPr>
          <a:xfrm>
            <a:off x="3458965" y="4404658"/>
            <a:ext cx="2654218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Don’t want at all</a:t>
            </a:r>
          </a:p>
          <a:p>
            <a:r>
              <a:rPr lang="en-US" sz="1400" dirty="0"/>
              <a:t>Don’t want it nearby</a:t>
            </a:r>
          </a:p>
          <a:p>
            <a:r>
              <a:rPr lang="en-US" sz="1400" dirty="0"/>
              <a:t>I don’t mind if nearby or somewhere else</a:t>
            </a:r>
          </a:p>
          <a:p>
            <a:r>
              <a:rPr lang="en-US" sz="1400" dirty="0"/>
              <a:t>I support to build it nearby</a:t>
            </a:r>
          </a:p>
          <a:p>
            <a:endParaRPr lang="en-US" sz="1400" dirty="0"/>
          </a:p>
        </p:txBody>
      </p:sp>
      <p:sp>
        <p:nvSpPr>
          <p:cNvPr id="16" name="Szövegdoboz 15">
            <a:extLst>
              <a:ext uri="{FF2B5EF4-FFF2-40B4-BE49-F238E27FC236}">
                <a16:creationId xmlns:a16="http://schemas.microsoft.com/office/drawing/2014/main" id="{A5278FDF-EF17-485E-8C37-69DBEFB1D12B}"/>
              </a:ext>
            </a:extLst>
          </p:cNvPr>
          <p:cNvSpPr txBox="1"/>
          <p:nvPr/>
        </p:nvSpPr>
        <p:spPr>
          <a:xfrm>
            <a:off x="2508698" y="3953094"/>
            <a:ext cx="4104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1F497D"/>
                </a:solidFill>
              </a:rPr>
              <a:t>Green power plant nearby</a:t>
            </a:r>
            <a:endParaRPr lang="en-US" b="1" dirty="0">
              <a:solidFill>
                <a:srgbClr val="1F497D"/>
              </a:solidFill>
            </a:endParaRPr>
          </a:p>
        </p:txBody>
      </p:sp>
      <p:sp>
        <p:nvSpPr>
          <p:cNvPr id="8" name="Dia számának helye 7">
            <a:extLst>
              <a:ext uri="{FF2B5EF4-FFF2-40B4-BE49-F238E27FC236}">
                <a16:creationId xmlns:a16="http://schemas.microsoft.com/office/drawing/2014/main" id="{D45FF8DC-ECE6-45C5-96F1-C6E7E8144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DE9EE-5ACC-4925-AFC2-30CB67241EF2}" type="slidenum">
              <a:rPr lang="hu-HU" smtClean="0"/>
              <a:t>10</a:t>
            </a:fld>
            <a:endParaRPr lang="hu-HU" dirty="0"/>
          </a:p>
        </p:txBody>
      </p:sp>
      <p:sp>
        <p:nvSpPr>
          <p:cNvPr id="19" name="Szövegdoboz 18">
            <a:extLst>
              <a:ext uri="{FF2B5EF4-FFF2-40B4-BE49-F238E27FC236}">
                <a16:creationId xmlns:a16="http://schemas.microsoft.com/office/drawing/2014/main" id="{11FB260C-AC6F-4C3D-84CE-E66F5E786D2C}"/>
              </a:ext>
            </a:extLst>
          </p:cNvPr>
          <p:cNvSpPr txBox="1"/>
          <p:nvPr/>
        </p:nvSpPr>
        <p:spPr>
          <a:xfrm>
            <a:off x="6778650" y="863166"/>
            <a:ext cx="2365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Source: Author</a:t>
            </a:r>
          </a:p>
        </p:txBody>
      </p:sp>
    </p:spTree>
    <p:extLst>
      <p:ext uri="{BB962C8B-B14F-4D97-AF65-F5344CB8AC3E}">
        <p14:creationId xmlns:p14="http://schemas.microsoft.com/office/powerpoint/2010/main" val="41474365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1A4B7479-0232-4136-8925-0F0E59BF91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921" y="5022000"/>
            <a:ext cx="2657079" cy="1836000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054FD209-6E4C-4466-95C1-429639EF6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5349" y="274638"/>
            <a:ext cx="6951451" cy="1143000"/>
          </a:xfrm>
        </p:spPr>
        <p:txBody>
          <a:bodyPr/>
          <a:lstStyle/>
          <a:p>
            <a:r>
              <a:rPr lang="en-US" dirty="0"/>
              <a:t>Results 2.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F349E2E-FE4D-4B4B-9BEA-D326DA2840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91611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r>
              <a:rPr lang="en-US" dirty="0"/>
              <a:t>Further tendencies on Green Path: better financial status, lower overhead expenses, rather walking or electric car (+train etc.)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n-US" dirty="0"/>
              <a:t>Interviews: preliminary results in </a:t>
            </a:r>
            <a:r>
              <a:rPr lang="en-US" dirty="0" err="1"/>
              <a:t>Székesfehérvár</a:t>
            </a:r>
            <a:r>
              <a:rPr lang="en-US" dirty="0"/>
              <a:t> (case study)</a:t>
            </a:r>
          </a:p>
          <a:p>
            <a:pPr lvl="1"/>
            <a:r>
              <a:rPr lang="en-US" dirty="0"/>
              <a:t>Poor in sustainable solutions, low number of green projects in development strategies</a:t>
            </a:r>
          </a:p>
          <a:p>
            <a:pPr lvl="1"/>
            <a:r>
              <a:rPr lang="en-US" b="1" dirty="0">
                <a:solidFill>
                  <a:srgbClr val="1F497D"/>
                </a:solidFill>
              </a:rPr>
              <a:t>Public</a:t>
            </a:r>
            <a:r>
              <a:rPr lang="en-US" dirty="0"/>
              <a:t> sector: optimism, openness, good examples</a:t>
            </a:r>
          </a:p>
          <a:p>
            <a:pPr lvl="1"/>
            <a:r>
              <a:rPr lang="en-US" b="1" dirty="0">
                <a:solidFill>
                  <a:srgbClr val="1F497D"/>
                </a:solidFill>
              </a:rPr>
              <a:t>Private</a:t>
            </a:r>
            <a:r>
              <a:rPr lang="en-US" dirty="0"/>
              <a:t> sector: sustainable solutions, CSR, energy strategy (</a:t>
            </a:r>
            <a:r>
              <a:rPr lang="en-US" b="1" dirty="0">
                <a:solidFill>
                  <a:srgbClr val="1F497D"/>
                </a:solidFill>
              </a:rPr>
              <a:t>big </a:t>
            </a:r>
            <a:r>
              <a:rPr lang="en-US" b="1" dirty="0" err="1">
                <a:solidFill>
                  <a:srgbClr val="1F497D"/>
                </a:solidFill>
              </a:rPr>
              <a:t>co.s</a:t>
            </a:r>
            <a:r>
              <a:rPr lang="en-US" dirty="0"/>
              <a:t>) </a:t>
            </a:r>
            <a:r>
              <a:rPr lang="en-US" b="1" dirty="0">
                <a:solidFill>
                  <a:srgbClr val="1F497D"/>
                </a:solidFill>
              </a:rPr>
              <a:t>↔</a:t>
            </a:r>
            <a:r>
              <a:rPr lang="en-US" dirty="0"/>
              <a:t> no renewables (but good waste management!), moderate CSR, basic planning (</a:t>
            </a:r>
            <a:r>
              <a:rPr lang="en-US" b="1" dirty="0">
                <a:solidFill>
                  <a:srgbClr val="1F497D"/>
                </a:solidFill>
              </a:rPr>
              <a:t>SMEs</a:t>
            </a:r>
            <a:r>
              <a:rPr lang="en-US" dirty="0"/>
              <a:t>)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8F3E562A-272B-48BF-93E8-5EB0CEA86D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1735349" cy="1080000"/>
          </a:xfrm>
          <a:prstGeom prst="rect">
            <a:avLst/>
          </a:prstGeom>
        </p:spPr>
      </p:pic>
      <p:sp>
        <p:nvSpPr>
          <p:cNvPr id="6" name="Dátum helye 5">
            <a:extLst>
              <a:ext uri="{FF2B5EF4-FFF2-40B4-BE49-F238E27FC236}">
                <a16:creationId xmlns:a16="http://schemas.microsoft.com/office/drawing/2014/main" id="{AF055F85-7C5C-425E-B223-79D965743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04.20.2018</a:t>
            </a:r>
          </a:p>
        </p:txBody>
      </p:sp>
      <p:sp>
        <p:nvSpPr>
          <p:cNvPr id="7" name="Élőláb helye 6">
            <a:extLst>
              <a:ext uri="{FF2B5EF4-FFF2-40B4-BE49-F238E27FC236}">
                <a16:creationId xmlns:a16="http://schemas.microsoft.com/office/drawing/2014/main" id="{0F137EB7-1048-4F0A-AD2A-D57858BDD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hu-HU" dirty="0"/>
              <a:t>András Márton</a:t>
            </a:r>
          </a:p>
        </p:txBody>
      </p:sp>
      <p:sp>
        <p:nvSpPr>
          <p:cNvPr id="8" name="Dia számának helye 7">
            <a:extLst>
              <a:ext uri="{FF2B5EF4-FFF2-40B4-BE49-F238E27FC236}">
                <a16:creationId xmlns:a16="http://schemas.microsoft.com/office/drawing/2014/main" id="{D45FF8DC-ECE6-45C5-96F1-C6E7E8144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DE9EE-5ACC-4925-AFC2-30CB67241EF2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131028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1A4B7479-0232-4136-8925-0F0E59BF91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921" y="5022000"/>
            <a:ext cx="2657079" cy="1836000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054FD209-6E4C-4466-95C1-429639EF6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5349" y="274638"/>
            <a:ext cx="6951451" cy="1143000"/>
          </a:xfrm>
        </p:spPr>
        <p:txBody>
          <a:bodyPr/>
          <a:lstStyle/>
          <a:p>
            <a:r>
              <a:rPr lang="en-US" dirty="0"/>
              <a:t>Results </a:t>
            </a:r>
            <a:r>
              <a:rPr lang="hu-HU" dirty="0"/>
              <a:t>3</a:t>
            </a:r>
            <a:r>
              <a:rPr lang="en-US" dirty="0"/>
              <a:t>.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F349E2E-FE4D-4B4B-9BEA-D326DA2840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91611"/>
          </a:xfrm>
          <a:noFill/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US" dirty="0"/>
              <a:t>Youth’s future orientation: measured by paper-based questionnaire in </a:t>
            </a:r>
            <a:r>
              <a:rPr lang="en-US" dirty="0" err="1"/>
              <a:t>Székesfehérvár</a:t>
            </a:r>
            <a:r>
              <a:rPr lang="en-US" dirty="0"/>
              <a:t> (case study)</a:t>
            </a:r>
          </a:p>
          <a:p>
            <a:pPr lvl="1"/>
            <a:r>
              <a:rPr lang="en-US" dirty="0"/>
              <a:t>Elementary school students (13 year-olds)</a:t>
            </a:r>
          </a:p>
          <a:p>
            <a:pPr lvl="1"/>
            <a:r>
              <a:rPr lang="en-US" dirty="0"/>
              <a:t>Interested about future, their future depends on them, further education, many sports and other occupation → </a:t>
            </a:r>
            <a:r>
              <a:rPr lang="en-US" b="1" dirty="0">
                <a:solidFill>
                  <a:srgbClr val="1F497D"/>
                </a:solidFill>
              </a:rPr>
              <a:t>positive future attitude</a:t>
            </a:r>
          </a:p>
          <a:p>
            <a:pPr lvl="1"/>
            <a:r>
              <a:rPr lang="en-US" dirty="0"/>
              <a:t>Don’t plan their free-time, no independence in studying, no plans for future profession</a:t>
            </a:r>
            <a:br>
              <a:rPr lang="hu-HU" dirty="0"/>
            </a:br>
            <a:r>
              <a:rPr lang="en-US" dirty="0"/>
              <a:t>→ </a:t>
            </a:r>
            <a:r>
              <a:rPr lang="en-US" b="1" dirty="0">
                <a:solidFill>
                  <a:srgbClr val="1F497D"/>
                </a:solidFill>
              </a:rPr>
              <a:t>moderate future orientation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8F3E562A-272B-48BF-93E8-5EB0CEA86D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1735349" cy="1080000"/>
          </a:xfrm>
          <a:prstGeom prst="rect">
            <a:avLst/>
          </a:prstGeom>
        </p:spPr>
      </p:pic>
      <p:sp>
        <p:nvSpPr>
          <p:cNvPr id="6" name="Dátum helye 5">
            <a:extLst>
              <a:ext uri="{FF2B5EF4-FFF2-40B4-BE49-F238E27FC236}">
                <a16:creationId xmlns:a16="http://schemas.microsoft.com/office/drawing/2014/main" id="{AF055F85-7C5C-425E-B223-79D965743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04.20.2018</a:t>
            </a:r>
          </a:p>
        </p:txBody>
      </p:sp>
      <p:sp>
        <p:nvSpPr>
          <p:cNvPr id="7" name="Élőláb helye 6">
            <a:extLst>
              <a:ext uri="{FF2B5EF4-FFF2-40B4-BE49-F238E27FC236}">
                <a16:creationId xmlns:a16="http://schemas.microsoft.com/office/drawing/2014/main" id="{0F137EB7-1048-4F0A-AD2A-D57858BDD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hu-HU" dirty="0"/>
              <a:t>András Márton</a:t>
            </a:r>
          </a:p>
        </p:txBody>
      </p:sp>
      <p:sp>
        <p:nvSpPr>
          <p:cNvPr id="8" name="Dia számának helye 7">
            <a:extLst>
              <a:ext uri="{FF2B5EF4-FFF2-40B4-BE49-F238E27FC236}">
                <a16:creationId xmlns:a16="http://schemas.microsoft.com/office/drawing/2014/main" id="{D45FF8DC-ECE6-45C5-96F1-C6E7E8144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DE9EE-5ACC-4925-AFC2-30CB67241EF2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479539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1A4B7479-0232-4136-8925-0F0E59BF91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921" y="5022000"/>
            <a:ext cx="2657079" cy="1836000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054FD209-6E4C-4466-95C1-429639EF6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5349" y="274638"/>
            <a:ext cx="6951451" cy="1143000"/>
          </a:xfrm>
        </p:spPr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F349E2E-FE4D-4B4B-9BEA-D326DA2840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Future orientation correlates with green behavior (the more oriented, the greener)</a:t>
            </a:r>
          </a:p>
          <a:p>
            <a:r>
              <a:rPr lang="en-US" dirty="0"/>
              <a:t>People tend to think about a greener future</a:t>
            </a:r>
          </a:p>
          <a:p>
            <a:r>
              <a:rPr lang="en-US" dirty="0"/>
              <a:t>Local companies are moderately future oriented: sustainability is a financial question</a:t>
            </a:r>
          </a:p>
          <a:p>
            <a:r>
              <a:rPr lang="en-US" dirty="0"/>
              <a:t>Future generation (youth): keep positive attitude, but should</a:t>
            </a:r>
            <a:r>
              <a:rPr lang="hu-HU" dirty="0"/>
              <a:t> </a:t>
            </a:r>
            <a:r>
              <a:rPr lang="en-US" dirty="0"/>
              <a:t>act more for the future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8F3E562A-272B-48BF-93E8-5EB0CEA86D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1735349" cy="1080000"/>
          </a:xfrm>
          <a:prstGeom prst="rect">
            <a:avLst/>
          </a:prstGeom>
        </p:spPr>
      </p:pic>
      <p:sp>
        <p:nvSpPr>
          <p:cNvPr id="6" name="Dátum helye 5">
            <a:extLst>
              <a:ext uri="{FF2B5EF4-FFF2-40B4-BE49-F238E27FC236}">
                <a16:creationId xmlns:a16="http://schemas.microsoft.com/office/drawing/2014/main" id="{AF055F85-7C5C-425E-B223-79D965743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04.20.2018</a:t>
            </a:r>
          </a:p>
        </p:txBody>
      </p:sp>
      <p:sp>
        <p:nvSpPr>
          <p:cNvPr id="7" name="Élőláb helye 6">
            <a:extLst>
              <a:ext uri="{FF2B5EF4-FFF2-40B4-BE49-F238E27FC236}">
                <a16:creationId xmlns:a16="http://schemas.microsoft.com/office/drawing/2014/main" id="{0F137EB7-1048-4F0A-AD2A-D57858BDD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hu-HU" dirty="0"/>
              <a:t>András Márton</a:t>
            </a:r>
          </a:p>
        </p:txBody>
      </p:sp>
      <p:sp>
        <p:nvSpPr>
          <p:cNvPr id="8" name="Dia számának helye 7">
            <a:extLst>
              <a:ext uri="{FF2B5EF4-FFF2-40B4-BE49-F238E27FC236}">
                <a16:creationId xmlns:a16="http://schemas.microsoft.com/office/drawing/2014/main" id="{D45FF8DC-ECE6-45C5-96F1-C6E7E8144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DE9EE-5ACC-4925-AFC2-30CB67241EF2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49825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1A4B7479-0232-4136-8925-0F0E59BF91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921" y="5022000"/>
            <a:ext cx="2657079" cy="1836000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054FD209-6E4C-4466-95C1-429639EF6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5349" y="274638"/>
            <a:ext cx="6951451" cy="1143000"/>
          </a:xfrm>
        </p:spPr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F349E2E-FE4D-4B4B-9BEA-D326DA2840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4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err="1"/>
              <a:t>Sáfián</a:t>
            </a:r>
            <a:r>
              <a:rPr lang="en-US" dirty="0"/>
              <a:t> F</a:t>
            </a:r>
            <a:r>
              <a:rPr lang="hu-HU" dirty="0"/>
              <a:t>.</a:t>
            </a:r>
            <a:r>
              <a:rPr lang="en-US" dirty="0"/>
              <a:t> (2014): Modelling the Hungarian energy system – The first step towards sustainable energy planning. </a:t>
            </a:r>
            <a:r>
              <a:rPr lang="en-US" i="1" dirty="0"/>
              <a:t>Energy</a:t>
            </a:r>
            <a:r>
              <a:rPr lang="en-US" dirty="0"/>
              <a:t>, Volume 69, 1 May 2014, pp. 58–66.</a:t>
            </a:r>
            <a:endParaRPr lang="hu-HU" dirty="0"/>
          </a:p>
          <a:p>
            <a:pPr marL="514350" indent="-514350">
              <a:buFont typeface="+mj-lt"/>
              <a:buAutoNum type="arabicPeriod"/>
            </a:pPr>
            <a:r>
              <a:rPr lang="hu-HU" dirty="0" err="1"/>
              <a:t>Hunyár</a:t>
            </a:r>
            <a:r>
              <a:rPr lang="hu-HU" dirty="0"/>
              <a:t> M. – Veszprémi K. – Szépszó G.: Újdonságok Magyarország szélenergia potenciáljáról. [</a:t>
            </a:r>
            <a:r>
              <a:rPr lang="en-US" dirty="0"/>
              <a:t>News on wind potential in Hungary</a:t>
            </a:r>
            <a:r>
              <a:rPr lang="hu-HU" dirty="0"/>
              <a:t>] In: </a:t>
            </a:r>
            <a:r>
              <a:rPr lang="hu-HU" i="1" dirty="0"/>
              <a:t>Magyarországi szél és napenergia kutatás eredményei</a:t>
            </a:r>
            <a:r>
              <a:rPr lang="hu-HU" dirty="0"/>
              <a:t>. Dobi Ildikó (szerk.), Országos Meteorológiai Szolgálat, Budapest</a:t>
            </a:r>
          </a:p>
          <a:p>
            <a:pPr marL="514350" indent="-514350">
              <a:buFont typeface="+mj-lt"/>
              <a:buAutoNum type="arabicPeriod"/>
            </a:pPr>
            <a:r>
              <a:rPr lang="hu-HU" dirty="0"/>
              <a:t>Czene </a:t>
            </a:r>
            <a:r>
              <a:rPr lang="hu-HU" dirty="0" err="1"/>
              <a:t>Zs</a:t>
            </a:r>
            <a:r>
              <a:rPr lang="hu-HU" dirty="0"/>
              <a:t>. – Péti M. (2010): Helyi Gazdaságfejlesztés – Ötletadó megoldások, jó gyakorlatok. [</a:t>
            </a:r>
            <a:r>
              <a:rPr lang="en-US" dirty="0"/>
              <a:t>Local economic development—Inspiring solutions, good practices</a:t>
            </a:r>
            <a:r>
              <a:rPr lang="hu-HU" dirty="0"/>
              <a:t>] </a:t>
            </a:r>
            <a:r>
              <a:rPr lang="hu-HU" i="1" dirty="0"/>
              <a:t>Területfejlesztési füzetek 2</a:t>
            </a:r>
            <a:r>
              <a:rPr lang="hu-HU" dirty="0"/>
              <a:t>., NFM–NGM–VÁTI, Budapest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Cork 2.0 Declaration </a:t>
            </a:r>
            <a:r>
              <a:rPr lang="hu-HU" dirty="0"/>
              <a:t>(</a:t>
            </a:r>
            <a:r>
              <a:rPr lang="en-US" dirty="0"/>
              <a:t>2016</a:t>
            </a:r>
            <a:r>
              <a:rPr lang="hu-HU" dirty="0"/>
              <a:t>)</a:t>
            </a:r>
            <a:r>
              <a:rPr lang="en-US" dirty="0"/>
              <a:t>. </a:t>
            </a:r>
            <a:r>
              <a:rPr lang="en-US" i="1" dirty="0"/>
              <a:t>A Better Life in Rural Areas</a:t>
            </a:r>
            <a:r>
              <a:rPr lang="en-US" dirty="0"/>
              <a:t>. Prepared by the participants of the European</a:t>
            </a:r>
            <a:r>
              <a:rPr lang="hu-HU" dirty="0"/>
              <a:t> </a:t>
            </a:r>
            <a:r>
              <a:rPr lang="en-US" dirty="0"/>
              <a:t>Conference on Rural Development in Cork, Ireland, 5</a:t>
            </a:r>
            <a:r>
              <a:rPr lang="hu-HU" dirty="0"/>
              <a:t>-</a:t>
            </a:r>
            <a:r>
              <a:rPr lang="en-US" dirty="0"/>
              <a:t>6th September</a:t>
            </a:r>
            <a:endParaRPr lang="hu-HU" dirty="0"/>
          </a:p>
          <a:p>
            <a:pPr marL="514350" indent="-514350">
              <a:buFont typeface="+mj-lt"/>
              <a:buAutoNum type="arabicPeriod"/>
            </a:pPr>
            <a:r>
              <a:rPr lang="hu-HU" dirty="0" err="1"/>
              <a:t>Nováky</a:t>
            </a:r>
            <a:r>
              <a:rPr lang="hu-HU" dirty="0"/>
              <a:t> E. (2011): A participatív módszerek az interaktív jövőkutatásban. [</a:t>
            </a:r>
            <a:r>
              <a:rPr lang="en-US" dirty="0"/>
              <a:t>Participatory methods in interactive futures studies</a:t>
            </a:r>
            <a:r>
              <a:rPr lang="hu-HU" dirty="0"/>
              <a:t>] </a:t>
            </a:r>
            <a:r>
              <a:rPr lang="hu-HU" i="1" dirty="0"/>
              <a:t>Jövőelméletek 18</a:t>
            </a:r>
            <a:r>
              <a:rPr lang="hu-HU" dirty="0"/>
              <a:t>., Budapesti Corvinus Egyetem, Jövőkutatás Tanszék, Budapest</a:t>
            </a:r>
          </a:p>
          <a:p>
            <a:pPr marL="514350" indent="-514350">
              <a:buFont typeface="+mj-lt"/>
              <a:buAutoNum type="arabicPeriod"/>
            </a:pPr>
            <a:r>
              <a:rPr lang="hu-HU" dirty="0"/>
              <a:t>Hideg É. – </a:t>
            </a:r>
            <a:r>
              <a:rPr lang="hu-HU" dirty="0" err="1"/>
              <a:t>Nováky</a:t>
            </a:r>
            <a:r>
              <a:rPr lang="hu-HU" dirty="0"/>
              <a:t>, E. (1996): Jövőorientáltság-vizsgálat. [</a:t>
            </a:r>
            <a:r>
              <a:rPr lang="en-US" dirty="0"/>
              <a:t>Future orientation analysis</a:t>
            </a:r>
            <a:r>
              <a:rPr lang="hu-HU" dirty="0"/>
              <a:t>] </a:t>
            </a:r>
            <a:r>
              <a:rPr lang="hu-HU" i="1" dirty="0"/>
              <a:t>Jövőtanulmányok 1.</a:t>
            </a:r>
            <a:r>
              <a:rPr lang="hu-HU" dirty="0"/>
              <a:t>, Budapesti Közgazdaságtudományi Egyetem, Jövőkutatás Tanszék, Budapest</a:t>
            </a:r>
          </a:p>
          <a:p>
            <a:pPr marL="514350" indent="-514350">
              <a:buFont typeface="+mj-lt"/>
              <a:buAutoNum type="arabicPeriod"/>
            </a:pPr>
            <a:r>
              <a:rPr lang="hu-HU" dirty="0" err="1"/>
              <a:t>Nováky</a:t>
            </a:r>
            <a:r>
              <a:rPr lang="hu-HU" dirty="0"/>
              <a:t> E. (szerk.) (2010): </a:t>
            </a:r>
            <a:r>
              <a:rPr lang="hu-HU" i="1" dirty="0"/>
              <a:t>Magyarország 2025</a:t>
            </a:r>
            <a:r>
              <a:rPr lang="hu-HU" dirty="0"/>
              <a:t>. [Hungary 2025] Tanulmánykötet, Gazdasági és Szociális Tanács, Budapest</a:t>
            </a:r>
          </a:p>
          <a:p>
            <a:pPr marL="514350" indent="-514350">
              <a:buFont typeface="+mj-lt"/>
              <a:buAutoNum type="arabicPeriod"/>
            </a:pPr>
            <a:endParaRPr lang="hu-HU" dirty="0"/>
          </a:p>
          <a:p>
            <a:pPr marL="0" indent="0">
              <a:buNone/>
            </a:pPr>
            <a:r>
              <a:rPr lang="en-US" dirty="0"/>
              <a:t>Source of picture:</a:t>
            </a:r>
          </a:p>
          <a:p>
            <a:pPr marL="514350" indent="-514350">
              <a:buFont typeface="+mj-lt"/>
              <a:buAutoNum type="alphaLcParenR"/>
            </a:pPr>
            <a:r>
              <a:rPr lang="hu-HU" dirty="0">
                <a:hlinkClick r:id="rId3"/>
              </a:rPr>
              <a:t>https://solargis.com/maps-and-gis-data/download/hungary</a:t>
            </a:r>
            <a:r>
              <a:rPr lang="hu-HU" dirty="0"/>
              <a:t>; 04.18.2018.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8F3E562A-272B-48BF-93E8-5EB0CEA86D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1735349" cy="1080000"/>
          </a:xfrm>
          <a:prstGeom prst="rect">
            <a:avLst/>
          </a:prstGeom>
        </p:spPr>
      </p:pic>
      <p:sp>
        <p:nvSpPr>
          <p:cNvPr id="6" name="Dátum helye 5">
            <a:extLst>
              <a:ext uri="{FF2B5EF4-FFF2-40B4-BE49-F238E27FC236}">
                <a16:creationId xmlns:a16="http://schemas.microsoft.com/office/drawing/2014/main" id="{AF055F85-7C5C-425E-B223-79D965743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04.20.2018</a:t>
            </a:r>
          </a:p>
        </p:txBody>
      </p:sp>
      <p:sp>
        <p:nvSpPr>
          <p:cNvPr id="7" name="Élőláb helye 6">
            <a:extLst>
              <a:ext uri="{FF2B5EF4-FFF2-40B4-BE49-F238E27FC236}">
                <a16:creationId xmlns:a16="http://schemas.microsoft.com/office/drawing/2014/main" id="{0F137EB7-1048-4F0A-AD2A-D57858BDD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hu-HU" dirty="0"/>
              <a:t>András Márton</a:t>
            </a:r>
          </a:p>
        </p:txBody>
      </p:sp>
      <p:sp>
        <p:nvSpPr>
          <p:cNvPr id="8" name="Dia számának helye 7">
            <a:extLst>
              <a:ext uri="{FF2B5EF4-FFF2-40B4-BE49-F238E27FC236}">
                <a16:creationId xmlns:a16="http://schemas.microsoft.com/office/drawing/2014/main" id="{D45FF8DC-ECE6-45C5-96F1-C6E7E8144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DE9EE-5ACC-4925-AFC2-30CB67241EF2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599317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  <a:solidFill>
            <a:schemeClr val="tx2"/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Thank you for your attention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4293096"/>
            <a:ext cx="6400800" cy="1345704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Be future oriented!</a:t>
            </a:r>
          </a:p>
          <a:p>
            <a:pPr algn="l"/>
            <a:r>
              <a:rPr lang="en-US" dirty="0">
                <a:solidFill>
                  <a:schemeClr val="bg1"/>
                </a:solidFill>
              </a:rPr>
              <a:t>Act sustainably!</a:t>
            </a: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935" y="4005064"/>
            <a:ext cx="4128799" cy="2852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827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54FD209-6E4C-4466-95C1-429639EF6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5349" y="274638"/>
            <a:ext cx="6951451" cy="1143000"/>
          </a:xfrm>
        </p:spPr>
        <p:txBody>
          <a:bodyPr/>
          <a:lstStyle/>
          <a:p>
            <a:r>
              <a:rPr lang="en-US" dirty="0"/>
              <a:t>Content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F349E2E-FE4D-4B4B-9BEA-D326DA2840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Background and relevance</a:t>
            </a:r>
          </a:p>
          <a:p>
            <a:r>
              <a:rPr lang="en-US" dirty="0"/>
              <a:t>Research question and model</a:t>
            </a:r>
          </a:p>
          <a:p>
            <a:r>
              <a:rPr lang="en-US" dirty="0"/>
              <a:t>Methods</a:t>
            </a:r>
          </a:p>
          <a:p>
            <a:r>
              <a:rPr lang="en-US" dirty="0"/>
              <a:t>Results</a:t>
            </a:r>
          </a:p>
          <a:p>
            <a:r>
              <a:rPr lang="en-US" dirty="0"/>
              <a:t>Conclusion</a:t>
            </a:r>
          </a:p>
          <a:p>
            <a:r>
              <a:rPr lang="en-US" dirty="0"/>
              <a:t>References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8F3E562A-272B-48BF-93E8-5EB0CEA86D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1735349" cy="1080000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1A4B7479-0232-4136-8925-0F0E59BF91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921" y="5022000"/>
            <a:ext cx="2657079" cy="1836000"/>
          </a:xfrm>
          <a:prstGeom prst="rect">
            <a:avLst/>
          </a:prstGeom>
        </p:spPr>
      </p:pic>
      <p:sp>
        <p:nvSpPr>
          <p:cNvPr id="6" name="Dátum helye 5">
            <a:extLst>
              <a:ext uri="{FF2B5EF4-FFF2-40B4-BE49-F238E27FC236}">
                <a16:creationId xmlns:a16="http://schemas.microsoft.com/office/drawing/2014/main" id="{986E18A0-0DBF-4095-BF96-AB481C80E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04.20.2018</a:t>
            </a:r>
          </a:p>
        </p:txBody>
      </p:sp>
      <p:sp>
        <p:nvSpPr>
          <p:cNvPr id="7" name="Élőláb helye 6">
            <a:extLst>
              <a:ext uri="{FF2B5EF4-FFF2-40B4-BE49-F238E27FC236}">
                <a16:creationId xmlns:a16="http://schemas.microsoft.com/office/drawing/2014/main" id="{B5AB41A5-6747-457F-9163-4E736FB78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hu-HU" dirty="0"/>
              <a:t>András Márton</a:t>
            </a:r>
          </a:p>
        </p:txBody>
      </p:sp>
      <p:sp>
        <p:nvSpPr>
          <p:cNvPr id="8" name="Dia számának helye 7">
            <a:extLst>
              <a:ext uri="{FF2B5EF4-FFF2-40B4-BE49-F238E27FC236}">
                <a16:creationId xmlns:a16="http://schemas.microsoft.com/office/drawing/2014/main" id="{808624F1-A536-4BD2-9D1F-D31F7808D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DE9EE-5ACC-4925-AFC2-30CB67241EF2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68379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54FD209-6E4C-4466-95C1-429639EF6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5349" y="274638"/>
            <a:ext cx="6951451" cy="1143000"/>
          </a:xfrm>
        </p:spPr>
        <p:txBody>
          <a:bodyPr/>
          <a:lstStyle/>
          <a:p>
            <a:r>
              <a:rPr lang="en-US" dirty="0"/>
              <a:t>Background and relevance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F349E2E-FE4D-4B4B-9BEA-D326DA2840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Energy resources</a:t>
            </a:r>
          </a:p>
          <a:p>
            <a:pPr lvl="1"/>
            <a:r>
              <a:rPr lang="en-US" dirty="0"/>
              <a:t>Non-renewable → non sustainable</a:t>
            </a:r>
          </a:p>
          <a:p>
            <a:pPr lvl="1"/>
            <a:r>
              <a:rPr lang="en-US" b="1" dirty="0">
                <a:solidFill>
                  <a:srgbClr val="1F497D"/>
                </a:solidFill>
              </a:rPr>
              <a:t>Renewable → sustainable</a:t>
            </a:r>
          </a:p>
          <a:p>
            <a:r>
              <a:rPr lang="en-US" dirty="0"/>
              <a:t>Good potential of renewables in Hungary (solar, wind and geothermal power)</a:t>
            </a:r>
            <a:r>
              <a:rPr lang="en-US" baseline="30000" dirty="0"/>
              <a:t>1</a:t>
            </a:r>
          </a:p>
          <a:p>
            <a:r>
              <a:rPr lang="en-US" dirty="0"/>
              <a:t>Local economic development!</a:t>
            </a:r>
            <a:r>
              <a:rPr lang="hu-HU" baseline="30000" dirty="0"/>
              <a:t>3,4</a:t>
            </a:r>
            <a:endParaRPr lang="en-US" baseline="30000" dirty="0"/>
          </a:p>
          <a:p>
            <a:r>
              <a:rPr lang="en-US" dirty="0"/>
              <a:t>Energy = </a:t>
            </a:r>
            <a:r>
              <a:rPr lang="en-US" b="1" dirty="0">
                <a:solidFill>
                  <a:srgbClr val="1F497D"/>
                </a:solidFill>
              </a:rPr>
              <a:t>Strategic</a:t>
            </a:r>
            <a:r>
              <a:rPr lang="en-US" dirty="0"/>
              <a:t> question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8F3E562A-272B-48BF-93E8-5EB0CEA86D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1735349" cy="1080000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1A4B7479-0232-4136-8925-0F0E59BF91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921" y="5022000"/>
            <a:ext cx="2657079" cy="1836000"/>
          </a:xfrm>
          <a:prstGeom prst="rect">
            <a:avLst/>
          </a:prstGeom>
        </p:spPr>
      </p:pic>
      <p:sp>
        <p:nvSpPr>
          <p:cNvPr id="6" name="Dátum helye 5">
            <a:extLst>
              <a:ext uri="{FF2B5EF4-FFF2-40B4-BE49-F238E27FC236}">
                <a16:creationId xmlns:a16="http://schemas.microsoft.com/office/drawing/2014/main" id="{AF055F85-7C5C-425E-B223-79D965743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04.20.2018</a:t>
            </a:r>
          </a:p>
        </p:txBody>
      </p:sp>
      <p:sp>
        <p:nvSpPr>
          <p:cNvPr id="7" name="Élőláb helye 6">
            <a:extLst>
              <a:ext uri="{FF2B5EF4-FFF2-40B4-BE49-F238E27FC236}">
                <a16:creationId xmlns:a16="http://schemas.microsoft.com/office/drawing/2014/main" id="{0F137EB7-1048-4F0A-AD2A-D57858BDD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hu-HU" dirty="0"/>
              <a:t>András Márton</a:t>
            </a:r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86E9137E-4B02-4C99-B5DA-C36F29955D0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67"/>
          <a:stretch/>
        </p:blipFill>
        <p:spPr>
          <a:xfrm>
            <a:off x="146214" y="1071003"/>
            <a:ext cx="6717971" cy="5467909"/>
          </a:xfrm>
          <a:prstGeom prst="rect">
            <a:avLst/>
          </a:prstGeom>
        </p:spPr>
      </p:pic>
      <p:sp>
        <p:nvSpPr>
          <p:cNvPr id="10" name="Szövegdoboz 9">
            <a:extLst>
              <a:ext uri="{FF2B5EF4-FFF2-40B4-BE49-F238E27FC236}">
                <a16:creationId xmlns:a16="http://schemas.microsoft.com/office/drawing/2014/main" id="{F552EA3C-8BDA-48CC-A582-75A05AB7DE48}"/>
              </a:ext>
            </a:extLst>
          </p:cNvPr>
          <p:cNvSpPr txBox="1"/>
          <p:nvPr/>
        </p:nvSpPr>
        <p:spPr>
          <a:xfrm>
            <a:off x="4644008" y="1324253"/>
            <a:ext cx="994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Source:</a:t>
            </a:r>
            <a:r>
              <a:rPr lang="en-US" baseline="30000" dirty="0" err="1"/>
              <a:t>a</a:t>
            </a:r>
            <a:endParaRPr lang="en-US" baseline="30000" dirty="0"/>
          </a:p>
        </p:txBody>
      </p:sp>
      <p:pic>
        <p:nvPicPr>
          <p:cNvPr id="11" name="Kép 10">
            <a:extLst>
              <a:ext uri="{FF2B5EF4-FFF2-40B4-BE49-F238E27FC236}">
                <a16:creationId xmlns:a16="http://schemas.microsoft.com/office/drawing/2014/main" id="{99B16AE5-CCF7-46C1-9062-938C6FABFD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265" y="2063432"/>
            <a:ext cx="7991738" cy="4427855"/>
          </a:xfrm>
          <a:prstGeom prst="rect">
            <a:avLst/>
          </a:prstGeom>
        </p:spPr>
      </p:pic>
      <p:sp>
        <p:nvSpPr>
          <p:cNvPr id="12" name="Szövegdoboz 11">
            <a:extLst>
              <a:ext uri="{FF2B5EF4-FFF2-40B4-BE49-F238E27FC236}">
                <a16:creationId xmlns:a16="http://schemas.microsoft.com/office/drawing/2014/main" id="{4B78059E-2E53-414F-BD41-06A354DB12EF}"/>
              </a:ext>
            </a:extLst>
          </p:cNvPr>
          <p:cNvSpPr txBox="1"/>
          <p:nvPr/>
        </p:nvSpPr>
        <p:spPr>
          <a:xfrm>
            <a:off x="3392921" y="6152480"/>
            <a:ext cx="3822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Source:</a:t>
            </a:r>
            <a:r>
              <a:rPr lang="hu-HU" baseline="30000" dirty="0"/>
              <a:t>2</a:t>
            </a:r>
            <a:r>
              <a:rPr lang="hu-HU" dirty="0"/>
              <a:t> </a:t>
            </a:r>
            <a:r>
              <a:rPr lang="hu-HU" dirty="0" err="1"/>
              <a:t>Hunyár</a:t>
            </a:r>
            <a:r>
              <a:rPr lang="hu-HU" dirty="0"/>
              <a:t> </a:t>
            </a:r>
            <a:r>
              <a:rPr lang="hu-HU" dirty="0" err="1"/>
              <a:t>et</a:t>
            </a:r>
            <a:r>
              <a:rPr lang="hu-HU" dirty="0"/>
              <a:t> </a:t>
            </a:r>
            <a:r>
              <a:rPr lang="hu-HU" dirty="0" err="1"/>
              <a:t>al</a:t>
            </a:r>
            <a:r>
              <a:rPr lang="hu-HU" dirty="0"/>
              <a:t>. (2006), pp.101.</a:t>
            </a:r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8E9860CE-44BA-4503-93D1-91720306B5AF}"/>
              </a:ext>
            </a:extLst>
          </p:cNvPr>
          <p:cNvSpPr txBox="1"/>
          <p:nvPr/>
        </p:nvSpPr>
        <p:spPr>
          <a:xfrm>
            <a:off x="1235224" y="5866569"/>
            <a:ext cx="788436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Average windspeed on 75 meters (dynamic calculation)</a:t>
            </a:r>
          </a:p>
        </p:txBody>
      </p:sp>
      <p:sp>
        <p:nvSpPr>
          <p:cNvPr id="8" name="Dia számának helye 7">
            <a:extLst>
              <a:ext uri="{FF2B5EF4-FFF2-40B4-BE49-F238E27FC236}">
                <a16:creationId xmlns:a16="http://schemas.microsoft.com/office/drawing/2014/main" id="{D45FF8DC-ECE6-45C5-96F1-C6E7E8144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DE9EE-5ACC-4925-AFC2-30CB67241EF2}" type="slidenum">
              <a:rPr lang="hu-HU" smtClean="0"/>
              <a:t>3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34335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0" grpId="2"/>
      <p:bldP spid="12" grpId="0"/>
      <p:bldP spid="12" grpId="1"/>
      <p:bldP spid="12" grpId="2"/>
      <p:bldP spid="13" grpId="0" animBg="1"/>
      <p:bldP spid="13" grpId="1" animBg="1"/>
      <p:bldP spid="13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54FD209-6E4C-4466-95C1-429639EF6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5349" y="274638"/>
            <a:ext cx="6951451" cy="1143000"/>
          </a:xfrm>
        </p:spPr>
        <p:txBody>
          <a:bodyPr/>
          <a:lstStyle/>
          <a:p>
            <a:r>
              <a:rPr lang="en-US" dirty="0"/>
              <a:t>Background and relevance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F349E2E-FE4D-4B4B-9BEA-D326DA2840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Strategic horizon → long-term effects</a:t>
            </a:r>
          </a:p>
          <a:p>
            <a:r>
              <a:rPr lang="en-US" dirty="0"/>
              <a:t>Important and complex questions concerning the community’s future need </a:t>
            </a:r>
            <a:r>
              <a:rPr lang="en-US" b="1" dirty="0">
                <a:solidFill>
                  <a:srgbClr val="1F497D"/>
                </a:solidFill>
              </a:rPr>
              <a:t>social consensus</a:t>
            </a:r>
            <a:r>
              <a:rPr lang="hu-HU" baseline="30000" dirty="0"/>
              <a:t>5</a:t>
            </a:r>
            <a:endParaRPr lang="en-US" baseline="30000" dirty="0"/>
          </a:p>
          <a:p>
            <a:pPr lvl="1"/>
            <a:r>
              <a:rPr lang="en-US" dirty="0"/>
              <a:t>Stakeholders: accept, support (see future alternatives!)</a:t>
            </a:r>
          </a:p>
          <a:p>
            <a:r>
              <a:rPr lang="en-US" dirty="0"/>
              <a:t>Green investments? Nuclear power? (see </a:t>
            </a:r>
            <a:r>
              <a:rPr lang="en-US" dirty="0" err="1"/>
              <a:t>Paks</a:t>
            </a:r>
            <a:r>
              <a:rPr lang="en-US" dirty="0"/>
              <a:t> 2 in Hungary) → timely economic</a:t>
            </a:r>
            <a:br>
              <a:rPr lang="en-US" dirty="0"/>
            </a:br>
            <a:r>
              <a:rPr lang="en-US" dirty="0"/>
              <a:t>and social questions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8F3E562A-272B-48BF-93E8-5EB0CEA86D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1735349" cy="1080000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1A4B7479-0232-4136-8925-0F0E59BF91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921" y="5022000"/>
            <a:ext cx="2657079" cy="1836000"/>
          </a:xfrm>
          <a:prstGeom prst="rect">
            <a:avLst/>
          </a:prstGeom>
        </p:spPr>
      </p:pic>
      <p:sp>
        <p:nvSpPr>
          <p:cNvPr id="6" name="Dátum helye 5">
            <a:extLst>
              <a:ext uri="{FF2B5EF4-FFF2-40B4-BE49-F238E27FC236}">
                <a16:creationId xmlns:a16="http://schemas.microsoft.com/office/drawing/2014/main" id="{AF055F85-7C5C-425E-B223-79D965743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04.20.2018</a:t>
            </a:r>
          </a:p>
        </p:txBody>
      </p:sp>
      <p:sp>
        <p:nvSpPr>
          <p:cNvPr id="7" name="Élőláb helye 6">
            <a:extLst>
              <a:ext uri="{FF2B5EF4-FFF2-40B4-BE49-F238E27FC236}">
                <a16:creationId xmlns:a16="http://schemas.microsoft.com/office/drawing/2014/main" id="{0F137EB7-1048-4F0A-AD2A-D57858BDD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hu-HU" dirty="0"/>
              <a:t>András Márton</a:t>
            </a:r>
          </a:p>
        </p:txBody>
      </p:sp>
      <p:sp>
        <p:nvSpPr>
          <p:cNvPr id="8" name="Dia számának helye 7">
            <a:extLst>
              <a:ext uri="{FF2B5EF4-FFF2-40B4-BE49-F238E27FC236}">
                <a16:creationId xmlns:a16="http://schemas.microsoft.com/office/drawing/2014/main" id="{D45FF8DC-ECE6-45C5-96F1-C6E7E8144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DE9EE-5ACC-4925-AFC2-30CB67241EF2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59331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54FD209-6E4C-4466-95C1-429639EF6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5349" y="274638"/>
            <a:ext cx="6951451" cy="1143000"/>
          </a:xfrm>
        </p:spPr>
        <p:txBody>
          <a:bodyPr/>
          <a:lstStyle/>
          <a:p>
            <a:r>
              <a:rPr lang="en-US" dirty="0"/>
              <a:t>Research question and Model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F349E2E-FE4D-4B4B-9BEA-D326DA2840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</a:t>
            </a:r>
            <a:r>
              <a:rPr lang="en-US" b="1" dirty="0">
                <a:solidFill>
                  <a:srgbClr val="1F497D"/>
                </a:solidFill>
              </a:rPr>
              <a:t>open and supportive </a:t>
            </a:r>
            <a:r>
              <a:rPr lang="en-US" dirty="0"/>
              <a:t>people and local companies are to the use of </a:t>
            </a:r>
            <a:r>
              <a:rPr lang="en-US" b="1" dirty="0">
                <a:solidFill>
                  <a:srgbClr val="1F497D"/>
                </a:solidFill>
              </a:rPr>
              <a:t>renewable energy sources</a:t>
            </a:r>
            <a:r>
              <a:rPr lang="en-US" dirty="0"/>
              <a:t>?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8F3E562A-272B-48BF-93E8-5EB0CEA86D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1735349" cy="1080000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1A4B7479-0232-4136-8925-0F0E59BF91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921" y="5022000"/>
            <a:ext cx="2657079" cy="1836000"/>
          </a:xfrm>
          <a:prstGeom prst="rect">
            <a:avLst/>
          </a:prstGeom>
        </p:spPr>
      </p:pic>
      <p:sp>
        <p:nvSpPr>
          <p:cNvPr id="6" name="Dátum helye 5">
            <a:extLst>
              <a:ext uri="{FF2B5EF4-FFF2-40B4-BE49-F238E27FC236}">
                <a16:creationId xmlns:a16="http://schemas.microsoft.com/office/drawing/2014/main" id="{AF055F85-7C5C-425E-B223-79D965743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04.20.2018</a:t>
            </a:r>
          </a:p>
        </p:txBody>
      </p:sp>
      <p:sp>
        <p:nvSpPr>
          <p:cNvPr id="7" name="Élőláb helye 6">
            <a:extLst>
              <a:ext uri="{FF2B5EF4-FFF2-40B4-BE49-F238E27FC236}">
                <a16:creationId xmlns:a16="http://schemas.microsoft.com/office/drawing/2014/main" id="{0F137EB7-1048-4F0A-AD2A-D57858BDD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hu-HU" dirty="0"/>
              <a:t>András Márton</a:t>
            </a:r>
          </a:p>
        </p:txBody>
      </p:sp>
      <p:sp>
        <p:nvSpPr>
          <p:cNvPr id="8" name="Dia számának helye 7">
            <a:extLst>
              <a:ext uri="{FF2B5EF4-FFF2-40B4-BE49-F238E27FC236}">
                <a16:creationId xmlns:a16="http://schemas.microsoft.com/office/drawing/2014/main" id="{D45FF8DC-ECE6-45C5-96F1-C6E7E8144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DE9EE-5ACC-4925-AFC2-30CB67241EF2}" type="slidenum">
              <a:rPr lang="hu-HU" smtClean="0"/>
              <a:t>5</a:t>
            </a:fld>
            <a:endParaRPr lang="hu-HU"/>
          </a:p>
        </p:txBody>
      </p:sp>
      <p:sp>
        <p:nvSpPr>
          <p:cNvPr id="9" name="Téglalap 8">
            <a:extLst>
              <a:ext uri="{FF2B5EF4-FFF2-40B4-BE49-F238E27FC236}">
                <a16:creationId xmlns:a16="http://schemas.microsoft.com/office/drawing/2014/main" id="{CBE2B530-445E-4CFF-8A56-E1EB34248676}"/>
              </a:ext>
            </a:extLst>
          </p:cNvPr>
          <p:cNvSpPr/>
          <p:nvPr/>
        </p:nvSpPr>
        <p:spPr>
          <a:xfrm>
            <a:off x="386282" y="4115176"/>
            <a:ext cx="2480271" cy="1153689"/>
          </a:xfrm>
          <a:prstGeom prst="rect">
            <a:avLst/>
          </a:prstGeom>
          <a:solidFill>
            <a:schemeClr val="accent1"/>
          </a:solidFill>
          <a:ln w="25400" cap="flat" cmpd="sng" algn="ctr">
            <a:solidFill>
              <a:schemeClr val="accent1">
                <a:lumMod val="75000"/>
              </a:scheme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Energy mix scenario</a:t>
            </a:r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80F6114D-0D97-48E8-AF28-452D3630A572}"/>
              </a:ext>
            </a:extLst>
          </p:cNvPr>
          <p:cNvSpPr/>
          <p:nvPr/>
        </p:nvSpPr>
        <p:spPr>
          <a:xfrm>
            <a:off x="6012160" y="4115552"/>
            <a:ext cx="2888362" cy="1153689"/>
          </a:xfrm>
          <a:prstGeom prst="rect">
            <a:avLst/>
          </a:prstGeom>
          <a:solidFill>
            <a:schemeClr val="accent1"/>
          </a:solidFill>
          <a:ln w="25400" cap="flat" cmpd="sng" algn="ctr">
            <a:solidFill>
              <a:schemeClr val="accent1">
                <a:lumMod val="75000"/>
              </a:scheme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/>
                <a:ea typeface="Calibri"/>
                <a:cs typeface="+mn-cs"/>
              </a:rPr>
              <a:t>Renewable instead of non-renewable</a:t>
            </a:r>
            <a:endParaRPr kumimoji="0" lang="en-US" sz="2800" b="0" i="0" u="none" strike="noStrike" kern="0" cap="none" spc="0" normalizeH="0" baseline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/>
              <a:ea typeface="Times New Roman"/>
              <a:cs typeface="+mn-cs"/>
            </a:endParaRPr>
          </a:p>
        </p:txBody>
      </p:sp>
      <p:sp>
        <p:nvSpPr>
          <p:cNvPr id="11" name="Téglalap 10">
            <a:extLst>
              <a:ext uri="{FF2B5EF4-FFF2-40B4-BE49-F238E27FC236}">
                <a16:creationId xmlns:a16="http://schemas.microsoft.com/office/drawing/2014/main" id="{C0EB4308-5FAC-4AEA-B951-642D467093D6}"/>
              </a:ext>
            </a:extLst>
          </p:cNvPr>
          <p:cNvSpPr/>
          <p:nvPr/>
        </p:nvSpPr>
        <p:spPr>
          <a:xfrm>
            <a:off x="6012160" y="5364250"/>
            <a:ext cx="2888362" cy="1153689"/>
          </a:xfrm>
          <a:prstGeom prst="rect">
            <a:avLst/>
          </a:prstGeom>
          <a:solidFill>
            <a:schemeClr val="accent1"/>
          </a:solidFill>
          <a:ln w="25400" cap="flat" cmpd="sng" algn="ctr">
            <a:solidFill>
              <a:schemeClr val="accent1">
                <a:lumMod val="75000"/>
              </a:scheme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/>
                <a:ea typeface="Calibri"/>
                <a:cs typeface="+mn-cs"/>
              </a:rPr>
              <a:t>[</a:t>
            </a:r>
            <a:r>
              <a:rPr kumimoji="0" lang="en-US" sz="2800" b="0" u="none" strike="noStrike" kern="0" cap="none" spc="0" normalizeH="0" baseline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/>
                <a:ea typeface="Calibri"/>
                <a:cs typeface="+mn-cs"/>
              </a:rPr>
              <a:t>Nuclear denial</a:t>
            </a:r>
            <a:r>
              <a:rPr kumimoji="0" lang="en-US" sz="2800" b="0" i="0" u="none" strike="noStrike" kern="0" cap="none" spc="0" normalizeH="0" baseline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/>
                <a:ea typeface="Calibri"/>
                <a:cs typeface="+mn-cs"/>
              </a:rPr>
              <a:t>]</a:t>
            </a:r>
            <a:endParaRPr kumimoji="0" lang="en-US" sz="2800" b="0" i="0" u="none" strike="noStrike" kern="0" cap="none" spc="0" normalizeH="0" baseline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/>
              <a:ea typeface="Times New Roman"/>
              <a:cs typeface="+mn-cs"/>
            </a:endParaRPr>
          </a:p>
        </p:txBody>
      </p:sp>
      <p:sp>
        <p:nvSpPr>
          <p:cNvPr id="12" name="Téglalap 11">
            <a:extLst>
              <a:ext uri="{FF2B5EF4-FFF2-40B4-BE49-F238E27FC236}">
                <a16:creationId xmlns:a16="http://schemas.microsoft.com/office/drawing/2014/main" id="{ABADFE75-D8A9-40BD-A007-F275B7FCBF0F}"/>
              </a:ext>
            </a:extLst>
          </p:cNvPr>
          <p:cNvSpPr/>
          <p:nvPr/>
        </p:nvSpPr>
        <p:spPr>
          <a:xfrm>
            <a:off x="3210750" y="3052445"/>
            <a:ext cx="2480271" cy="1153689"/>
          </a:xfrm>
          <a:prstGeom prst="rect">
            <a:avLst/>
          </a:prstGeom>
          <a:solidFill>
            <a:schemeClr val="accent1"/>
          </a:solidFill>
          <a:ln w="25400" cap="flat" cmpd="sng" algn="ctr">
            <a:solidFill>
              <a:schemeClr val="accent1">
                <a:lumMod val="75000"/>
              </a:scheme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/>
                <a:ea typeface="Calibri"/>
                <a:cs typeface="+mn-cs"/>
              </a:rPr>
              <a:t>Future Orientation</a:t>
            </a:r>
            <a:endParaRPr kumimoji="0" lang="en-US" sz="2800" b="0" i="0" u="none" strike="noStrike" kern="0" cap="none" spc="0" normalizeH="0" baseline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/>
              <a:ea typeface="Times New Roman"/>
              <a:cs typeface="+mn-cs"/>
            </a:endParaRPr>
          </a:p>
        </p:txBody>
      </p:sp>
      <p:cxnSp>
        <p:nvCxnSpPr>
          <p:cNvPr id="13" name="Egyenes összekötő nyíllal 12">
            <a:extLst>
              <a:ext uri="{FF2B5EF4-FFF2-40B4-BE49-F238E27FC236}">
                <a16:creationId xmlns:a16="http://schemas.microsoft.com/office/drawing/2014/main" id="{34CB380E-6CC4-474C-B32F-8409D9D3D226}"/>
              </a:ext>
            </a:extLst>
          </p:cNvPr>
          <p:cNvCxnSpPr>
            <a:cxnSpLocks/>
            <a:stCxn id="9" idx="3"/>
            <a:endCxn id="10" idx="1"/>
          </p:cNvCxnSpPr>
          <p:nvPr/>
        </p:nvCxnSpPr>
        <p:spPr>
          <a:xfrm>
            <a:off x="2866553" y="4692021"/>
            <a:ext cx="3145607" cy="376"/>
          </a:xfrm>
          <a:prstGeom prst="straightConnector1">
            <a:avLst/>
          </a:prstGeom>
          <a:noFill/>
          <a:ln w="63500" cap="flat" cmpd="sng" algn="ctr">
            <a:solidFill>
              <a:schemeClr val="accent1">
                <a:lumMod val="75000"/>
              </a:schemeClr>
            </a:solidFill>
            <a:prstDash val="solid"/>
            <a:tailEnd type="arrow"/>
          </a:ln>
          <a:effectLst/>
        </p:spPr>
      </p:cxnSp>
      <p:cxnSp>
        <p:nvCxnSpPr>
          <p:cNvPr id="14" name="Egyenes összekötő nyíllal 13">
            <a:extLst>
              <a:ext uri="{FF2B5EF4-FFF2-40B4-BE49-F238E27FC236}">
                <a16:creationId xmlns:a16="http://schemas.microsoft.com/office/drawing/2014/main" id="{53298330-53CD-4D7A-952A-E604748A50C5}"/>
              </a:ext>
            </a:extLst>
          </p:cNvPr>
          <p:cNvCxnSpPr>
            <a:cxnSpLocks/>
            <a:stCxn id="12" idx="2"/>
          </p:cNvCxnSpPr>
          <p:nvPr/>
        </p:nvCxnSpPr>
        <p:spPr>
          <a:xfrm>
            <a:off x="4450886" y="4206134"/>
            <a:ext cx="0" cy="485887"/>
          </a:xfrm>
          <a:prstGeom prst="straightConnector1">
            <a:avLst/>
          </a:prstGeom>
          <a:noFill/>
          <a:ln w="63500" cap="flat" cmpd="sng" algn="ctr">
            <a:solidFill>
              <a:schemeClr val="accent1">
                <a:lumMod val="75000"/>
              </a:schemeClr>
            </a:solidFill>
            <a:prstDash val="solid"/>
            <a:tailEnd type="arrow"/>
          </a:ln>
          <a:effectLst/>
        </p:spPr>
      </p:cxnSp>
      <p:sp>
        <p:nvSpPr>
          <p:cNvPr id="21" name="Szövegdoboz 20">
            <a:extLst>
              <a:ext uri="{FF2B5EF4-FFF2-40B4-BE49-F238E27FC236}">
                <a16:creationId xmlns:a16="http://schemas.microsoft.com/office/drawing/2014/main" id="{B8772CFD-104E-4BD5-A494-B563200CC709}"/>
              </a:ext>
            </a:extLst>
          </p:cNvPr>
          <p:cNvSpPr txBox="1"/>
          <p:nvPr/>
        </p:nvSpPr>
        <p:spPr>
          <a:xfrm>
            <a:off x="386282" y="5431755"/>
            <a:ext cx="2365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Source: Author</a:t>
            </a:r>
          </a:p>
        </p:txBody>
      </p:sp>
    </p:spTree>
    <p:extLst>
      <p:ext uri="{BB962C8B-B14F-4D97-AF65-F5344CB8AC3E}">
        <p14:creationId xmlns:p14="http://schemas.microsoft.com/office/powerpoint/2010/main" val="10354461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1A4B7479-0232-4136-8925-0F0E59BF91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921" y="5022000"/>
            <a:ext cx="2657079" cy="1836000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054FD209-6E4C-4466-95C1-429639EF6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5349" y="274638"/>
            <a:ext cx="6951451" cy="1143000"/>
          </a:xfrm>
        </p:spPr>
        <p:txBody>
          <a:bodyPr/>
          <a:lstStyle/>
          <a:p>
            <a:r>
              <a:rPr lang="en-US" dirty="0"/>
              <a:t>Method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F349E2E-FE4D-4B4B-9BEA-D326DA2840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”…acceptance of renewables…” → scenario questionnaire (alternatives by selectors)</a:t>
            </a:r>
          </a:p>
          <a:p>
            <a:r>
              <a:rPr lang="en-US" dirty="0"/>
              <a:t>”local implementation of renewables…” → interviews </a:t>
            </a:r>
          </a:p>
          <a:p>
            <a:r>
              <a:rPr lang="en-US" dirty="0"/>
              <a:t>Scenario questionnaire: online (Hungary-wide)</a:t>
            </a:r>
          </a:p>
          <a:p>
            <a:r>
              <a:rPr lang="en-US" dirty="0"/>
              <a:t>Interviews: local companies of a city (industrial parks of </a:t>
            </a:r>
            <a:r>
              <a:rPr lang="en-US" dirty="0" err="1"/>
              <a:t>Székesfehérvár</a:t>
            </a:r>
            <a:r>
              <a:rPr lang="en-US" dirty="0"/>
              <a:t>) (case study)</a:t>
            </a:r>
          </a:p>
          <a:p>
            <a:pPr marL="457200" lvl="1" indent="0">
              <a:buNone/>
            </a:pPr>
            <a:r>
              <a:rPr lang="en-US" dirty="0"/>
              <a:t>+ Youth’s </a:t>
            </a:r>
            <a:r>
              <a:rPr lang="en-US" b="1" dirty="0">
                <a:solidFill>
                  <a:srgbClr val="1F497D"/>
                </a:solidFill>
              </a:rPr>
              <a:t>future orientation</a:t>
            </a:r>
            <a:r>
              <a:rPr lang="hu-HU" baseline="30000" dirty="0"/>
              <a:t>6</a:t>
            </a:r>
            <a:br>
              <a:rPr lang="en-US" dirty="0"/>
            </a:br>
            <a:r>
              <a:rPr lang="en-US" dirty="0"/>
              <a:t>(case study)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8F3E562A-272B-48BF-93E8-5EB0CEA86D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1735349" cy="1080000"/>
          </a:xfrm>
          <a:prstGeom prst="rect">
            <a:avLst/>
          </a:prstGeom>
        </p:spPr>
      </p:pic>
      <p:sp>
        <p:nvSpPr>
          <p:cNvPr id="6" name="Dátum helye 5">
            <a:extLst>
              <a:ext uri="{FF2B5EF4-FFF2-40B4-BE49-F238E27FC236}">
                <a16:creationId xmlns:a16="http://schemas.microsoft.com/office/drawing/2014/main" id="{AF055F85-7C5C-425E-B223-79D965743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04.20.2018</a:t>
            </a:r>
          </a:p>
        </p:txBody>
      </p:sp>
      <p:sp>
        <p:nvSpPr>
          <p:cNvPr id="7" name="Élőláb helye 6">
            <a:extLst>
              <a:ext uri="{FF2B5EF4-FFF2-40B4-BE49-F238E27FC236}">
                <a16:creationId xmlns:a16="http://schemas.microsoft.com/office/drawing/2014/main" id="{0F137EB7-1048-4F0A-AD2A-D57858BDD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hu-HU" dirty="0"/>
              <a:t>András Márton</a:t>
            </a:r>
          </a:p>
        </p:txBody>
      </p:sp>
      <p:sp>
        <p:nvSpPr>
          <p:cNvPr id="8" name="Dia számának helye 7">
            <a:extLst>
              <a:ext uri="{FF2B5EF4-FFF2-40B4-BE49-F238E27FC236}">
                <a16:creationId xmlns:a16="http://schemas.microsoft.com/office/drawing/2014/main" id="{D45FF8DC-ECE6-45C5-96F1-C6E7E8144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DE9EE-5ACC-4925-AFC2-30CB67241EF2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8755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54FD209-6E4C-4466-95C1-429639EF6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5349" y="274638"/>
            <a:ext cx="6951451" cy="1143000"/>
          </a:xfrm>
        </p:spPr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F349E2E-FE4D-4B4B-9BEA-D326DA2840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Scenario questionnaire:</a:t>
            </a:r>
          </a:p>
          <a:p>
            <a:pPr marL="914400" lvl="1" indent="-514350"/>
            <a:r>
              <a:rPr lang="en-US" dirty="0"/>
              <a:t>Starting questions about personal attributes</a:t>
            </a:r>
          </a:p>
          <a:p>
            <a:pPr marL="914400" lvl="1" indent="-514350"/>
            <a:r>
              <a:rPr lang="en-US" dirty="0"/>
              <a:t>Classify by future orientation: higher education + student/entrepreneur/top manager (high future orientation)</a:t>
            </a:r>
            <a:r>
              <a:rPr lang="hu-HU" baseline="30000" dirty="0"/>
              <a:t>7</a:t>
            </a:r>
            <a:endParaRPr lang="en-US" baseline="30000" dirty="0"/>
          </a:p>
          <a:p>
            <a:pPr marL="400050" lvl="1" indent="0">
              <a:buNone/>
            </a:pPr>
            <a:endParaRPr lang="en-US" dirty="0"/>
          </a:p>
          <a:p>
            <a:pPr marL="400050" lvl="1" indent="0">
              <a:buNone/>
            </a:pPr>
            <a:r>
              <a:rPr lang="en-US" dirty="0"/>
              <a:t>	40% BAU			60% Green Path</a:t>
            </a:r>
          </a:p>
          <a:p>
            <a:pPr marL="857250" lvl="1" indent="-457200"/>
            <a:r>
              <a:rPr lang="en-US" dirty="0"/>
              <a:t>Next: specified scenarios according</a:t>
            </a:r>
            <a:br>
              <a:rPr lang="en-US" dirty="0"/>
            </a:br>
            <a:r>
              <a:rPr lang="en-US" dirty="0"/>
              <a:t>to answers to selector questions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8F3E562A-272B-48BF-93E8-5EB0CEA86D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1735349" cy="1080000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1A4B7479-0232-4136-8925-0F0E59BF91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921" y="5022000"/>
            <a:ext cx="2657079" cy="1836000"/>
          </a:xfrm>
          <a:prstGeom prst="rect">
            <a:avLst/>
          </a:prstGeom>
        </p:spPr>
      </p:pic>
      <p:sp>
        <p:nvSpPr>
          <p:cNvPr id="6" name="Dátum helye 5">
            <a:extLst>
              <a:ext uri="{FF2B5EF4-FFF2-40B4-BE49-F238E27FC236}">
                <a16:creationId xmlns:a16="http://schemas.microsoft.com/office/drawing/2014/main" id="{AF055F85-7C5C-425E-B223-79D965743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04.20.2018</a:t>
            </a:r>
          </a:p>
        </p:txBody>
      </p:sp>
      <p:sp>
        <p:nvSpPr>
          <p:cNvPr id="7" name="Élőláb helye 6">
            <a:extLst>
              <a:ext uri="{FF2B5EF4-FFF2-40B4-BE49-F238E27FC236}">
                <a16:creationId xmlns:a16="http://schemas.microsoft.com/office/drawing/2014/main" id="{0F137EB7-1048-4F0A-AD2A-D57858BDD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hu-HU" dirty="0"/>
              <a:t>András Márton</a:t>
            </a:r>
          </a:p>
        </p:txBody>
      </p:sp>
      <p:sp>
        <p:nvSpPr>
          <p:cNvPr id="8" name="Dia számának helye 7">
            <a:extLst>
              <a:ext uri="{FF2B5EF4-FFF2-40B4-BE49-F238E27FC236}">
                <a16:creationId xmlns:a16="http://schemas.microsoft.com/office/drawing/2014/main" id="{D45FF8DC-ECE6-45C5-96F1-C6E7E8144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DE9EE-5ACC-4925-AFC2-30CB67241EF2}" type="slidenum">
              <a:rPr lang="hu-HU" smtClean="0"/>
              <a:t>7</a:t>
            </a:fld>
            <a:endParaRPr lang="hu-HU"/>
          </a:p>
        </p:txBody>
      </p:sp>
      <p:sp>
        <p:nvSpPr>
          <p:cNvPr id="9" name="Nyíl: lefelé mutató 8">
            <a:extLst>
              <a:ext uri="{FF2B5EF4-FFF2-40B4-BE49-F238E27FC236}">
                <a16:creationId xmlns:a16="http://schemas.microsoft.com/office/drawing/2014/main" id="{660A162F-6155-4066-AD86-C850F2454BA1}"/>
              </a:ext>
            </a:extLst>
          </p:cNvPr>
          <p:cNvSpPr/>
          <p:nvPr/>
        </p:nvSpPr>
        <p:spPr>
          <a:xfrm>
            <a:off x="1908406" y="4008864"/>
            <a:ext cx="432048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Nyíl: lefelé mutató 9">
            <a:extLst>
              <a:ext uri="{FF2B5EF4-FFF2-40B4-BE49-F238E27FC236}">
                <a16:creationId xmlns:a16="http://schemas.microsoft.com/office/drawing/2014/main" id="{AF47DF99-71FA-4B30-A35D-7A51A3B4E1FA}"/>
              </a:ext>
            </a:extLst>
          </p:cNvPr>
          <p:cNvSpPr/>
          <p:nvPr/>
        </p:nvSpPr>
        <p:spPr>
          <a:xfrm>
            <a:off x="6058713" y="4005064"/>
            <a:ext cx="432048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94662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54FD209-6E4C-4466-95C1-429639EF6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5348" y="274638"/>
            <a:ext cx="6951451" cy="1143000"/>
          </a:xfrm>
        </p:spPr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9" name="Szöveg helye 8">
            <a:extLst>
              <a:ext uri="{FF2B5EF4-FFF2-40B4-BE49-F238E27FC236}">
                <a16:creationId xmlns:a16="http://schemas.microsoft.com/office/drawing/2014/main" id="{7F8955EB-1E4E-4E92-A9CA-05E0C741DE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9592" y="1196633"/>
            <a:ext cx="3597796" cy="576184"/>
          </a:xfrm>
        </p:spPr>
        <p:txBody>
          <a:bodyPr>
            <a:normAutofit lnSpcReduction="10000"/>
          </a:bodyPr>
          <a:lstStyle/>
          <a:p>
            <a:r>
              <a:rPr lang="hu-HU" sz="3200" dirty="0"/>
              <a:t>BAU 5</a:t>
            </a:r>
            <a:r>
              <a:rPr lang="hu-HU" dirty="0"/>
              <a:t> (40%)</a:t>
            </a:r>
          </a:p>
        </p:txBody>
      </p:sp>
      <p:sp>
        <p:nvSpPr>
          <p:cNvPr id="10" name="Tartalom helye 9">
            <a:extLst>
              <a:ext uri="{FF2B5EF4-FFF2-40B4-BE49-F238E27FC236}">
                <a16:creationId xmlns:a16="http://schemas.microsoft.com/office/drawing/2014/main" id="{B6C9FB50-5AA4-475B-9570-BF65B687DDB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11" name="Szöveg helye 10">
            <a:extLst>
              <a:ext uri="{FF2B5EF4-FFF2-40B4-BE49-F238E27FC236}">
                <a16:creationId xmlns:a16="http://schemas.microsoft.com/office/drawing/2014/main" id="{D83F583D-F0C3-4DBB-BB6A-E92A09DDA1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638800" y="1196632"/>
            <a:ext cx="3048000" cy="576185"/>
          </a:xfrm>
        </p:spPr>
        <p:txBody>
          <a:bodyPr>
            <a:normAutofit lnSpcReduction="10000"/>
          </a:bodyPr>
          <a:lstStyle/>
          <a:p>
            <a:pPr algn="ctr"/>
            <a:r>
              <a:rPr lang="hu-HU" sz="3200" dirty="0"/>
              <a:t>GREEN 5</a:t>
            </a:r>
            <a:r>
              <a:rPr lang="hu-HU" dirty="0"/>
              <a:t> (60%)</a:t>
            </a:r>
          </a:p>
        </p:txBody>
      </p:sp>
      <p:sp>
        <p:nvSpPr>
          <p:cNvPr id="12" name="Tartalom helye 11">
            <a:extLst>
              <a:ext uri="{FF2B5EF4-FFF2-40B4-BE49-F238E27FC236}">
                <a16:creationId xmlns:a16="http://schemas.microsoft.com/office/drawing/2014/main" id="{1BF3C95C-6E57-4526-B3EA-C3C6DC20416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átum helye 5">
            <a:extLst>
              <a:ext uri="{FF2B5EF4-FFF2-40B4-BE49-F238E27FC236}">
                <a16:creationId xmlns:a16="http://schemas.microsoft.com/office/drawing/2014/main" id="{AF055F85-7C5C-425E-B223-79D965743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04.20.2018</a:t>
            </a:r>
          </a:p>
        </p:txBody>
      </p:sp>
      <p:sp>
        <p:nvSpPr>
          <p:cNvPr id="7" name="Élőláb helye 6">
            <a:extLst>
              <a:ext uri="{FF2B5EF4-FFF2-40B4-BE49-F238E27FC236}">
                <a16:creationId xmlns:a16="http://schemas.microsoft.com/office/drawing/2014/main" id="{0F137EB7-1048-4F0A-AD2A-D57858BDD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hu-HU" dirty="0"/>
              <a:t>András Márton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8F3E562A-272B-48BF-93E8-5EB0CEA86D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1735349" cy="1080000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1A4B7479-0232-4136-8925-0F0E59BF91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921" y="5022000"/>
            <a:ext cx="2657079" cy="1836000"/>
          </a:xfrm>
          <a:prstGeom prst="rect">
            <a:avLst/>
          </a:prstGeom>
        </p:spPr>
      </p:pic>
      <p:pic>
        <p:nvPicPr>
          <p:cNvPr id="13" name="Tartalom helye 14">
            <a:extLst>
              <a:ext uri="{FF2B5EF4-FFF2-40B4-BE49-F238E27FC236}">
                <a16:creationId xmlns:a16="http://schemas.microsoft.com/office/drawing/2014/main" id="{4B51FAE0-12F1-4A97-89EE-31F0C76BDD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279" y="1744154"/>
            <a:ext cx="7715200" cy="2358574"/>
          </a:xfrm>
          <a:prstGeom prst="rect">
            <a:avLst/>
          </a:prstGeom>
        </p:spPr>
      </p:pic>
      <p:pic>
        <p:nvPicPr>
          <p:cNvPr id="14" name="Kép 13">
            <a:extLst>
              <a:ext uri="{FF2B5EF4-FFF2-40B4-BE49-F238E27FC236}">
                <a16:creationId xmlns:a16="http://schemas.microsoft.com/office/drawing/2014/main" id="{D5128DD2-9D96-41C8-9F8B-0545BBC8CF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44" y="4332916"/>
            <a:ext cx="7643192" cy="2335420"/>
          </a:xfrm>
          <a:prstGeom prst="rect">
            <a:avLst/>
          </a:prstGeom>
        </p:spPr>
      </p:pic>
      <p:sp>
        <p:nvSpPr>
          <p:cNvPr id="17" name="Szövegdoboz 16">
            <a:extLst>
              <a:ext uri="{FF2B5EF4-FFF2-40B4-BE49-F238E27FC236}">
                <a16:creationId xmlns:a16="http://schemas.microsoft.com/office/drawing/2014/main" id="{C821FAF8-24EC-470C-B1DF-8C7AE08F9A2F}"/>
              </a:ext>
            </a:extLst>
          </p:cNvPr>
          <p:cNvSpPr txBox="1"/>
          <p:nvPr/>
        </p:nvSpPr>
        <p:spPr>
          <a:xfrm>
            <a:off x="3356206" y="1772817"/>
            <a:ext cx="2654218" cy="20364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1500"/>
              </a:spcAft>
            </a:pPr>
            <a:r>
              <a:rPr lang="en-US" sz="1400" dirty="0"/>
              <a:t>Collect everything as communal waste</a:t>
            </a:r>
          </a:p>
          <a:p>
            <a:pPr>
              <a:spcAft>
                <a:spcPts val="300"/>
              </a:spcAft>
            </a:pPr>
            <a:r>
              <a:rPr lang="en-US" sz="1400" dirty="0"/>
              <a:t>Partly selective waste collection</a:t>
            </a:r>
          </a:p>
          <a:p>
            <a:pPr>
              <a:spcAft>
                <a:spcPts val="1600"/>
              </a:spcAft>
            </a:pPr>
            <a:r>
              <a:rPr lang="en-US" sz="1400" dirty="0"/>
              <a:t>Fully selective waste collection</a:t>
            </a:r>
          </a:p>
          <a:p>
            <a:r>
              <a:rPr lang="en-US" sz="1400" dirty="0"/>
              <a:t>Selective collection, plus recycle/reuse if possible</a:t>
            </a:r>
          </a:p>
          <a:p>
            <a:endParaRPr lang="en-US" sz="1400" dirty="0"/>
          </a:p>
        </p:txBody>
      </p:sp>
      <p:sp>
        <p:nvSpPr>
          <p:cNvPr id="18" name="Szövegdoboz 17">
            <a:extLst>
              <a:ext uri="{FF2B5EF4-FFF2-40B4-BE49-F238E27FC236}">
                <a16:creationId xmlns:a16="http://schemas.microsoft.com/office/drawing/2014/main" id="{3D457ADC-434B-4F2D-8A95-F44541A76C28}"/>
              </a:ext>
            </a:extLst>
          </p:cNvPr>
          <p:cNvSpPr txBox="1"/>
          <p:nvPr/>
        </p:nvSpPr>
        <p:spPr>
          <a:xfrm>
            <a:off x="3440868" y="4306446"/>
            <a:ext cx="2654218" cy="227241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</a:pPr>
            <a:r>
              <a:rPr lang="en-US" sz="1400" dirty="0"/>
              <a:t>Only domestic sources and production</a:t>
            </a:r>
          </a:p>
          <a:p>
            <a:pPr>
              <a:lnSpc>
                <a:spcPts val="1700"/>
              </a:lnSpc>
            </a:pPr>
            <a:r>
              <a:rPr lang="en-US" sz="1400" dirty="0"/>
              <a:t>Mainly domestic sources, partly import</a:t>
            </a:r>
          </a:p>
          <a:p>
            <a:pPr>
              <a:lnSpc>
                <a:spcPts val="1700"/>
              </a:lnSpc>
            </a:pPr>
            <a:r>
              <a:rPr lang="en-US" sz="1400" dirty="0"/>
              <a:t>Partly domestic and import sources</a:t>
            </a:r>
          </a:p>
          <a:p>
            <a:pPr>
              <a:lnSpc>
                <a:spcPts val="1700"/>
              </a:lnSpc>
            </a:pPr>
            <a:r>
              <a:rPr lang="en-US" sz="1400" dirty="0"/>
              <a:t>Mainly import sources, partly domestic production</a:t>
            </a:r>
          </a:p>
          <a:p>
            <a:pPr>
              <a:lnSpc>
                <a:spcPts val="1700"/>
              </a:lnSpc>
            </a:pPr>
            <a:r>
              <a:rPr lang="en-US" sz="1400" dirty="0"/>
              <a:t>Only import sources</a:t>
            </a:r>
            <a:endParaRPr lang="hu-HU" sz="1400" dirty="0"/>
          </a:p>
          <a:p>
            <a:pPr>
              <a:lnSpc>
                <a:spcPts val="1700"/>
              </a:lnSpc>
            </a:pPr>
            <a:endParaRPr lang="en-US" sz="1400" dirty="0"/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D3E8AB6A-E750-4A65-9323-F957BF4B3B73}"/>
              </a:ext>
            </a:extLst>
          </p:cNvPr>
          <p:cNvSpPr txBox="1"/>
          <p:nvPr/>
        </p:nvSpPr>
        <p:spPr>
          <a:xfrm>
            <a:off x="2800815" y="1354054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1F497D"/>
                </a:solidFill>
              </a:rPr>
              <a:t>Waste management</a:t>
            </a:r>
            <a:endParaRPr lang="en-US" b="1" dirty="0">
              <a:solidFill>
                <a:srgbClr val="1F497D"/>
              </a:solidFill>
            </a:endParaRPr>
          </a:p>
        </p:txBody>
      </p:sp>
      <p:sp>
        <p:nvSpPr>
          <p:cNvPr id="16" name="Szövegdoboz 15">
            <a:extLst>
              <a:ext uri="{FF2B5EF4-FFF2-40B4-BE49-F238E27FC236}">
                <a16:creationId xmlns:a16="http://schemas.microsoft.com/office/drawing/2014/main" id="{A5278FDF-EF17-485E-8C37-69DBEFB1D12B}"/>
              </a:ext>
            </a:extLst>
          </p:cNvPr>
          <p:cNvSpPr txBox="1"/>
          <p:nvPr/>
        </p:nvSpPr>
        <p:spPr>
          <a:xfrm>
            <a:off x="3018575" y="3861230"/>
            <a:ext cx="3094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1F497D"/>
                </a:solidFill>
              </a:rPr>
              <a:t>Energy dependence</a:t>
            </a:r>
            <a:endParaRPr lang="en-US" b="1" dirty="0">
              <a:solidFill>
                <a:srgbClr val="1F497D"/>
              </a:solidFill>
            </a:endParaRPr>
          </a:p>
        </p:txBody>
      </p:sp>
      <p:sp>
        <p:nvSpPr>
          <p:cNvPr id="8" name="Dia számának helye 7">
            <a:extLst>
              <a:ext uri="{FF2B5EF4-FFF2-40B4-BE49-F238E27FC236}">
                <a16:creationId xmlns:a16="http://schemas.microsoft.com/office/drawing/2014/main" id="{D45FF8DC-ECE6-45C5-96F1-C6E7E8144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DE9EE-5ACC-4925-AFC2-30CB67241EF2}" type="slidenum">
              <a:rPr lang="hu-HU" smtClean="0"/>
              <a:t>8</a:t>
            </a:fld>
            <a:endParaRPr lang="hu-HU"/>
          </a:p>
        </p:txBody>
      </p:sp>
      <p:sp>
        <p:nvSpPr>
          <p:cNvPr id="19" name="Szövegdoboz 18">
            <a:extLst>
              <a:ext uri="{FF2B5EF4-FFF2-40B4-BE49-F238E27FC236}">
                <a16:creationId xmlns:a16="http://schemas.microsoft.com/office/drawing/2014/main" id="{F89CB0EB-ED5D-48BC-A637-BB453FE5D06C}"/>
              </a:ext>
            </a:extLst>
          </p:cNvPr>
          <p:cNvSpPr txBox="1"/>
          <p:nvPr/>
        </p:nvSpPr>
        <p:spPr>
          <a:xfrm>
            <a:off x="6778650" y="863166"/>
            <a:ext cx="2365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Source: Author</a:t>
            </a:r>
          </a:p>
        </p:txBody>
      </p:sp>
    </p:spTree>
    <p:extLst>
      <p:ext uri="{BB962C8B-B14F-4D97-AF65-F5344CB8AC3E}">
        <p14:creationId xmlns:p14="http://schemas.microsoft.com/office/powerpoint/2010/main" val="18094324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54FD209-6E4C-4466-95C1-429639EF6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5348" y="274638"/>
            <a:ext cx="6951451" cy="1143000"/>
          </a:xfrm>
        </p:spPr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9" name="Szöveg helye 8">
            <a:extLst>
              <a:ext uri="{FF2B5EF4-FFF2-40B4-BE49-F238E27FC236}">
                <a16:creationId xmlns:a16="http://schemas.microsoft.com/office/drawing/2014/main" id="{7F8955EB-1E4E-4E92-A9CA-05E0C741DE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1144" y="1196633"/>
            <a:ext cx="3726244" cy="576184"/>
          </a:xfrm>
        </p:spPr>
        <p:txBody>
          <a:bodyPr>
            <a:normAutofit lnSpcReduction="10000"/>
          </a:bodyPr>
          <a:lstStyle/>
          <a:p>
            <a:r>
              <a:rPr lang="hu-HU" sz="3200" dirty="0"/>
              <a:t>BAU 15</a:t>
            </a:r>
            <a:r>
              <a:rPr lang="hu-HU" dirty="0"/>
              <a:t> (26%)</a:t>
            </a:r>
          </a:p>
        </p:txBody>
      </p:sp>
      <p:sp>
        <p:nvSpPr>
          <p:cNvPr id="10" name="Tartalom helye 9">
            <a:extLst>
              <a:ext uri="{FF2B5EF4-FFF2-40B4-BE49-F238E27FC236}">
                <a16:creationId xmlns:a16="http://schemas.microsoft.com/office/drawing/2014/main" id="{B6C9FB50-5AA4-475B-9570-BF65B687DDB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11" name="Szöveg helye 10">
            <a:extLst>
              <a:ext uri="{FF2B5EF4-FFF2-40B4-BE49-F238E27FC236}">
                <a16:creationId xmlns:a16="http://schemas.microsoft.com/office/drawing/2014/main" id="{D83F583D-F0C3-4DBB-BB6A-E92A09DDA1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24128" y="1196632"/>
            <a:ext cx="2962672" cy="576185"/>
          </a:xfrm>
        </p:spPr>
        <p:txBody>
          <a:bodyPr>
            <a:normAutofit lnSpcReduction="10000"/>
          </a:bodyPr>
          <a:lstStyle/>
          <a:p>
            <a:pPr algn="ctr"/>
            <a:r>
              <a:rPr lang="hu-HU" sz="3200" dirty="0"/>
              <a:t>GREEN 15</a:t>
            </a:r>
            <a:r>
              <a:rPr lang="hu-HU" dirty="0"/>
              <a:t> (74%)</a:t>
            </a:r>
          </a:p>
        </p:txBody>
      </p:sp>
      <p:sp>
        <p:nvSpPr>
          <p:cNvPr id="12" name="Tartalom helye 11">
            <a:extLst>
              <a:ext uri="{FF2B5EF4-FFF2-40B4-BE49-F238E27FC236}">
                <a16:creationId xmlns:a16="http://schemas.microsoft.com/office/drawing/2014/main" id="{1BF3C95C-6E57-4526-B3EA-C3C6DC20416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átum helye 5">
            <a:extLst>
              <a:ext uri="{FF2B5EF4-FFF2-40B4-BE49-F238E27FC236}">
                <a16:creationId xmlns:a16="http://schemas.microsoft.com/office/drawing/2014/main" id="{AF055F85-7C5C-425E-B223-79D965743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dirty="0"/>
              <a:t>04.20.2018</a:t>
            </a:r>
          </a:p>
        </p:txBody>
      </p:sp>
      <p:sp>
        <p:nvSpPr>
          <p:cNvPr id="7" name="Élőláb helye 6">
            <a:extLst>
              <a:ext uri="{FF2B5EF4-FFF2-40B4-BE49-F238E27FC236}">
                <a16:creationId xmlns:a16="http://schemas.microsoft.com/office/drawing/2014/main" id="{0F137EB7-1048-4F0A-AD2A-D57858BDD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hu-HU" dirty="0"/>
              <a:t>András Márton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8F3E562A-272B-48BF-93E8-5EB0CEA86D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1735349" cy="1080000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1A4B7479-0232-4136-8925-0F0E59BF91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921" y="5022000"/>
            <a:ext cx="2657079" cy="1836000"/>
          </a:xfrm>
          <a:prstGeom prst="rect">
            <a:avLst/>
          </a:prstGeom>
        </p:spPr>
      </p:pic>
      <p:pic>
        <p:nvPicPr>
          <p:cNvPr id="19" name="Kép 18">
            <a:extLst>
              <a:ext uri="{FF2B5EF4-FFF2-40B4-BE49-F238E27FC236}">
                <a16:creationId xmlns:a16="http://schemas.microsoft.com/office/drawing/2014/main" id="{AB739477-C8E0-48D4-B392-B91EBC358C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88" y="1786409"/>
            <a:ext cx="7651548" cy="2388062"/>
          </a:xfrm>
          <a:prstGeom prst="rect">
            <a:avLst/>
          </a:prstGeom>
        </p:spPr>
      </p:pic>
      <p:sp>
        <p:nvSpPr>
          <p:cNvPr id="18" name="Szövegdoboz 17">
            <a:extLst>
              <a:ext uri="{FF2B5EF4-FFF2-40B4-BE49-F238E27FC236}">
                <a16:creationId xmlns:a16="http://schemas.microsoft.com/office/drawing/2014/main" id="{3D457ADC-434B-4F2D-8A95-F44541A76C28}"/>
              </a:ext>
            </a:extLst>
          </p:cNvPr>
          <p:cNvSpPr txBox="1"/>
          <p:nvPr/>
        </p:nvSpPr>
        <p:spPr>
          <a:xfrm>
            <a:off x="3495667" y="1819696"/>
            <a:ext cx="2654218" cy="22467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Only domestic sources and production</a:t>
            </a:r>
          </a:p>
          <a:p>
            <a:r>
              <a:rPr lang="en-US" sz="1400" dirty="0"/>
              <a:t>Mainly domestic sources, partly import</a:t>
            </a:r>
          </a:p>
          <a:p>
            <a:r>
              <a:rPr lang="en-US" sz="1400" dirty="0"/>
              <a:t>Partly domestic and import sources</a:t>
            </a:r>
          </a:p>
          <a:p>
            <a:r>
              <a:rPr lang="en-US" sz="1400" dirty="0"/>
              <a:t>Mainly import sources, partly domestic production</a:t>
            </a:r>
          </a:p>
          <a:p>
            <a:r>
              <a:rPr lang="en-US" sz="1400" dirty="0"/>
              <a:t>Only import sources</a:t>
            </a:r>
          </a:p>
          <a:p>
            <a:endParaRPr lang="en-US" sz="1400" dirty="0"/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D3E8AB6A-E750-4A65-9323-F957BF4B3B73}"/>
              </a:ext>
            </a:extLst>
          </p:cNvPr>
          <p:cNvSpPr txBox="1"/>
          <p:nvPr/>
        </p:nvSpPr>
        <p:spPr>
          <a:xfrm>
            <a:off x="2800815" y="1354054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1F497D"/>
                </a:solidFill>
              </a:rPr>
              <a:t>Energy dependence</a:t>
            </a:r>
          </a:p>
        </p:txBody>
      </p:sp>
      <p:pic>
        <p:nvPicPr>
          <p:cNvPr id="20" name="Kép 19">
            <a:extLst>
              <a:ext uri="{FF2B5EF4-FFF2-40B4-BE49-F238E27FC236}">
                <a16:creationId xmlns:a16="http://schemas.microsoft.com/office/drawing/2014/main" id="{A72107CC-C30E-4226-A60E-6D672BF057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11" y="4351596"/>
            <a:ext cx="7618404" cy="2294503"/>
          </a:xfrm>
          <a:prstGeom prst="rect">
            <a:avLst/>
          </a:prstGeom>
        </p:spPr>
      </p:pic>
      <p:sp>
        <p:nvSpPr>
          <p:cNvPr id="17" name="Szövegdoboz 16">
            <a:extLst>
              <a:ext uri="{FF2B5EF4-FFF2-40B4-BE49-F238E27FC236}">
                <a16:creationId xmlns:a16="http://schemas.microsoft.com/office/drawing/2014/main" id="{C821FAF8-24EC-470C-B1DF-8C7AE08F9A2F}"/>
              </a:ext>
            </a:extLst>
          </p:cNvPr>
          <p:cNvSpPr txBox="1"/>
          <p:nvPr/>
        </p:nvSpPr>
        <p:spPr>
          <a:xfrm>
            <a:off x="3458965" y="4404658"/>
            <a:ext cx="2654218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Don’t want at all</a:t>
            </a:r>
          </a:p>
          <a:p>
            <a:r>
              <a:rPr lang="en-US" sz="1400" dirty="0"/>
              <a:t>Don’t want it nearby</a:t>
            </a:r>
          </a:p>
          <a:p>
            <a:r>
              <a:rPr lang="en-US" sz="1400" dirty="0"/>
              <a:t>I don’t mind if nearby or somewhere else</a:t>
            </a:r>
          </a:p>
          <a:p>
            <a:r>
              <a:rPr lang="en-US" sz="1400" dirty="0"/>
              <a:t>I support to build it nearby</a:t>
            </a:r>
          </a:p>
          <a:p>
            <a:endParaRPr lang="en-US" sz="1400" dirty="0"/>
          </a:p>
        </p:txBody>
      </p:sp>
      <p:sp>
        <p:nvSpPr>
          <p:cNvPr id="16" name="Szövegdoboz 15">
            <a:extLst>
              <a:ext uri="{FF2B5EF4-FFF2-40B4-BE49-F238E27FC236}">
                <a16:creationId xmlns:a16="http://schemas.microsoft.com/office/drawing/2014/main" id="{A5278FDF-EF17-485E-8C37-69DBEFB1D12B}"/>
              </a:ext>
            </a:extLst>
          </p:cNvPr>
          <p:cNvSpPr txBox="1"/>
          <p:nvPr/>
        </p:nvSpPr>
        <p:spPr>
          <a:xfrm>
            <a:off x="2519772" y="3900786"/>
            <a:ext cx="4104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1F497D"/>
                </a:solidFill>
              </a:rPr>
              <a:t>Green power plant nearby</a:t>
            </a:r>
            <a:endParaRPr lang="en-US" b="1" dirty="0">
              <a:solidFill>
                <a:srgbClr val="1F497D"/>
              </a:solidFill>
            </a:endParaRPr>
          </a:p>
        </p:txBody>
      </p:sp>
      <p:sp>
        <p:nvSpPr>
          <p:cNvPr id="8" name="Dia számának helye 7">
            <a:extLst>
              <a:ext uri="{FF2B5EF4-FFF2-40B4-BE49-F238E27FC236}">
                <a16:creationId xmlns:a16="http://schemas.microsoft.com/office/drawing/2014/main" id="{D45FF8DC-ECE6-45C5-96F1-C6E7E8144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DE9EE-5ACC-4925-AFC2-30CB67241EF2}" type="slidenum">
              <a:rPr lang="hu-HU" smtClean="0"/>
              <a:t>9</a:t>
            </a:fld>
            <a:endParaRPr lang="hu-HU" dirty="0"/>
          </a:p>
        </p:txBody>
      </p:sp>
      <p:sp>
        <p:nvSpPr>
          <p:cNvPr id="21" name="Szövegdoboz 20">
            <a:extLst>
              <a:ext uri="{FF2B5EF4-FFF2-40B4-BE49-F238E27FC236}">
                <a16:creationId xmlns:a16="http://schemas.microsoft.com/office/drawing/2014/main" id="{78D4EFED-2CD5-4586-8CC7-007B4880DD13}"/>
              </a:ext>
            </a:extLst>
          </p:cNvPr>
          <p:cNvSpPr txBox="1"/>
          <p:nvPr/>
        </p:nvSpPr>
        <p:spPr>
          <a:xfrm>
            <a:off x="6778650" y="863166"/>
            <a:ext cx="2365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Source: Author</a:t>
            </a:r>
          </a:p>
        </p:txBody>
      </p:sp>
    </p:spTree>
    <p:extLst>
      <p:ext uri="{BB962C8B-B14F-4D97-AF65-F5344CB8AC3E}">
        <p14:creationId xmlns:p14="http://schemas.microsoft.com/office/powerpoint/2010/main" val="27329734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1005</Words>
  <Application>Microsoft Office PowerPoint</Application>
  <PresentationFormat>Diavetítés a képernyőre (4:3 oldalarány)</PresentationFormat>
  <Paragraphs>159</Paragraphs>
  <Slides>15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Office-téma</vt:lpstr>
      <vt:lpstr>The role of future orientation in the acceptance and local implementation of renewable energies</vt:lpstr>
      <vt:lpstr>Content</vt:lpstr>
      <vt:lpstr>Background and relevance</vt:lpstr>
      <vt:lpstr>Background and relevance</vt:lpstr>
      <vt:lpstr>Research question and Model</vt:lpstr>
      <vt:lpstr>Method</vt:lpstr>
      <vt:lpstr>Results</vt:lpstr>
      <vt:lpstr>Results</vt:lpstr>
      <vt:lpstr>Results</vt:lpstr>
      <vt:lpstr>Results</vt:lpstr>
      <vt:lpstr>Results 2.</vt:lpstr>
      <vt:lpstr>Results 3.</vt:lpstr>
      <vt:lpstr>Conclusion</vt:lpstr>
      <vt:lpstr>References</vt:lpstr>
      <vt:lpstr>Thank you for your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Prezentáció címsor</dc:title>
  <dc:creator>laci</dc:creator>
  <cp:lastModifiedBy>User</cp:lastModifiedBy>
  <cp:revision>29</cp:revision>
  <dcterms:created xsi:type="dcterms:W3CDTF">2017-05-07T14:37:42Z</dcterms:created>
  <dcterms:modified xsi:type="dcterms:W3CDTF">2018-04-18T21:46:17Z</dcterms:modified>
</cp:coreProperties>
</file>