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60" r:id="rId4"/>
    <p:sldId id="264" r:id="rId5"/>
    <p:sldId id="262" r:id="rId6"/>
    <p:sldId id="259" r:id="rId7"/>
    <p:sldId id="266" r:id="rId8"/>
    <p:sldId id="270" r:id="rId9"/>
    <p:sldId id="261" r:id="rId10"/>
    <p:sldId id="273" r:id="rId11"/>
    <p:sldId id="265" r:id="rId12"/>
    <p:sldId id="271" r:id="rId13"/>
    <p:sldId id="267" r:id="rId14"/>
    <p:sldId id="272" r:id="rId15"/>
    <p:sldId id="268" r:id="rId16"/>
    <p:sldId id="269" r:id="rId17"/>
    <p:sldId id="274" r:id="rId18"/>
    <p:sldId id="263" r:id="rId19"/>
    <p:sldId id="257" r:id="rId2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65D29-0DE2-473C-883F-2698D9174888}" type="datetimeFigureOut">
              <a:rPr lang="hu-HU" smtClean="0"/>
              <a:t>2018.04.19.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ABE06-245A-4F22-A0D3-BAAE85FFF00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296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54BEF2-F7FA-4895-B0E0-3CE532748A38}" type="datetimeFigureOut">
              <a:rPr lang="hu-HU" smtClean="0"/>
              <a:t>2018.04.19.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C1E6F-9B71-4F60-8D34-9AD98CFDCDD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866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0AF713-D752-4075-8D8D-6A53622CD97D}" type="datetime1">
              <a:rPr lang="hu-HU" smtClean="0"/>
              <a:t>2018.04.19.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802D2-6EB6-4108-8873-659ECA94D7D2}" type="datetime1">
              <a:rPr lang="hu-HU" smtClean="0"/>
              <a:t>2018.04.19.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3069-5269-4DCA-AB70-4F20B1ADA78D}" type="datetime1">
              <a:rPr lang="hu-HU" smtClean="0"/>
              <a:t>2018.04.19.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CB14-E0F7-470C-B1C4-04083E3D6ED8}" type="datetime1">
              <a:rPr lang="hu-HU" smtClean="0"/>
              <a:t>2018.04.19.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CE68-E09D-4792-80FE-DC39CE648A69}" type="datetime1">
              <a:rPr lang="hu-HU" smtClean="0"/>
              <a:t>2018.04.19.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90A8-EACB-4E39-977B-3CEA75A23F37}" type="datetime1">
              <a:rPr lang="hu-HU" smtClean="0"/>
              <a:t>2018.04.19.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168-671C-4717-A781-50673FA13582}" type="datetime1">
              <a:rPr lang="hu-HU" smtClean="0"/>
              <a:t>2018.04.19.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24D-278F-4B05-AAA9-EF53D602A133}" type="datetime1">
              <a:rPr lang="hu-HU" smtClean="0"/>
              <a:t>2018.04.19.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2D632-B66E-43AF-9A30-179C05C3E9D0}" type="datetime1">
              <a:rPr lang="hu-HU" smtClean="0"/>
              <a:t>2018.04.19.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E09D6-142F-4EDF-8270-E5B50F1D2D5A}" type="datetime1">
              <a:rPr lang="hu-HU" smtClean="0"/>
              <a:t>2018.04.19.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DAC8-67F0-4FBE-9B72-C41BBF3C179C}" type="datetime1">
              <a:rPr lang="hu-HU" smtClean="0"/>
              <a:t>2018.04.19.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C8CCB7-1189-4F7D-9BAB-975936E1C839}" type="datetime1">
              <a:rPr lang="hu-HU" smtClean="0"/>
              <a:t>2018.04.19.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733365" y="1916832"/>
            <a:ext cx="3313355" cy="295232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Regionalisation</a:t>
            </a:r>
            <a:r>
              <a:rPr lang="en-US" dirty="0"/>
              <a:t> approaches in integrated </a:t>
            </a:r>
            <a:r>
              <a:rPr lang="en-GB" dirty="0" smtClean="0"/>
              <a:t>assessment</a:t>
            </a:r>
            <a:r>
              <a:rPr lang="en-US" dirty="0" smtClean="0"/>
              <a:t> </a:t>
            </a:r>
            <a:r>
              <a:rPr lang="en-US" dirty="0" err="1"/>
              <a:t>modelling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3861048"/>
            <a:ext cx="3960440" cy="1415008"/>
          </a:xfrm>
        </p:spPr>
        <p:txBody>
          <a:bodyPr>
            <a:normAutofit fontScale="92500"/>
          </a:bodyPr>
          <a:lstStyle/>
          <a:p>
            <a:r>
              <a:rPr lang="hu-HU" sz="2400" dirty="0" smtClean="0"/>
              <a:t>Zsuzsanna ZSIBÓK</a:t>
            </a:r>
          </a:p>
          <a:p>
            <a:r>
              <a:rPr lang="hu-HU" sz="2400" dirty="0" err="1" smtClean="0"/>
              <a:t>research</a:t>
            </a:r>
            <a:r>
              <a:rPr lang="hu-HU" sz="2400" dirty="0" smtClean="0"/>
              <a:t> </a:t>
            </a:r>
            <a:r>
              <a:rPr lang="hu-HU" sz="2400" dirty="0" err="1" smtClean="0"/>
              <a:t>fellow</a:t>
            </a:r>
            <a:r>
              <a:rPr lang="hu-HU" sz="2400" dirty="0" smtClean="0"/>
              <a:t>, CERS HAS</a:t>
            </a:r>
          </a:p>
          <a:p>
            <a:r>
              <a:rPr lang="hu-HU" sz="2400" dirty="0" err="1" smtClean="0"/>
              <a:t>zsibok</a:t>
            </a:r>
            <a:r>
              <a:rPr lang="hu-HU" sz="2400" dirty="0" smtClean="0"/>
              <a:t>@</a:t>
            </a:r>
            <a:r>
              <a:rPr lang="hu-HU" sz="2400" dirty="0" err="1" smtClean="0"/>
              <a:t>rkk.hu</a:t>
            </a:r>
            <a:endParaRPr lang="hu-HU" sz="2400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79512" y="1039188"/>
            <a:ext cx="4392488" cy="14537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SzPct val="76000"/>
            </a:pPr>
            <a:r>
              <a:rPr lang="en-US" sz="1600" dirty="0">
                <a:solidFill>
                  <a:srgbClr val="424242"/>
                </a:solidFill>
              </a:rPr>
              <a:t>International Conference for the 75th Anniversary of </a:t>
            </a:r>
            <a:r>
              <a:rPr lang="en-US" sz="1600" dirty="0" smtClean="0">
                <a:solidFill>
                  <a:srgbClr val="424242"/>
                </a:solidFill>
              </a:rPr>
              <a:t>DTI</a:t>
            </a:r>
            <a:endParaRPr lang="hu-HU" sz="1600" dirty="0" smtClean="0">
              <a:solidFill>
                <a:srgbClr val="424242"/>
              </a:solidFill>
            </a:endParaRPr>
          </a:p>
          <a:p>
            <a:pPr>
              <a:buClr>
                <a:schemeClr val="accent1"/>
              </a:buClr>
              <a:buSzPct val="76000"/>
            </a:pPr>
            <a:endParaRPr lang="hu-HU" sz="1600" dirty="0">
              <a:solidFill>
                <a:srgbClr val="424242"/>
              </a:solidFill>
            </a:endParaRPr>
          </a:p>
          <a:p>
            <a:pPr>
              <a:buClr>
                <a:schemeClr val="accent1"/>
              </a:buClr>
              <a:buSzPct val="76000"/>
            </a:pPr>
            <a:r>
              <a:rPr lang="hu-HU" sz="1600" dirty="0">
                <a:solidFill>
                  <a:srgbClr val="424242"/>
                </a:solidFill>
              </a:rPr>
              <a:t>19 </a:t>
            </a:r>
            <a:r>
              <a:rPr lang="hu-HU" sz="1600" dirty="0" err="1">
                <a:solidFill>
                  <a:srgbClr val="424242"/>
                </a:solidFill>
              </a:rPr>
              <a:t>April</a:t>
            </a:r>
            <a:r>
              <a:rPr lang="hu-HU" sz="1600" dirty="0">
                <a:solidFill>
                  <a:srgbClr val="424242"/>
                </a:solidFill>
              </a:rPr>
              <a:t> 2018</a:t>
            </a:r>
          </a:p>
          <a:p>
            <a:pPr>
              <a:buClr>
                <a:schemeClr val="accent1"/>
              </a:buClr>
              <a:buSzPct val="76000"/>
            </a:pPr>
            <a:r>
              <a:rPr lang="hu-HU" sz="1600" dirty="0">
                <a:solidFill>
                  <a:srgbClr val="424242"/>
                </a:solidFill>
              </a:rPr>
              <a:t>Pécs, Hungary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467544" y="6237312"/>
            <a:ext cx="8208912" cy="4918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Project no. 120004 has been implemented with the support provided from the National Research, Development and Innovation Fund of Hungary, financed under the K_16 funding scheme.</a:t>
            </a:r>
            <a:endParaRPr lang="hu-H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784976" cy="103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56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Regional</a:t>
            </a:r>
            <a:r>
              <a:rPr lang="en-GB" dirty="0" smtClean="0"/>
              <a:t> downscaling</a:t>
            </a:r>
            <a:r>
              <a:rPr lang="hu-HU" dirty="0" smtClean="0"/>
              <a:t> </a:t>
            </a:r>
            <a:r>
              <a:rPr lang="hu-HU" dirty="0" err="1" smtClean="0"/>
              <a:t>methods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608512"/>
          </a:xfrm>
        </p:spPr>
        <p:txBody>
          <a:bodyPr>
            <a:normAutofit/>
          </a:bodyPr>
          <a:lstStyle/>
          <a:p>
            <a:r>
              <a:rPr lang="hu-HU" dirty="0" err="1" smtClean="0"/>
              <a:t>Linear</a:t>
            </a:r>
            <a:r>
              <a:rPr lang="hu-HU" dirty="0" smtClean="0"/>
              <a:t>/</a:t>
            </a:r>
            <a:r>
              <a:rPr lang="hu-HU" dirty="0" err="1" smtClean="0"/>
              <a:t>proportional</a:t>
            </a:r>
            <a:r>
              <a:rPr lang="hu-HU" dirty="0" smtClean="0"/>
              <a:t> </a:t>
            </a:r>
            <a:r>
              <a:rPr lang="hu-HU" dirty="0" err="1" smtClean="0"/>
              <a:t>downscaling</a:t>
            </a:r>
            <a:endParaRPr lang="hu-HU" dirty="0" smtClean="0"/>
          </a:p>
          <a:p>
            <a:r>
              <a:rPr lang="hu-HU" dirty="0" err="1"/>
              <a:t>Convergence</a:t>
            </a:r>
            <a:r>
              <a:rPr lang="hu-HU" dirty="0"/>
              <a:t> </a:t>
            </a:r>
            <a:r>
              <a:rPr lang="hu-HU" dirty="0" err="1" smtClean="0"/>
              <a:t>downscaling</a:t>
            </a:r>
            <a:endParaRPr lang="hu-HU" dirty="0" smtClean="0"/>
          </a:p>
          <a:p>
            <a:r>
              <a:rPr lang="hu-HU" dirty="0" err="1"/>
              <a:t>Constant</a:t>
            </a:r>
            <a:r>
              <a:rPr lang="hu-HU" dirty="0"/>
              <a:t> trend </a:t>
            </a:r>
            <a:r>
              <a:rPr lang="hu-HU" dirty="0" err="1" smtClean="0"/>
              <a:t>approach</a:t>
            </a:r>
            <a:endParaRPr lang="hu-HU" dirty="0" smtClean="0"/>
          </a:p>
          <a:p>
            <a:r>
              <a:rPr lang="hu-HU" dirty="0" err="1"/>
              <a:t>Conditional</a:t>
            </a:r>
            <a:r>
              <a:rPr lang="hu-HU" dirty="0"/>
              <a:t> </a:t>
            </a:r>
            <a:r>
              <a:rPr lang="hu-HU" dirty="0" smtClean="0"/>
              <a:t>modelling</a:t>
            </a:r>
          </a:p>
          <a:p>
            <a:r>
              <a:rPr lang="en-US" dirty="0"/>
              <a:t>Using a functional form for the growth rates at the regional </a:t>
            </a:r>
            <a:r>
              <a:rPr lang="en-US" dirty="0" smtClean="0"/>
              <a:t>level</a:t>
            </a:r>
            <a:endParaRPr lang="hu-HU" dirty="0" smtClean="0"/>
          </a:p>
          <a:p>
            <a:r>
              <a:rPr lang="hu-HU" dirty="0" smtClean="0"/>
              <a:t>More </a:t>
            </a:r>
            <a:r>
              <a:rPr lang="hu-HU" dirty="0" err="1" smtClean="0"/>
              <a:t>complex</a:t>
            </a:r>
            <a:r>
              <a:rPr lang="hu-HU" dirty="0" smtClean="0"/>
              <a:t> </a:t>
            </a:r>
            <a:r>
              <a:rPr lang="hu-HU" dirty="0" err="1" smtClean="0"/>
              <a:t>methods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228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01136"/>
          </a:xfrm>
        </p:spPr>
        <p:txBody>
          <a:bodyPr>
            <a:normAutofit/>
          </a:bodyPr>
          <a:lstStyle/>
          <a:p>
            <a:r>
              <a:rPr lang="hu-HU" sz="3200" dirty="0" err="1"/>
              <a:t>Linear</a:t>
            </a:r>
            <a:r>
              <a:rPr lang="hu-HU" sz="3200" dirty="0"/>
              <a:t>/</a:t>
            </a:r>
            <a:r>
              <a:rPr lang="hu-HU" sz="3200" dirty="0" err="1"/>
              <a:t>proportional</a:t>
            </a:r>
            <a:r>
              <a:rPr lang="hu-HU" sz="3200" dirty="0"/>
              <a:t> </a:t>
            </a:r>
            <a:r>
              <a:rPr lang="hu-HU" sz="3200" dirty="0" err="1" smtClean="0"/>
              <a:t>downscaling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608512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dirty="0"/>
              <a:t>(</a:t>
            </a:r>
            <a:r>
              <a:rPr lang="hu-HU" dirty="0" err="1"/>
              <a:t>e.g</a:t>
            </a:r>
            <a:r>
              <a:rPr lang="hu-HU" dirty="0"/>
              <a:t>. </a:t>
            </a:r>
            <a:r>
              <a:rPr lang="hu-HU" dirty="0" err="1"/>
              <a:t>Gaffin</a:t>
            </a:r>
            <a:r>
              <a:rPr lang="hu-HU" dirty="0"/>
              <a:t> et </a:t>
            </a:r>
            <a:r>
              <a:rPr lang="hu-HU" dirty="0" err="1"/>
              <a:t>al</a:t>
            </a:r>
            <a:r>
              <a:rPr lang="hu-HU" dirty="0"/>
              <a:t>. 2004)</a:t>
            </a:r>
          </a:p>
          <a:p>
            <a:r>
              <a:rPr lang="en-US" dirty="0" smtClean="0"/>
              <a:t>Each </a:t>
            </a:r>
            <a:r>
              <a:rPr lang="hu-HU" dirty="0" smtClean="0"/>
              <a:t>country’s </a:t>
            </a:r>
            <a:r>
              <a:rPr lang="en-US" dirty="0" smtClean="0"/>
              <a:t>annual </a:t>
            </a:r>
            <a:r>
              <a:rPr lang="en-US" dirty="0"/>
              <a:t>growth rate for </a:t>
            </a:r>
            <a:r>
              <a:rPr lang="en-US" dirty="0" smtClean="0"/>
              <a:t>population </a:t>
            </a:r>
            <a:r>
              <a:rPr lang="en-US" dirty="0"/>
              <a:t>or GDP, at any year, </a:t>
            </a:r>
            <a:r>
              <a:rPr lang="hu-HU" dirty="0" smtClean="0"/>
              <a:t>i</a:t>
            </a:r>
            <a:r>
              <a:rPr lang="en-US" dirty="0" smtClean="0"/>
              <a:t>s </a:t>
            </a:r>
            <a:r>
              <a:rPr lang="en-US" dirty="0"/>
              <a:t>set equal to </a:t>
            </a:r>
            <a:r>
              <a:rPr lang="en-US" dirty="0" smtClean="0"/>
              <a:t>the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en-US" dirty="0" smtClean="0"/>
              <a:t>growth </a:t>
            </a:r>
            <a:r>
              <a:rPr lang="en-US" dirty="0"/>
              <a:t>rate within which </a:t>
            </a:r>
            <a:r>
              <a:rPr lang="en-US" dirty="0" smtClean="0"/>
              <a:t>each </a:t>
            </a:r>
            <a:r>
              <a:rPr lang="hu-HU" dirty="0" smtClean="0"/>
              <a:t>country </a:t>
            </a:r>
            <a:r>
              <a:rPr lang="en-US" dirty="0" smtClean="0"/>
              <a:t>resides</a:t>
            </a:r>
            <a:endParaRPr lang="hu-HU" dirty="0" smtClean="0"/>
          </a:p>
          <a:p>
            <a:r>
              <a:rPr lang="en-US" dirty="0" smtClean="0"/>
              <a:t>mathematically equivalent </a:t>
            </a:r>
            <a:r>
              <a:rPr lang="en-US" dirty="0"/>
              <a:t>to </a:t>
            </a:r>
            <a:r>
              <a:rPr lang="en-US" dirty="0" smtClean="0"/>
              <a:t>keeping </a:t>
            </a:r>
            <a:r>
              <a:rPr lang="en-US" dirty="0"/>
              <a:t>the </a:t>
            </a:r>
            <a:r>
              <a:rPr lang="en-US" dirty="0" smtClean="0"/>
              <a:t>fractional </a:t>
            </a:r>
            <a:r>
              <a:rPr lang="en-US" dirty="0"/>
              <a:t>share of each country’s population or </a:t>
            </a:r>
            <a:r>
              <a:rPr lang="en-US" dirty="0" smtClean="0"/>
              <a:t>GDP</a:t>
            </a:r>
            <a:r>
              <a:rPr lang="en-US" dirty="0"/>
              <a:t>, relative to the regional population or GDP, </a:t>
            </a:r>
            <a:r>
              <a:rPr lang="en-US" dirty="0" smtClean="0"/>
              <a:t>constant</a:t>
            </a:r>
            <a:r>
              <a:rPr lang="en-US" dirty="0"/>
              <a:t>, at the base year value, for the </a:t>
            </a:r>
            <a:r>
              <a:rPr lang="en-US" dirty="0" smtClean="0"/>
              <a:t>duration </a:t>
            </a:r>
            <a:r>
              <a:rPr lang="en-US" dirty="0"/>
              <a:t>of the forecast </a:t>
            </a:r>
            <a:r>
              <a:rPr lang="en-US" dirty="0" smtClean="0"/>
              <a:t>period</a:t>
            </a:r>
            <a:endParaRPr lang="hu-HU" dirty="0" smtClean="0"/>
          </a:p>
          <a:p>
            <a:r>
              <a:rPr lang="hu-HU" dirty="0" err="1" smtClean="0"/>
              <a:t>excludes</a:t>
            </a:r>
            <a:r>
              <a:rPr lang="hu-HU" dirty="0" smtClean="0"/>
              <a:t> </a:t>
            </a:r>
            <a:r>
              <a:rPr lang="en-US" dirty="0" smtClean="0"/>
              <a:t>change in national disparities </a:t>
            </a:r>
            <a:r>
              <a:rPr lang="en-US" dirty="0"/>
              <a:t>within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en-US" dirty="0" smtClean="0"/>
              <a:t>regions</a:t>
            </a:r>
            <a:r>
              <a:rPr lang="hu-HU" dirty="0" smtClean="0"/>
              <a:t> (</a:t>
            </a:r>
            <a:r>
              <a:rPr lang="hu-HU" dirty="0" err="1" smtClean="0"/>
              <a:t>convergence</a:t>
            </a:r>
            <a:r>
              <a:rPr lang="hu-HU" dirty="0" smtClean="0"/>
              <a:t>, </a:t>
            </a:r>
            <a:r>
              <a:rPr lang="hu-HU" dirty="0" err="1" smtClean="0"/>
              <a:t>divergence</a:t>
            </a:r>
            <a:r>
              <a:rPr lang="hu-HU" dirty="0" smtClean="0"/>
              <a:t>)</a:t>
            </a:r>
          </a:p>
          <a:p>
            <a:r>
              <a:rPr lang="en-US" dirty="0"/>
              <a:t>applicable in cases </a:t>
            </a:r>
            <a:r>
              <a:rPr lang="en-US" dirty="0" smtClean="0"/>
              <a:t>where</a:t>
            </a:r>
            <a:endParaRPr lang="hu-HU" dirty="0" smtClean="0"/>
          </a:p>
          <a:p>
            <a:pPr lvl="1"/>
            <a:r>
              <a:rPr lang="en-US" dirty="0" smtClean="0"/>
              <a:t>changes </a:t>
            </a:r>
            <a:r>
              <a:rPr lang="en-US" dirty="0"/>
              <a:t>are </a:t>
            </a:r>
            <a:r>
              <a:rPr lang="en-US" dirty="0" smtClean="0"/>
              <a:t>relatively</a:t>
            </a:r>
            <a:r>
              <a:rPr lang="hu-HU" dirty="0" smtClean="0"/>
              <a:t> </a:t>
            </a:r>
            <a:r>
              <a:rPr lang="en-US" dirty="0" smtClean="0"/>
              <a:t>small</a:t>
            </a:r>
            <a:endParaRPr lang="hu-HU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differences between the units on </a:t>
            </a:r>
            <a:r>
              <a:rPr lang="en-US" dirty="0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finer </a:t>
            </a:r>
            <a:r>
              <a:rPr lang="en-US" dirty="0"/>
              <a:t>scale are relatively </a:t>
            </a:r>
            <a:r>
              <a:rPr lang="en-US" dirty="0" smtClean="0"/>
              <a:t>small</a:t>
            </a:r>
            <a:endParaRPr lang="hu-HU" dirty="0" smtClean="0"/>
          </a:p>
          <a:p>
            <a:pPr lvl="1"/>
            <a:r>
              <a:rPr lang="en-US" dirty="0" smtClean="0"/>
              <a:t>there is</a:t>
            </a:r>
            <a:r>
              <a:rPr lang="hu-HU" dirty="0" smtClean="0"/>
              <a:t> </a:t>
            </a:r>
            <a:r>
              <a:rPr lang="en-US" dirty="0" smtClean="0"/>
              <a:t>no </a:t>
            </a:r>
            <a:r>
              <a:rPr lang="en-US" dirty="0"/>
              <a:t>information available to distinguish </a:t>
            </a:r>
            <a:r>
              <a:rPr lang="en-US" dirty="0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units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60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01136"/>
          </a:xfrm>
        </p:spPr>
        <p:txBody>
          <a:bodyPr>
            <a:normAutofit/>
          </a:bodyPr>
          <a:lstStyle/>
          <a:p>
            <a:r>
              <a:rPr lang="hu-HU" sz="3200" dirty="0" err="1"/>
              <a:t>Convergence</a:t>
            </a:r>
            <a:r>
              <a:rPr lang="hu-HU" sz="3200" dirty="0"/>
              <a:t> </a:t>
            </a:r>
            <a:r>
              <a:rPr lang="hu-HU" sz="3200" dirty="0" err="1"/>
              <a:t>downscaling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608512"/>
          </a:xfrm>
        </p:spPr>
        <p:txBody>
          <a:bodyPr>
            <a:normAutofit/>
          </a:bodyPr>
          <a:lstStyle/>
          <a:p>
            <a:r>
              <a:rPr lang="en-US" dirty="0" smtClean="0"/>
              <a:t>assume</a:t>
            </a:r>
            <a:r>
              <a:rPr lang="hu-HU" dirty="0" smtClean="0"/>
              <a:t>s</a:t>
            </a:r>
            <a:r>
              <a:rPr lang="en-US" dirty="0" smtClean="0"/>
              <a:t> some</a:t>
            </a:r>
            <a:r>
              <a:rPr lang="hu-HU" dirty="0" smtClean="0"/>
              <a:t> </a:t>
            </a:r>
            <a:r>
              <a:rPr lang="en-US" dirty="0" smtClean="0"/>
              <a:t>level </a:t>
            </a:r>
            <a:r>
              <a:rPr lang="en-US" dirty="0"/>
              <a:t>of </a:t>
            </a:r>
            <a:r>
              <a:rPr lang="en-US" dirty="0" smtClean="0"/>
              <a:t>convergence</a:t>
            </a:r>
            <a:r>
              <a:rPr lang="hu-HU" dirty="0" smtClean="0"/>
              <a:t> (</a:t>
            </a:r>
            <a:r>
              <a:rPr lang="hu-HU" dirty="0" err="1" smtClean="0"/>
              <a:t>complete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partial</a:t>
            </a:r>
            <a:r>
              <a:rPr lang="hu-HU" dirty="0" smtClean="0"/>
              <a:t>)</a:t>
            </a:r>
            <a:r>
              <a:rPr lang="en-US" dirty="0" smtClean="0"/>
              <a:t> </a:t>
            </a:r>
            <a:r>
              <a:rPr lang="en-US" dirty="0"/>
              <a:t>to an average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en-US" dirty="0" smtClean="0"/>
              <a:t>regional</a:t>
            </a:r>
            <a:r>
              <a:rPr lang="hu-HU" dirty="0" smtClean="0"/>
              <a:t> </a:t>
            </a:r>
            <a:r>
              <a:rPr lang="en-US" dirty="0" smtClean="0"/>
              <a:t>value</a:t>
            </a:r>
            <a:r>
              <a:rPr lang="en-US" dirty="0"/>
              <a:t>, which tends to assure that the local </a:t>
            </a:r>
            <a:r>
              <a:rPr lang="en-US" dirty="0" smtClean="0"/>
              <a:t>outcome</a:t>
            </a:r>
            <a:r>
              <a:rPr lang="hu-HU" dirty="0" smtClean="0"/>
              <a:t> </a:t>
            </a:r>
            <a:r>
              <a:rPr lang="en-US" dirty="0" smtClean="0"/>
              <a:t>is </a:t>
            </a:r>
            <a:r>
              <a:rPr lang="hu-HU" dirty="0" smtClean="0"/>
              <a:t>d</a:t>
            </a:r>
            <a:r>
              <a:rPr lang="en-US" dirty="0" err="1" smtClean="0"/>
              <a:t>ependent</a:t>
            </a:r>
            <a:r>
              <a:rPr lang="en-US" dirty="0" smtClean="0"/>
              <a:t> </a:t>
            </a:r>
            <a:r>
              <a:rPr lang="en-US" dirty="0"/>
              <a:t>on the pathway of the </a:t>
            </a:r>
            <a:r>
              <a:rPr lang="en-US" dirty="0" smtClean="0"/>
              <a:t>larger</a:t>
            </a:r>
            <a:r>
              <a:rPr lang="hu-HU" dirty="0" smtClean="0"/>
              <a:t> </a:t>
            </a:r>
            <a:r>
              <a:rPr lang="en-US" dirty="0" smtClean="0"/>
              <a:t>unit</a:t>
            </a:r>
            <a:endParaRPr lang="hu-HU" dirty="0" smtClean="0"/>
          </a:p>
          <a:p>
            <a:r>
              <a:rPr lang="en-US" dirty="0"/>
              <a:t>The rate of convergence </a:t>
            </a:r>
            <a:r>
              <a:rPr lang="hu-HU" dirty="0" err="1" smtClean="0"/>
              <a:t>depends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selection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convergence</a:t>
            </a:r>
            <a:r>
              <a:rPr lang="hu-HU" dirty="0" smtClean="0"/>
              <a:t> </a:t>
            </a:r>
            <a:r>
              <a:rPr lang="en-US" dirty="0" smtClean="0"/>
              <a:t>year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400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Constant trend approach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608512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hu-HU" dirty="0" smtClean="0"/>
              <a:t>(</a:t>
            </a:r>
            <a:r>
              <a:rPr lang="hu-HU" dirty="0" err="1"/>
              <a:t>e.g</a:t>
            </a:r>
            <a:r>
              <a:rPr lang="hu-HU" dirty="0"/>
              <a:t>. </a:t>
            </a:r>
            <a:r>
              <a:rPr lang="hu-HU" dirty="0" err="1"/>
              <a:t>Gaffin</a:t>
            </a:r>
            <a:r>
              <a:rPr lang="hu-HU" dirty="0"/>
              <a:t> et </a:t>
            </a:r>
            <a:r>
              <a:rPr lang="hu-HU" dirty="0" err="1"/>
              <a:t>al</a:t>
            </a:r>
            <a:r>
              <a:rPr lang="hu-HU" dirty="0"/>
              <a:t>. 2004</a:t>
            </a:r>
            <a:r>
              <a:rPr lang="hu-HU" dirty="0" smtClean="0"/>
              <a:t>)</a:t>
            </a:r>
            <a:endParaRPr lang="hu-HU" dirty="0"/>
          </a:p>
          <a:p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en-US" dirty="0" smtClean="0"/>
              <a:t>make</a:t>
            </a:r>
            <a:r>
              <a:rPr lang="hu-HU" dirty="0" smtClean="0"/>
              <a:t>s</a:t>
            </a:r>
            <a:r>
              <a:rPr lang="en-US" dirty="0" smtClean="0"/>
              <a:t> </a:t>
            </a:r>
            <a:r>
              <a:rPr lang="en-US" dirty="0"/>
              <a:t>use of </a:t>
            </a:r>
            <a:r>
              <a:rPr lang="en-US" dirty="0" smtClean="0"/>
              <a:t>recent </a:t>
            </a:r>
            <a:r>
              <a:rPr lang="en-US" dirty="0"/>
              <a:t>historical </a:t>
            </a:r>
            <a:r>
              <a:rPr lang="en-US" dirty="0" smtClean="0"/>
              <a:t>data </a:t>
            </a:r>
            <a:r>
              <a:rPr lang="en-US" dirty="0"/>
              <a:t>to estimate </a:t>
            </a:r>
            <a:r>
              <a:rPr lang="en-US" dirty="0" smtClean="0"/>
              <a:t>current trends </a:t>
            </a:r>
            <a:r>
              <a:rPr lang="en-US" dirty="0"/>
              <a:t>in </a:t>
            </a:r>
            <a:r>
              <a:rPr lang="en-US" dirty="0" smtClean="0"/>
              <a:t>fractional shares </a:t>
            </a:r>
            <a:r>
              <a:rPr lang="en-US" dirty="0"/>
              <a:t>and then to hold these </a:t>
            </a:r>
            <a:r>
              <a:rPr lang="en-US" dirty="0" smtClean="0"/>
              <a:t>trends </a:t>
            </a:r>
            <a:r>
              <a:rPr lang="en-US" dirty="0"/>
              <a:t>constant </a:t>
            </a:r>
            <a:r>
              <a:rPr lang="en-US" dirty="0" smtClean="0"/>
              <a:t>over </a:t>
            </a:r>
            <a:r>
              <a:rPr lang="en-US" dirty="0"/>
              <a:t>the forecast </a:t>
            </a:r>
            <a:r>
              <a:rPr lang="en-US" dirty="0" smtClean="0"/>
              <a:t>period</a:t>
            </a:r>
            <a:endParaRPr lang="hu-HU" dirty="0" smtClean="0"/>
          </a:p>
          <a:p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simple</a:t>
            </a:r>
            <a:r>
              <a:rPr lang="hu-HU" dirty="0" smtClean="0"/>
              <a:t> </a:t>
            </a:r>
            <a:r>
              <a:rPr lang="hu-HU" dirty="0" err="1" smtClean="0"/>
              <a:t>linear</a:t>
            </a:r>
            <a:r>
              <a:rPr lang="hu-HU" dirty="0" smtClean="0"/>
              <a:t> </a:t>
            </a:r>
            <a:r>
              <a:rPr lang="hu-HU" dirty="0" err="1" smtClean="0"/>
              <a:t>regression</a:t>
            </a:r>
            <a:endParaRPr lang="hu-HU" dirty="0" smtClean="0"/>
          </a:p>
          <a:p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alternatives</a:t>
            </a:r>
            <a:r>
              <a:rPr lang="hu-HU" dirty="0" smtClean="0"/>
              <a:t>: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trend in fractional </a:t>
            </a:r>
            <a:r>
              <a:rPr lang="en-US" dirty="0" smtClean="0"/>
              <a:t>share </a:t>
            </a:r>
            <a:r>
              <a:rPr lang="en-US" dirty="0"/>
              <a:t>of regional </a:t>
            </a:r>
            <a:r>
              <a:rPr lang="en-US" dirty="0" smtClean="0"/>
              <a:t>population</a:t>
            </a:r>
            <a:r>
              <a:rPr lang="hu-HU" dirty="0" smtClean="0"/>
              <a:t> (</a:t>
            </a:r>
            <a:r>
              <a:rPr lang="hu-HU" dirty="0" err="1" smtClean="0"/>
              <a:t>income</a:t>
            </a:r>
            <a:r>
              <a:rPr lang="hu-HU" dirty="0" smtClean="0"/>
              <a:t>, …)</a:t>
            </a:r>
            <a:r>
              <a:rPr lang="en-US" dirty="0" smtClean="0"/>
              <a:t> </a:t>
            </a:r>
            <a:r>
              <a:rPr lang="en-US" i="1" dirty="0" smtClean="0"/>
              <a:t>size</a:t>
            </a:r>
            <a:r>
              <a:rPr lang="en-US" dirty="0" smtClean="0"/>
              <a:t> is </a:t>
            </a:r>
            <a:r>
              <a:rPr lang="en-US" dirty="0"/>
              <a:t>kept </a:t>
            </a:r>
            <a:r>
              <a:rPr lang="en-US" dirty="0" smtClean="0"/>
              <a:t>constant</a:t>
            </a:r>
            <a:endParaRPr lang="hu-HU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trend in fractional share of the </a:t>
            </a:r>
            <a:r>
              <a:rPr lang="en-US" dirty="0" smtClean="0"/>
              <a:t>regional population</a:t>
            </a:r>
            <a:r>
              <a:rPr lang="hu-HU" dirty="0" smtClean="0"/>
              <a:t> (</a:t>
            </a:r>
            <a:r>
              <a:rPr lang="hu-HU" dirty="0" err="1" smtClean="0"/>
              <a:t>income</a:t>
            </a:r>
            <a:r>
              <a:rPr lang="hu-HU" dirty="0" smtClean="0"/>
              <a:t>, …)</a:t>
            </a:r>
            <a:r>
              <a:rPr lang="en-US" dirty="0" smtClean="0"/>
              <a:t> </a:t>
            </a:r>
            <a:r>
              <a:rPr lang="en-US" i="1" dirty="0" smtClean="0"/>
              <a:t>growth </a:t>
            </a:r>
            <a:r>
              <a:rPr lang="en-US" i="1" dirty="0"/>
              <a:t>rate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kept </a:t>
            </a:r>
            <a:r>
              <a:rPr lang="en-US" dirty="0" smtClean="0"/>
              <a:t>constant</a:t>
            </a:r>
            <a:endParaRPr lang="hu-HU" dirty="0" smtClean="0"/>
          </a:p>
          <a:p>
            <a:pPr lvl="1"/>
            <a:r>
              <a:rPr lang="hu-HU" dirty="0" err="1" smtClean="0"/>
              <a:t>problem</a:t>
            </a:r>
            <a:r>
              <a:rPr lang="hu-HU" dirty="0" smtClean="0"/>
              <a:t>: </a:t>
            </a:r>
            <a:r>
              <a:rPr lang="en-US" dirty="0"/>
              <a:t>a declining local fractional share could lead </a:t>
            </a:r>
            <a:r>
              <a:rPr lang="en-US" dirty="0" smtClean="0"/>
              <a:t>to </a:t>
            </a:r>
            <a:r>
              <a:rPr lang="en-US" dirty="0"/>
              <a:t>negative population sizes if extrapolated </a:t>
            </a:r>
            <a:r>
              <a:rPr lang="en-US" dirty="0" smtClean="0"/>
              <a:t>for </a:t>
            </a:r>
            <a:r>
              <a:rPr lang="en-US" dirty="0"/>
              <a:t>sufficiently long </a:t>
            </a:r>
            <a:r>
              <a:rPr lang="en-US" dirty="0" smtClean="0"/>
              <a:t>periods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963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Conditional modelling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608512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e.g</a:t>
            </a:r>
            <a:r>
              <a:rPr lang="hu-HU" dirty="0" smtClean="0"/>
              <a:t>. van </a:t>
            </a:r>
            <a:r>
              <a:rPr lang="hu-HU" dirty="0" err="1" smtClean="0"/>
              <a:t>Vuuren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 2007)</a:t>
            </a:r>
          </a:p>
          <a:p>
            <a:r>
              <a:rPr lang="hu-HU" dirty="0" smtClean="0"/>
              <a:t>m</a:t>
            </a:r>
            <a:r>
              <a:rPr lang="en-US" dirty="0" err="1" smtClean="0"/>
              <a:t>odels</a:t>
            </a:r>
            <a:r>
              <a:rPr lang="en-US" dirty="0" smtClean="0"/>
              <a:t> operate </a:t>
            </a:r>
            <a:r>
              <a:rPr lang="en-US" dirty="0"/>
              <a:t>at a finer </a:t>
            </a:r>
            <a:r>
              <a:rPr lang="en-US" dirty="0" smtClean="0"/>
              <a:t>scale</a:t>
            </a:r>
            <a:r>
              <a:rPr lang="hu-HU" dirty="0" smtClean="0"/>
              <a:t> (</a:t>
            </a:r>
            <a:r>
              <a:rPr lang="hu-HU" dirty="0" err="1" smtClean="0"/>
              <a:t>e.g</a:t>
            </a:r>
            <a:r>
              <a:rPr lang="hu-HU" dirty="0" smtClean="0"/>
              <a:t>. RCM)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are</a:t>
            </a:r>
            <a:r>
              <a:rPr lang="hu-HU" dirty="0" smtClean="0"/>
              <a:t> </a:t>
            </a:r>
            <a:r>
              <a:rPr lang="en-US" dirty="0" smtClean="0"/>
              <a:t>conditional </a:t>
            </a:r>
            <a:r>
              <a:rPr lang="en-US" dirty="0"/>
              <a:t>on results and/or assumptions with a </a:t>
            </a:r>
            <a:r>
              <a:rPr lang="en-US" dirty="0" smtClean="0"/>
              <a:t>coarser</a:t>
            </a:r>
            <a:r>
              <a:rPr lang="hu-HU" dirty="0" smtClean="0"/>
              <a:t> </a:t>
            </a:r>
            <a:r>
              <a:rPr lang="en-US" dirty="0" smtClean="0"/>
              <a:t>resolution</a:t>
            </a:r>
            <a:r>
              <a:rPr lang="hu-HU" dirty="0" smtClean="0"/>
              <a:t> (</a:t>
            </a:r>
            <a:r>
              <a:rPr lang="hu-HU" dirty="0" err="1" smtClean="0"/>
              <a:t>e.g</a:t>
            </a:r>
            <a:r>
              <a:rPr lang="hu-HU" dirty="0" smtClean="0"/>
              <a:t>. GCM)</a:t>
            </a:r>
            <a:endParaRPr lang="hu-HU" dirty="0"/>
          </a:p>
          <a:p>
            <a:r>
              <a:rPr lang="en-US" dirty="0"/>
              <a:t>the conditions set to the </a:t>
            </a:r>
            <a:r>
              <a:rPr lang="en-US" dirty="0" smtClean="0"/>
              <a:t>fine</a:t>
            </a:r>
            <a:r>
              <a:rPr lang="hu-HU" dirty="0" smtClean="0"/>
              <a:t>-</a:t>
            </a:r>
            <a:r>
              <a:rPr lang="en-US" dirty="0" smtClean="0"/>
              <a:t>scale</a:t>
            </a:r>
            <a:r>
              <a:rPr lang="hu-HU" dirty="0" smtClean="0"/>
              <a:t> </a:t>
            </a:r>
            <a:r>
              <a:rPr lang="en-US" dirty="0" smtClean="0"/>
              <a:t>model </a:t>
            </a:r>
            <a:r>
              <a:rPr lang="en-US" dirty="0"/>
              <a:t>form the means to downscale </a:t>
            </a:r>
            <a:r>
              <a:rPr lang="en-US" dirty="0" smtClean="0"/>
              <a:t>information</a:t>
            </a:r>
            <a:r>
              <a:rPr lang="hu-HU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can include the scenario </a:t>
            </a:r>
            <a:r>
              <a:rPr lang="en-US" dirty="0" smtClean="0"/>
              <a:t>storyline</a:t>
            </a:r>
            <a:r>
              <a:rPr lang="hu-HU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one or more quantitative </a:t>
            </a:r>
            <a:r>
              <a:rPr lang="en-US" dirty="0" smtClean="0"/>
              <a:t>results</a:t>
            </a:r>
            <a:endParaRPr lang="hu-HU" dirty="0" smtClean="0"/>
          </a:p>
          <a:p>
            <a:r>
              <a:rPr lang="en-US" dirty="0"/>
              <a:t>a fully </a:t>
            </a:r>
            <a:r>
              <a:rPr lang="en-US" dirty="0" smtClean="0"/>
              <a:t>developed</a:t>
            </a:r>
            <a:r>
              <a:rPr lang="hu-HU" dirty="0" smtClean="0"/>
              <a:t> RCM </a:t>
            </a:r>
            <a:r>
              <a:rPr lang="en-US" dirty="0" smtClean="0"/>
              <a:t>is </a:t>
            </a:r>
            <a:r>
              <a:rPr lang="en-US" dirty="0"/>
              <a:t>driven by </a:t>
            </a:r>
            <a:r>
              <a:rPr lang="en-US" dirty="0" smtClean="0"/>
              <a:t>boundary</a:t>
            </a:r>
            <a:r>
              <a:rPr lang="hu-HU" dirty="0" smtClean="0"/>
              <a:t> </a:t>
            </a:r>
            <a:r>
              <a:rPr lang="en-US" dirty="0" smtClean="0"/>
              <a:t>conditions </a:t>
            </a:r>
            <a:r>
              <a:rPr lang="en-US" dirty="0"/>
              <a:t>derived from a </a:t>
            </a:r>
            <a:r>
              <a:rPr lang="hu-HU" dirty="0" smtClean="0"/>
              <a:t>GCM</a:t>
            </a:r>
            <a:endParaRPr lang="hu-HU" dirty="0" smtClean="0"/>
          </a:p>
          <a:p>
            <a:r>
              <a:rPr lang="hu-HU" dirty="0" err="1" smtClean="0"/>
              <a:t>it</a:t>
            </a:r>
            <a:r>
              <a:rPr lang="hu-HU" dirty="0" smtClean="0"/>
              <a:t> c</a:t>
            </a:r>
            <a:r>
              <a:rPr lang="en-US" dirty="0" smtClean="0"/>
              <a:t>an </a:t>
            </a:r>
            <a:r>
              <a:rPr lang="en-US" dirty="0"/>
              <a:t>be used only if there is sufficient information about </a:t>
            </a:r>
            <a:r>
              <a:rPr lang="en-US" dirty="0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downscaled </a:t>
            </a:r>
            <a:r>
              <a:rPr lang="en-US" dirty="0"/>
              <a:t>indicators and their relationships to </a:t>
            </a:r>
            <a:r>
              <a:rPr lang="en-US" dirty="0" smtClean="0"/>
              <a:t>other</a:t>
            </a:r>
            <a:r>
              <a:rPr lang="hu-HU" dirty="0" smtClean="0"/>
              <a:t> </a:t>
            </a:r>
            <a:r>
              <a:rPr lang="en-US" dirty="0" smtClean="0"/>
              <a:t>parameters </a:t>
            </a:r>
            <a:r>
              <a:rPr lang="en-US" dirty="0"/>
              <a:t>at the finer </a:t>
            </a:r>
            <a:r>
              <a:rPr lang="en-US" dirty="0" smtClean="0"/>
              <a:t>scale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326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Using a functional form for the growth rates at the regional level 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608512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Riahi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 2005)</a:t>
            </a:r>
            <a:endParaRPr lang="hu-HU" dirty="0"/>
          </a:p>
          <a:p>
            <a:r>
              <a:rPr lang="en-US" dirty="0" smtClean="0"/>
              <a:t>estimate  </a:t>
            </a:r>
            <a:r>
              <a:rPr lang="en-US" dirty="0"/>
              <a:t>a  </a:t>
            </a:r>
            <a:r>
              <a:rPr lang="en-US" dirty="0" smtClean="0"/>
              <a:t>mathematical  </a:t>
            </a:r>
            <a:r>
              <a:rPr lang="en-US" dirty="0"/>
              <a:t>equation  for  the  </a:t>
            </a:r>
            <a:r>
              <a:rPr lang="en-US" dirty="0" smtClean="0"/>
              <a:t>relationship between </a:t>
            </a:r>
            <a:r>
              <a:rPr lang="en-US" dirty="0"/>
              <a:t>GDP </a:t>
            </a:r>
            <a:r>
              <a:rPr lang="en-US" dirty="0" smtClean="0"/>
              <a:t>growth</a:t>
            </a:r>
            <a:r>
              <a:rPr lang="hu-HU" dirty="0" smtClean="0"/>
              <a:t> </a:t>
            </a:r>
            <a:r>
              <a:rPr lang="hu-HU" dirty="0" err="1" smtClean="0"/>
              <a:t>rates</a:t>
            </a:r>
            <a:r>
              <a:rPr lang="hu-HU" dirty="0" smtClean="0"/>
              <a:t> and</a:t>
            </a:r>
            <a:r>
              <a:rPr lang="en-US" dirty="0" smtClean="0"/>
              <a:t> GDP </a:t>
            </a:r>
            <a:r>
              <a:rPr lang="en-US" dirty="0"/>
              <a:t>per </a:t>
            </a:r>
            <a:r>
              <a:rPr lang="en-US" dirty="0" smtClean="0"/>
              <a:t>capita </a:t>
            </a:r>
            <a:r>
              <a:rPr lang="en-US" dirty="0"/>
              <a:t>at the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en-US" dirty="0" smtClean="0"/>
              <a:t>regional level</a:t>
            </a:r>
            <a:r>
              <a:rPr lang="hu-HU" dirty="0" smtClean="0"/>
              <a:t>,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may</a:t>
            </a:r>
            <a:r>
              <a:rPr lang="hu-HU" dirty="0" smtClean="0"/>
              <a:t> be SRES </a:t>
            </a:r>
            <a:r>
              <a:rPr lang="hu-HU" dirty="0" err="1" smtClean="0"/>
              <a:t>scenario-dependent</a:t>
            </a:r>
            <a:endParaRPr lang="hu-HU" dirty="0"/>
          </a:p>
          <a:p>
            <a:pPr lvl="1"/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equation</a:t>
            </a:r>
            <a:r>
              <a:rPr lang="hu-HU" dirty="0" smtClean="0"/>
              <a:t> </a:t>
            </a:r>
            <a:r>
              <a:rPr lang="en-US" dirty="0" smtClean="0"/>
              <a:t>defines </a:t>
            </a:r>
            <a:r>
              <a:rPr lang="en-US" dirty="0"/>
              <a:t>the growth path </a:t>
            </a:r>
            <a:r>
              <a:rPr lang="en-US" dirty="0" smtClean="0"/>
              <a:t>of</a:t>
            </a:r>
            <a:r>
              <a:rPr lang="hu-HU" dirty="0" smtClean="0"/>
              <a:t> </a:t>
            </a:r>
            <a:r>
              <a:rPr lang="en-US" dirty="0" smtClean="0"/>
              <a:t>individual </a:t>
            </a:r>
            <a:r>
              <a:rPr lang="en-US" dirty="0"/>
              <a:t>countries within a specific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en-US" dirty="0" smtClean="0"/>
              <a:t>region</a:t>
            </a:r>
            <a:endParaRPr lang="hu-HU" dirty="0"/>
          </a:p>
          <a:p>
            <a:pPr lvl="1"/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describes</a:t>
            </a:r>
            <a:r>
              <a:rPr lang="hu-HU" dirty="0" smtClean="0"/>
              <a:t> </a:t>
            </a:r>
            <a:r>
              <a:rPr lang="hu-HU" dirty="0" err="1" smtClean="0"/>
              <a:t>conditional</a:t>
            </a:r>
            <a:r>
              <a:rPr lang="hu-HU" dirty="0" smtClean="0"/>
              <a:t> (</a:t>
            </a:r>
            <a:r>
              <a:rPr lang="hu-HU" dirty="0" err="1" smtClean="0"/>
              <a:t>scenario-dependent</a:t>
            </a:r>
            <a:r>
              <a:rPr lang="hu-HU" dirty="0" smtClean="0"/>
              <a:t>) </a:t>
            </a:r>
            <a:r>
              <a:rPr lang="hu-HU" dirty="0" err="1" smtClean="0"/>
              <a:t>convergence</a:t>
            </a:r>
            <a:r>
              <a:rPr lang="hu-HU" dirty="0" smtClean="0"/>
              <a:t> </a:t>
            </a:r>
            <a:r>
              <a:rPr lang="hu-HU" dirty="0" err="1" smtClean="0"/>
              <a:t>across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r>
              <a:rPr lang="hu-HU" dirty="0" smtClean="0"/>
              <a:t> of a </a:t>
            </a:r>
            <a:r>
              <a:rPr lang="hu-HU" dirty="0" err="1" smtClean="0"/>
              <a:t>given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hu-HU" dirty="0" err="1" smtClean="0"/>
              <a:t>region</a:t>
            </a:r>
            <a:r>
              <a:rPr lang="hu-HU" dirty="0" smtClean="0"/>
              <a:t>)</a:t>
            </a:r>
          </a:p>
          <a:p>
            <a:r>
              <a:rPr lang="en-US" dirty="0" smtClean="0"/>
              <a:t>the </a:t>
            </a:r>
            <a:r>
              <a:rPr lang="en-US" dirty="0"/>
              <a:t>sum of the GDP of the </a:t>
            </a:r>
            <a:r>
              <a:rPr lang="hu-HU" dirty="0" err="1" smtClean="0"/>
              <a:t>countries</a:t>
            </a:r>
            <a:r>
              <a:rPr lang="hu-HU" dirty="0" smtClean="0"/>
              <a:t> </a:t>
            </a:r>
            <a:r>
              <a:rPr lang="en-US" dirty="0" smtClean="0"/>
              <a:t>does not </a:t>
            </a:r>
            <a:r>
              <a:rPr lang="en-US" dirty="0"/>
              <a:t>necessarily add up to the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hu-HU" dirty="0" err="1" smtClean="0"/>
              <a:t>region</a:t>
            </a:r>
            <a:r>
              <a:rPr lang="hu-HU" dirty="0" smtClean="0"/>
              <a:t>’s </a:t>
            </a:r>
            <a:r>
              <a:rPr lang="en-US" dirty="0" smtClean="0"/>
              <a:t>total</a:t>
            </a:r>
            <a:endParaRPr lang="hu-HU" dirty="0" smtClean="0"/>
          </a:p>
          <a:p>
            <a:r>
              <a:rPr lang="en-US" dirty="0"/>
              <a:t>correct  for  the  deviation  from  the  regional  total,  by </a:t>
            </a:r>
            <a:r>
              <a:rPr lang="en-US" dirty="0" smtClean="0"/>
              <a:t>formulating  </a:t>
            </a:r>
            <a:r>
              <a:rPr lang="en-US" dirty="0"/>
              <a:t>a  simple  non-linear  </a:t>
            </a:r>
            <a:r>
              <a:rPr lang="en-US" dirty="0" smtClean="0"/>
              <a:t>optimization  problem</a:t>
            </a:r>
            <a:endParaRPr lang="hu-HU" dirty="0" smtClean="0"/>
          </a:p>
          <a:p>
            <a:pPr lvl="1"/>
            <a:r>
              <a:rPr lang="en-US" dirty="0"/>
              <a:t>individual countries are assumed </a:t>
            </a:r>
            <a:r>
              <a:rPr lang="en-US" dirty="0" smtClean="0"/>
              <a:t>to</a:t>
            </a:r>
            <a:r>
              <a:rPr lang="hu-HU" dirty="0" smtClean="0"/>
              <a:t> </a:t>
            </a:r>
            <a:r>
              <a:rPr lang="en-US" dirty="0" smtClean="0"/>
              <a:t>follow </a:t>
            </a:r>
            <a:r>
              <a:rPr lang="en-US" dirty="0"/>
              <a:t>a (scenario-specific) regional, reference GDP growth trajectory and where the overall </a:t>
            </a:r>
            <a:r>
              <a:rPr lang="en-US" dirty="0" smtClean="0"/>
              <a:t>regional</a:t>
            </a:r>
            <a:r>
              <a:rPr lang="hu-HU" dirty="0" smtClean="0"/>
              <a:t> </a:t>
            </a:r>
            <a:r>
              <a:rPr lang="en-US" dirty="0" smtClean="0"/>
              <a:t>GDP </a:t>
            </a:r>
            <a:r>
              <a:rPr lang="en-US" dirty="0"/>
              <a:t>growth scenario is used as a constraint in the optimization algorithm</a:t>
            </a:r>
            <a:endParaRPr lang="hu-HU" dirty="0" smtClean="0"/>
          </a:p>
          <a:p>
            <a:r>
              <a:rPr lang="hu-HU" dirty="0" err="1" smtClean="0"/>
              <a:t>Sub-national</a:t>
            </a:r>
            <a:r>
              <a:rPr lang="hu-HU" dirty="0" smtClean="0"/>
              <a:t> s</a:t>
            </a:r>
            <a:r>
              <a:rPr lang="en-US" dirty="0" err="1" smtClean="0"/>
              <a:t>cenario</a:t>
            </a:r>
            <a:r>
              <a:rPr lang="en-US" dirty="0" smtClean="0"/>
              <a:t> </a:t>
            </a:r>
            <a:r>
              <a:rPr lang="en-US" dirty="0"/>
              <a:t>downscaling methodology </a:t>
            </a:r>
            <a:r>
              <a:rPr lang="hu-HU" dirty="0" err="1" smtClean="0"/>
              <a:t>may</a:t>
            </a:r>
            <a:r>
              <a:rPr lang="hu-HU" dirty="0" smtClean="0"/>
              <a:t> </a:t>
            </a:r>
            <a:r>
              <a:rPr lang="en-US" dirty="0" smtClean="0"/>
              <a:t>explicitly consider </a:t>
            </a:r>
            <a:r>
              <a:rPr lang="en-US" dirty="0"/>
              <a:t>structural </a:t>
            </a:r>
            <a:r>
              <a:rPr lang="en-US" dirty="0" smtClean="0"/>
              <a:t>change</a:t>
            </a:r>
            <a:r>
              <a:rPr lang="hu-HU" dirty="0" smtClean="0"/>
              <a:t> and </a:t>
            </a:r>
            <a:r>
              <a:rPr lang="hu-HU" dirty="0" err="1" smtClean="0"/>
              <a:t>urbanisation</a:t>
            </a:r>
            <a:r>
              <a:rPr lang="hu-HU" dirty="0" smtClean="0"/>
              <a:t> (</a:t>
            </a:r>
            <a:r>
              <a:rPr lang="hu-HU" dirty="0" err="1" smtClean="0"/>
              <a:t>urban-rural</a:t>
            </a:r>
            <a:r>
              <a:rPr lang="hu-HU" dirty="0" smtClean="0"/>
              <a:t> </a:t>
            </a:r>
            <a:r>
              <a:rPr lang="hu-HU" dirty="0" err="1" smtClean="0"/>
              <a:t>income</a:t>
            </a:r>
            <a:r>
              <a:rPr lang="hu-HU" dirty="0" smtClean="0"/>
              <a:t> </a:t>
            </a:r>
            <a:r>
              <a:rPr lang="hu-HU" dirty="0" err="1" smtClean="0"/>
              <a:t>differences</a:t>
            </a:r>
            <a:r>
              <a:rPr lang="hu-HU" dirty="0" smtClean="0"/>
              <a:t>) (</a:t>
            </a:r>
            <a:r>
              <a:rPr lang="hu-HU" dirty="0" err="1"/>
              <a:t>Grubler</a:t>
            </a:r>
            <a:r>
              <a:rPr lang="hu-HU" dirty="0"/>
              <a:t> et </a:t>
            </a:r>
            <a:r>
              <a:rPr lang="hu-HU" dirty="0" err="1"/>
              <a:t>al</a:t>
            </a:r>
            <a:r>
              <a:rPr lang="hu-HU" dirty="0"/>
              <a:t>. </a:t>
            </a:r>
            <a:r>
              <a:rPr lang="hu-HU" dirty="0" smtClean="0"/>
              <a:t>2007</a:t>
            </a:r>
            <a:r>
              <a:rPr lang="hu-HU" dirty="0" smtClean="0"/>
              <a:t>)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963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Regional</a:t>
            </a:r>
            <a:r>
              <a:rPr lang="en-GB" dirty="0" smtClean="0"/>
              <a:t> downscaling</a:t>
            </a:r>
            <a:r>
              <a:rPr lang="hu-HU" dirty="0" smtClean="0"/>
              <a:t> </a:t>
            </a:r>
            <a:r>
              <a:rPr lang="hu-HU" dirty="0" err="1" smtClean="0"/>
              <a:t>methods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608512"/>
          </a:xfrm>
        </p:spPr>
        <p:txBody>
          <a:bodyPr>
            <a:normAutofit/>
          </a:bodyPr>
          <a:lstStyle/>
          <a:p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16</a:t>
            </a:fld>
            <a:endParaRPr lang="hu-H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663575"/>
            <a:ext cx="8143875" cy="553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500063" y="6237312"/>
            <a:ext cx="2271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err="1" smtClean="0"/>
              <a:t>Source</a:t>
            </a:r>
            <a:r>
              <a:rPr lang="hu-HU" dirty="0" smtClean="0"/>
              <a:t>: </a:t>
            </a:r>
            <a:r>
              <a:rPr lang="hu-HU" dirty="0" err="1" smtClean="0"/>
              <a:t>Riahi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4966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hu-HU" sz="3600" dirty="0" err="1" smtClean="0"/>
              <a:t>Further</a:t>
            </a:r>
            <a:r>
              <a:rPr lang="hu-HU" sz="3600" dirty="0" smtClean="0"/>
              <a:t> </a:t>
            </a:r>
            <a:r>
              <a:rPr lang="hu-HU" sz="3600" dirty="0" err="1" smtClean="0"/>
              <a:t>methods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608512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Trzaska</a:t>
            </a:r>
            <a:r>
              <a:rPr lang="hu-HU" dirty="0" smtClean="0"/>
              <a:t> </a:t>
            </a:r>
            <a:r>
              <a:rPr lang="hu-HU" dirty="0"/>
              <a:t>&amp; </a:t>
            </a:r>
            <a:r>
              <a:rPr lang="hu-HU" dirty="0" err="1"/>
              <a:t>Schnarr</a:t>
            </a:r>
            <a:r>
              <a:rPr lang="hu-HU" dirty="0"/>
              <a:t> </a:t>
            </a:r>
            <a:r>
              <a:rPr lang="hu-HU" dirty="0" smtClean="0"/>
              <a:t>2014</a:t>
            </a:r>
            <a:r>
              <a:rPr lang="hu-HU" dirty="0"/>
              <a:t>)</a:t>
            </a:r>
          </a:p>
          <a:p>
            <a:r>
              <a:rPr lang="en-US" dirty="0" smtClean="0"/>
              <a:t>Spatiotemporal Methods:</a:t>
            </a:r>
            <a:endParaRPr lang="hu-HU" dirty="0" smtClean="0"/>
          </a:p>
          <a:p>
            <a:pPr lvl="1"/>
            <a:r>
              <a:rPr lang="en-US" dirty="0" smtClean="0"/>
              <a:t>Canonical </a:t>
            </a:r>
            <a:r>
              <a:rPr lang="en-US" dirty="0"/>
              <a:t>Correlation Analysis (</a:t>
            </a:r>
            <a:r>
              <a:rPr lang="en-US" dirty="0" smtClean="0"/>
              <a:t>CCA)</a:t>
            </a:r>
            <a:endParaRPr lang="hu-HU" dirty="0" smtClean="0"/>
          </a:p>
          <a:p>
            <a:pPr lvl="1"/>
            <a:r>
              <a:rPr lang="en-US" dirty="0" smtClean="0"/>
              <a:t>Singular </a:t>
            </a:r>
            <a:r>
              <a:rPr lang="en-US" dirty="0"/>
              <a:t>Value Decomposition (SVD</a:t>
            </a:r>
            <a:r>
              <a:rPr lang="en-US" dirty="0" smtClean="0"/>
              <a:t>)</a:t>
            </a:r>
            <a:endParaRPr lang="hu-HU" dirty="0" smtClean="0"/>
          </a:p>
          <a:p>
            <a:pPr lvl="1"/>
            <a:r>
              <a:rPr lang="hu-HU" dirty="0" smtClean="0"/>
              <a:t>a</a:t>
            </a:r>
            <a:r>
              <a:rPr lang="en-US" dirty="0" err="1" smtClean="0"/>
              <a:t>llow</a:t>
            </a:r>
            <a:r>
              <a:rPr lang="en-US" dirty="0" smtClean="0"/>
              <a:t> </a:t>
            </a:r>
            <a:r>
              <a:rPr lang="en-US" dirty="0"/>
              <a:t>for the study of interrelationships among spatially distributed coarse simulations and observed local-scale variables by determining the sets of patterns that have the strongest relationships over </a:t>
            </a:r>
            <a:r>
              <a:rPr lang="en-US" dirty="0" smtClean="0"/>
              <a:t>time</a:t>
            </a:r>
            <a:endParaRPr lang="hu-HU" dirty="0" smtClean="0"/>
          </a:p>
          <a:p>
            <a:pPr lvl="1"/>
            <a:r>
              <a:rPr lang="hu-HU" dirty="0"/>
              <a:t>b</a:t>
            </a:r>
            <a:r>
              <a:rPr lang="en-US" dirty="0" err="1" smtClean="0"/>
              <a:t>oth</a:t>
            </a:r>
            <a:r>
              <a:rPr lang="en-US" dirty="0" smtClean="0"/>
              <a:t> </a:t>
            </a:r>
            <a:r>
              <a:rPr lang="en-US" dirty="0"/>
              <a:t>methods determine pairs of spatial patterns that have the strongest association, but CCA maximizes temporal correlations, while SVD maximizes the </a:t>
            </a:r>
            <a:r>
              <a:rPr lang="en-US" dirty="0" smtClean="0"/>
              <a:t>covariance</a:t>
            </a:r>
            <a:endParaRPr lang="hu-HU" dirty="0" smtClean="0"/>
          </a:p>
          <a:p>
            <a:r>
              <a:rPr lang="hu-HU" dirty="0" err="1"/>
              <a:t>Artificial</a:t>
            </a:r>
            <a:r>
              <a:rPr lang="hu-HU" dirty="0"/>
              <a:t> </a:t>
            </a:r>
            <a:r>
              <a:rPr lang="hu-HU" dirty="0" err="1"/>
              <a:t>Neural</a:t>
            </a:r>
            <a:r>
              <a:rPr lang="hu-HU" dirty="0"/>
              <a:t> Network (ANN</a:t>
            </a:r>
            <a:r>
              <a:rPr lang="hu-HU" dirty="0" smtClean="0"/>
              <a:t>)</a:t>
            </a:r>
          </a:p>
          <a:p>
            <a:pPr lvl="1"/>
            <a:r>
              <a:rPr lang="en-US" dirty="0"/>
              <a:t>an algorithm that transforms an input data into an output data using stepwise nonlinear </a:t>
            </a:r>
            <a:r>
              <a:rPr lang="en-US" dirty="0" smtClean="0"/>
              <a:t>functions</a:t>
            </a:r>
            <a:endParaRPr lang="hu-HU" dirty="0" smtClean="0"/>
          </a:p>
          <a:p>
            <a:r>
              <a:rPr lang="hu-HU" dirty="0" err="1"/>
              <a:t>Self-Organizing</a:t>
            </a:r>
            <a:r>
              <a:rPr lang="hu-HU" dirty="0"/>
              <a:t> Map (SOM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d</a:t>
            </a:r>
            <a:r>
              <a:rPr lang="en-US" dirty="0" err="1" smtClean="0"/>
              <a:t>uring</a:t>
            </a:r>
            <a:r>
              <a:rPr lang="en-US" dirty="0" smtClean="0"/>
              <a:t> </a:t>
            </a:r>
            <a:r>
              <a:rPr lang="en-US" dirty="0"/>
              <a:t>the training of the model, SOM analyzes the input (large-scale variable) and associates it with the output (local-scale variable), simultaneously</a:t>
            </a:r>
            <a:endParaRPr 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104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hu-HU" dirty="0" err="1" smtClean="0"/>
              <a:t>References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rmAutofit fontScale="47500" lnSpcReduction="20000"/>
          </a:bodyPr>
          <a:lstStyle/>
          <a:p>
            <a:endParaRPr lang="hu-HU" dirty="0" smtClean="0"/>
          </a:p>
          <a:p>
            <a:r>
              <a:rPr lang="hu-HU" dirty="0" err="1" smtClean="0"/>
              <a:t>Benestad</a:t>
            </a:r>
            <a:r>
              <a:rPr lang="hu-HU" dirty="0" smtClean="0"/>
              <a:t>, R. (2016) </a:t>
            </a:r>
            <a:r>
              <a:rPr lang="hu-HU" dirty="0" err="1" smtClean="0"/>
              <a:t>Downscaling</a:t>
            </a:r>
            <a:r>
              <a:rPr lang="hu-HU" dirty="0" smtClean="0"/>
              <a:t> </a:t>
            </a:r>
            <a:r>
              <a:rPr lang="hu-HU" dirty="0" err="1" smtClean="0"/>
              <a:t>climate</a:t>
            </a:r>
            <a:r>
              <a:rPr lang="hu-HU" dirty="0" smtClean="0"/>
              <a:t> </a:t>
            </a:r>
            <a:r>
              <a:rPr lang="hu-HU" dirty="0" err="1" smtClean="0"/>
              <a:t>information</a:t>
            </a:r>
            <a:r>
              <a:rPr lang="hu-HU" dirty="0" smtClean="0"/>
              <a:t>. Oxford Research </a:t>
            </a:r>
            <a:r>
              <a:rPr lang="hu-HU" dirty="0" err="1" smtClean="0"/>
              <a:t>Encyclopedia</a:t>
            </a:r>
            <a:r>
              <a:rPr lang="hu-HU" dirty="0" smtClean="0"/>
              <a:t>, </a:t>
            </a:r>
            <a:r>
              <a:rPr lang="hu-HU" dirty="0" err="1" smtClean="0"/>
              <a:t>Climate</a:t>
            </a:r>
            <a:r>
              <a:rPr lang="hu-HU" dirty="0" smtClean="0"/>
              <a:t> Science</a:t>
            </a:r>
          </a:p>
          <a:p>
            <a:r>
              <a:rPr lang="hu-HU" dirty="0" err="1" smtClean="0"/>
              <a:t>Chizzolini</a:t>
            </a:r>
            <a:r>
              <a:rPr lang="hu-HU" dirty="0" smtClean="0"/>
              <a:t>, B. (2008) National and Regional </a:t>
            </a:r>
            <a:r>
              <a:rPr lang="hu-HU" dirty="0" err="1" smtClean="0"/>
              <a:t>Econometric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: </a:t>
            </a:r>
            <a:r>
              <a:rPr lang="hu-HU" dirty="0" err="1" smtClean="0"/>
              <a:t>Capello</a:t>
            </a:r>
            <a:r>
              <a:rPr lang="hu-HU" dirty="0" smtClean="0"/>
              <a:t>, R., </a:t>
            </a:r>
            <a:r>
              <a:rPr lang="hu-HU" dirty="0" err="1" smtClean="0"/>
              <a:t>Camagni</a:t>
            </a:r>
            <a:r>
              <a:rPr lang="hu-HU" dirty="0" smtClean="0"/>
              <a:t>, </a:t>
            </a:r>
            <a:r>
              <a:rPr lang="hu-HU" dirty="0" err="1" smtClean="0"/>
              <a:t>R</a:t>
            </a:r>
            <a:r>
              <a:rPr lang="hu-HU" dirty="0" smtClean="0"/>
              <a:t>., </a:t>
            </a:r>
            <a:r>
              <a:rPr lang="hu-HU" dirty="0" err="1" smtClean="0"/>
              <a:t>Chizzolini</a:t>
            </a:r>
            <a:r>
              <a:rPr lang="hu-HU" dirty="0" smtClean="0"/>
              <a:t>, B., </a:t>
            </a:r>
            <a:r>
              <a:rPr lang="hu-HU" dirty="0" err="1" smtClean="0"/>
              <a:t>Fratesi</a:t>
            </a:r>
            <a:r>
              <a:rPr lang="hu-HU" dirty="0" smtClean="0"/>
              <a:t>, U.: </a:t>
            </a:r>
            <a:r>
              <a:rPr lang="hu-HU" dirty="0"/>
              <a:t>Modelling Regional </a:t>
            </a:r>
            <a:r>
              <a:rPr lang="hu-HU" dirty="0" err="1"/>
              <a:t>Scenarios</a:t>
            </a:r>
            <a:r>
              <a:rPr lang="hu-HU" dirty="0"/>
              <a:t> for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Enlarged</a:t>
            </a:r>
            <a:r>
              <a:rPr lang="hu-HU" dirty="0"/>
              <a:t> </a:t>
            </a:r>
            <a:r>
              <a:rPr lang="hu-HU" dirty="0" smtClean="0"/>
              <a:t>Europe, </a:t>
            </a:r>
            <a:r>
              <a:rPr lang="hu-HU" dirty="0" err="1"/>
              <a:t>Springer-Verlag</a:t>
            </a:r>
            <a:r>
              <a:rPr lang="hu-HU" dirty="0"/>
              <a:t> Berlin Heidelberg</a:t>
            </a:r>
          </a:p>
          <a:p>
            <a:r>
              <a:rPr lang="hu-HU" dirty="0" smtClean="0"/>
              <a:t>Costa,</a:t>
            </a:r>
            <a:r>
              <a:rPr lang="hu-HU" dirty="0"/>
              <a:t> M. </a:t>
            </a:r>
            <a:r>
              <a:rPr lang="hu-HU" dirty="0" err="1" smtClean="0"/>
              <a:t>Máñez</a:t>
            </a:r>
            <a:r>
              <a:rPr lang="hu-HU" dirty="0" smtClean="0"/>
              <a:t>,  </a:t>
            </a:r>
            <a:r>
              <a:rPr lang="hu-HU" dirty="0"/>
              <a:t>S. </a:t>
            </a:r>
            <a:r>
              <a:rPr lang="hu-HU" dirty="0" err="1"/>
              <a:t>Schulze</a:t>
            </a:r>
            <a:r>
              <a:rPr lang="hu-HU" dirty="0"/>
              <a:t>, J. </a:t>
            </a:r>
            <a:r>
              <a:rPr lang="hu-HU" dirty="0" err="1"/>
              <a:t>Hirschfeld</a:t>
            </a:r>
            <a:r>
              <a:rPr lang="hu-HU" dirty="0"/>
              <a:t>, D. </a:t>
            </a:r>
            <a:r>
              <a:rPr lang="hu-HU" dirty="0" err="1"/>
              <a:t>Rechid</a:t>
            </a:r>
            <a:r>
              <a:rPr lang="hu-HU" dirty="0"/>
              <a:t>, L. </a:t>
            </a:r>
            <a:r>
              <a:rPr lang="hu-HU" dirty="0" err="1"/>
              <a:t>Bieritz</a:t>
            </a:r>
            <a:r>
              <a:rPr lang="hu-HU" dirty="0"/>
              <a:t>, C. Lutz, A. </a:t>
            </a:r>
            <a:r>
              <a:rPr lang="hu-HU" dirty="0" err="1"/>
              <a:t>Nieters</a:t>
            </a:r>
            <a:r>
              <a:rPr lang="hu-HU" dirty="0"/>
              <a:t>, B. </a:t>
            </a:r>
            <a:r>
              <a:rPr lang="hu-HU" dirty="0" err="1"/>
              <a:t>Stöver</a:t>
            </a:r>
            <a:r>
              <a:rPr lang="hu-HU" dirty="0"/>
              <a:t>, M</a:t>
            </a:r>
            <a:r>
              <a:rPr lang="hu-HU" dirty="0" smtClean="0"/>
              <a:t>. </a:t>
            </a:r>
            <a:r>
              <a:rPr lang="hu-HU" dirty="0" err="1" smtClean="0"/>
              <a:t>Jahn</a:t>
            </a:r>
            <a:r>
              <a:rPr lang="hu-HU" dirty="0"/>
              <a:t>, M.-C. </a:t>
            </a:r>
            <a:r>
              <a:rPr lang="hu-HU" dirty="0" err="1"/>
              <a:t>Rische</a:t>
            </a:r>
            <a:r>
              <a:rPr lang="hu-HU" dirty="0"/>
              <a:t>, E. </a:t>
            </a:r>
            <a:r>
              <a:rPr lang="hu-HU" dirty="0" err="1"/>
              <a:t>Yadegar</a:t>
            </a:r>
            <a:r>
              <a:rPr lang="hu-HU" dirty="0"/>
              <a:t>, A. Schröder, G. </a:t>
            </a:r>
            <a:r>
              <a:rPr lang="hu-HU" dirty="0" err="1"/>
              <a:t>Hirte</a:t>
            </a:r>
            <a:r>
              <a:rPr lang="hu-HU" dirty="0"/>
              <a:t>, S. </a:t>
            </a:r>
            <a:r>
              <a:rPr lang="hu-HU" dirty="0" err="1"/>
              <a:t>Langer</a:t>
            </a:r>
            <a:r>
              <a:rPr lang="hu-HU" dirty="0"/>
              <a:t>, S. </a:t>
            </a:r>
            <a:r>
              <a:rPr lang="hu-HU" dirty="0" err="1"/>
              <a:t>Tscharaktschiew</a:t>
            </a:r>
            <a:r>
              <a:rPr lang="hu-HU" dirty="0"/>
              <a:t>, K. Eisenach and </a:t>
            </a:r>
            <a:r>
              <a:rPr lang="hu-HU" dirty="0" smtClean="0"/>
              <a:t>J.M </a:t>
            </a:r>
            <a:r>
              <a:rPr lang="hu-HU" dirty="0" err="1" smtClean="0"/>
              <a:t>Steinhäuser</a:t>
            </a:r>
            <a:r>
              <a:rPr lang="hu-HU" dirty="0" smtClean="0"/>
              <a:t> </a:t>
            </a:r>
            <a:r>
              <a:rPr lang="hu-HU" dirty="0"/>
              <a:t>(2016</a:t>
            </a:r>
            <a:r>
              <a:rPr lang="hu-HU" dirty="0" smtClean="0"/>
              <a:t>) </a:t>
            </a:r>
            <a:r>
              <a:rPr lang="hu-HU" dirty="0" err="1"/>
              <a:t>Synthesis</a:t>
            </a:r>
            <a:r>
              <a:rPr lang="hu-HU" dirty="0"/>
              <a:t> of </a:t>
            </a:r>
            <a:r>
              <a:rPr lang="hu-HU" dirty="0" err="1"/>
              <a:t>existing</a:t>
            </a:r>
            <a:r>
              <a:rPr lang="hu-HU" dirty="0"/>
              <a:t> </a:t>
            </a:r>
            <a:r>
              <a:rPr lang="hu-HU" dirty="0" err="1"/>
              <a:t>regional</a:t>
            </a:r>
            <a:r>
              <a:rPr lang="hu-HU" dirty="0"/>
              <a:t> and sectoral </a:t>
            </a:r>
            <a:r>
              <a:rPr lang="hu-HU" dirty="0" err="1"/>
              <a:t>economic</a:t>
            </a:r>
            <a:r>
              <a:rPr lang="hu-HU" dirty="0"/>
              <a:t> modelling and </a:t>
            </a:r>
            <a:r>
              <a:rPr lang="hu-HU" dirty="0" err="1"/>
              <a:t>its</a:t>
            </a:r>
            <a:r>
              <a:rPr lang="hu-HU" dirty="0"/>
              <a:t> </a:t>
            </a:r>
            <a:r>
              <a:rPr lang="hu-HU" dirty="0" err="1" smtClean="0"/>
              <a:t>possible</a:t>
            </a:r>
            <a:r>
              <a:rPr lang="hu-HU" dirty="0" smtClean="0"/>
              <a:t> </a:t>
            </a:r>
            <a:r>
              <a:rPr lang="hu-HU" dirty="0" err="1" smtClean="0"/>
              <a:t>integration</a:t>
            </a:r>
            <a:r>
              <a:rPr lang="hu-HU" dirty="0" smtClean="0"/>
              <a:t>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regional</a:t>
            </a:r>
            <a:r>
              <a:rPr lang="hu-HU" dirty="0"/>
              <a:t> </a:t>
            </a:r>
            <a:r>
              <a:rPr lang="hu-HU" dirty="0" err="1"/>
              <a:t>earth</a:t>
            </a:r>
            <a:r>
              <a:rPr lang="hu-HU" dirty="0"/>
              <a:t> </a:t>
            </a:r>
            <a:r>
              <a:rPr lang="hu-HU" dirty="0" err="1"/>
              <a:t>system</a:t>
            </a:r>
            <a:r>
              <a:rPr lang="hu-HU" dirty="0"/>
              <a:t> </a:t>
            </a:r>
            <a:r>
              <a:rPr lang="hu-HU" dirty="0" err="1"/>
              <a:t>models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context</a:t>
            </a:r>
            <a:r>
              <a:rPr lang="hu-HU" dirty="0"/>
              <a:t> of </a:t>
            </a:r>
            <a:r>
              <a:rPr lang="hu-HU" dirty="0" err="1"/>
              <a:t>climate</a:t>
            </a:r>
            <a:r>
              <a:rPr lang="hu-HU" dirty="0"/>
              <a:t> modelling. </a:t>
            </a:r>
            <a:r>
              <a:rPr lang="hu-HU" dirty="0" err="1"/>
              <a:t>Report</a:t>
            </a:r>
            <a:r>
              <a:rPr lang="hu-HU" dirty="0"/>
              <a:t> 27. </a:t>
            </a:r>
            <a:r>
              <a:rPr lang="hu-HU" dirty="0" err="1"/>
              <a:t>Climate</a:t>
            </a:r>
            <a:r>
              <a:rPr lang="hu-HU" dirty="0"/>
              <a:t> </a:t>
            </a:r>
            <a:r>
              <a:rPr lang="hu-HU" dirty="0" smtClean="0"/>
              <a:t>Service Center </a:t>
            </a:r>
            <a:r>
              <a:rPr lang="hu-HU" dirty="0" err="1"/>
              <a:t>Germany</a:t>
            </a:r>
            <a:r>
              <a:rPr lang="hu-HU" dirty="0"/>
              <a:t>, Hamburg.</a:t>
            </a:r>
          </a:p>
          <a:p>
            <a:r>
              <a:rPr lang="hu-HU" dirty="0" err="1" smtClean="0"/>
              <a:t>Gaffin</a:t>
            </a:r>
            <a:r>
              <a:rPr lang="hu-HU" dirty="0" smtClean="0"/>
              <a:t>, S.R., </a:t>
            </a:r>
            <a:r>
              <a:rPr lang="hu-HU" dirty="0" err="1" smtClean="0"/>
              <a:t>Rosenzweig</a:t>
            </a:r>
            <a:r>
              <a:rPr lang="hu-HU" dirty="0" smtClean="0"/>
              <a:t>, C.R., </a:t>
            </a:r>
            <a:r>
              <a:rPr lang="hu-HU" dirty="0" err="1" smtClean="0"/>
              <a:t>Xing</a:t>
            </a:r>
            <a:r>
              <a:rPr lang="hu-HU" dirty="0" smtClean="0"/>
              <a:t>, X., </a:t>
            </a:r>
            <a:r>
              <a:rPr lang="hu-HU" dirty="0" err="1" smtClean="0"/>
              <a:t>Yetman</a:t>
            </a:r>
            <a:r>
              <a:rPr lang="hu-HU" dirty="0" smtClean="0"/>
              <a:t>, G. (2004) </a:t>
            </a:r>
            <a:r>
              <a:rPr lang="hu-HU" dirty="0" err="1"/>
              <a:t>Downscaling</a:t>
            </a:r>
            <a:r>
              <a:rPr lang="hu-HU" dirty="0"/>
              <a:t> and </a:t>
            </a:r>
            <a:r>
              <a:rPr lang="hu-HU" dirty="0" err="1"/>
              <a:t>Geo-spatial</a:t>
            </a:r>
            <a:r>
              <a:rPr lang="hu-HU" dirty="0"/>
              <a:t> </a:t>
            </a:r>
            <a:r>
              <a:rPr lang="hu-HU" dirty="0" err="1"/>
              <a:t>Gridding</a:t>
            </a:r>
            <a:r>
              <a:rPr lang="hu-HU" dirty="0"/>
              <a:t> of </a:t>
            </a:r>
            <a:r>
              <a:rPr lang="hu-HU" dirty="0" err="1"/>
              <a:t>Socio-Economic</a:t>
            </a:r>
            <a:r>
              <a:rPr lang="hu-HU" dirty="0"/>
              <a:t> </a:t>
            </a:r>
            <a:r>
              <a:rPr lang="hu-HU" dirty="0" err="1"/>
              <a:t>Projections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IPCC </a:t>
            </a:r>
            <a:r>
              <a:rPr lang="hu-HU" dirty="0" err="1"/>
              <a:t>Special</a:t>
            </a:r>
            <a:r>
              <a:rPr lang="hu-HU" dirty="0"/>
              <a:t> </a:t>
            </a:r>
            <a:r>
              <a:rPr lang="hu-HU" dirty="0" err="1"/>
              <a:t>Report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Emissions</a:t>
            </a:r>
            <a:r>
              <a:rPr lang="hu-HU" dirty="0"/>
              <a:t> </a:t>
            </a:r>
            <a:r>
              <a:rPr lang="hu-HU" dirty="0" err="1"/>
              <a:t>Scenarios</a:t>
            </a:r>
            <a:r>
              <a:rPr lang="hu-HU" dirty="0"/>
              <a:t> (SRES)</a:t>
            </a:r>
          </a:p>
          <a:p>
            <a:r>
              <a:rPr lang="en-US" dirty="0" err="1" smtClean="0"/>
              <a:t>Grubler</a:t>
            </a:r>
            <a:r>
              <a:rPr lang="hu-HU" dirty="0" smtClean="0"/>
              <a:t>, A.</a:t>
            </a:r>
            <a:r>
              <a:rPr lang="en-US" dirty="0" smtClean="0"/>
              <a:t> </a:t>
            </a:r>
            <a:r>
              <a:rPr lang="en-US" dirty="0"/>
              <a:t>et al</a:t>
            </a:r>
            <a:r>
              <a:rPr lang="en-US" dirty="0" smtClean="0"/>
              <a:t>.</a:t>
            </a:r>
            <a:r>
              <a:rPr lang="hu-HU" dirty="0" smtClean="0"/>
              <a:t> (2007)</a:t>
            </a:r>
            <a:r>
              <a:rPr lang="en-US" dirty="0" smtClean="0"/>
              <a:t> </a:t>
            </a:r>
            <a:r>
              <a:rPr lang="en-US" dirty="0"/>
              <a:t>Regional, national, and spatially explicit scenarios of demographic and economic change </a:t>
            </a:r>
            <a:r>
              <a:rPr lang="en-US" dirty="0" smtClean="0"/>
              <a:t>based</a:t>
            </a:r>
            <a:r>
              <a:rPr lang="hu-HU" dirty="0" smtClean="0"/>
              <a:t> </a:t>
            </a:r>
            <a:r>
              <a:rPr lang="en-US" dirty="0" smtClean="0"/>
              <a:t>on SRES, </a:t>
            </a:r>
            <a:r>
              <a:rPr lang="en-US" dirty="0"/>
              <a:t>Technological Forecasting &amp; Social </a:t>
            </a:r>
            <a:r>
              <a:rPr lang="en-US" dirty="0" smtClean="0"/>
              <a:t>Change</a:t>
            </a:r>
            <a:r>
              <a:rPr lang="hu-HU" dirty="0"/>
              <a:t> 74 (7) 980-1029</a:t>
            </a:r>
            <a:endParaRPr lang="hu-HU" dirty="0" smtClean="0"/>
          </a:p>
          <a:p>
            <a:r>
              <a:rPr lang="hu-HU" dirty="0" err="1" smtClean="0"/>
              <a:t>Riahi</a:t>
            </a:r>
            <a:r>
              <a:rPr lang="hu-HU" dirty="0" smtClean="0"/>
              <a:t>, K., </a:t>
            </a:r>
            <a:r>
              <a:rPr lang="hu-HU" dirty="0"/>
              <a:t>P. </a:t>
            </a:r>
            <a:r>
              <a:rPr lang="hu-HU" dirty="0" err="1"/>
              <a:t>Kolp</a:t>
            </a:r>
            <a:r>
              <a:rPr lang="hu-HU" dirty="0"/>
              <a:t>, A. </a:t>
            </a:r>
            <a:r>
              <a:rPr lang="hu-HU" dirty="0" err="1" smtClean="0"/>
              <a:t>Grubler</a:t>
            </a:r>
            <a:r>
              <a:rPr lang="hu-HU" dirty="0" smtClean="0"/>
              <a:t> (2005) </a:t>
            </a:r>
            <a:r>
              <a:rPr lang="hu-HU" dirty="0"/>
              <a:t>National </a:t>
            </a:r>
            <a:r>
              <a:rPr lang="hu-HU" dirty="0" err="1"/>
              <a:t>Scenarios</a:t>
            </a:r>
            <a:r>
              <a:rPr lang="hu-HU" dirty="0"/>
              <a:t> of Economic </a:t>
            </a:r>
            <a:r>
              <a:rPr lang="hu-HU" dirty="0" err="1"/>
              <a:t>Activity</a:t>
            </a:r>
            <a:r>
              <a:rPr lang="hu-HU" dirty="0"/>
              <a:t> (GDP)—A </a:t>
            </a:r>
            <a:r>
              <a:rPr lang="hu-HU" dirty="0" err="1"/>
              <a:t>Downscaling</a:t>
            </a:r>
            <a:r>
              <a:rPr lang="hu-HU" dirty="0"/>
              <a:t> </a:t>
            </a:r>
            <a:r>
              <a:rPr lang="hu-HU" dirty="0" err="1"/>
              <a:t>Exercise</a:t>
            </a:r>
            <a:r>
              <a:rPr lang="hu-HU" dirty="0"/>
              <a:t> </a:t>
            </a:r>
            <a:r>
              <a:rPr lang="hu-HU" dirty="0" err="1"/>
              <a:t>Based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smtClean="0"/>
              <a:t>SRES. IR-05-063</a:t>
            </a:r>
            <a:r>
              <a:rPr lang="hu-HU" dirty="0"/>
              <a:t>, International </a:t>
            </a:r>
            <a:r>
              <a:rPr lang="hu-HU" dirty="0" smtClean="0"/>
              <a:t>Institute </a:t>
            </a:r>
            <a:r>
              <a:rPr lang="hu-HU" dirty="0"/>
              <a:t>for </a:t>
            </a:r>
            <a:r>
              <a:rPr lang="hu-HU" dirty="0" err="1"/>
              <a:t>Applied</a:t>
            </a:r>
            <a:r>
              <a:rPr lang="hu-HU" dirty="0"/>
              <a:t> Systems </a:t>
            </a:r>
            <a:r>
              <a:rPr lang="hu-HU" dirty="0" err="1"/>
              <a:t>Analysis</a:t>
            </a:r>
            <a:r>
              <a:rPr lang="hu-HU" dirty="0"/>
              <a:t>, </a:t>
            </a:r>
            <a:r>
              <a:rPr lang="hu-HU" dirty="0" err="1"/>
              <a:t>Laxenburg</a:t>
            </a:r>
            <a:r>
              <a:rPr lang="hu-HU" dirty="0"/>
              <a:t>, </a:t>
            </a:r>
            <a:r>
              <a:rPr lang="hu-HU" dirty="0" err="1" smtClean="0"/>
              <a:t>Austria</a:t>
            </a:r>
            <a:endParaRPr lang="hu-HU" dirty="0"/>
          </a:p>
          <a:p>
            <a:r>
              <a:rPr lang="hu-HU" dirty="0" err="1" smtClean="0"/>
              <a:t>Trzaska</a:t>
            </a:r>
            <a:r>
              <a:rPr lang="hu-HU" dirty="0" smtClean="0"/>
              <a:t>, S., </a:t>
            </a:r>
            <a:r>
              <a:rPr lang="hu-HU" dirty="0" err="1" smtClean="0"/>
              <a:t>Schnarr</a:t>
            </a:r>
            <a:r>
              <a:rPr lang="hu-HU" dirty="0" smtClean="0"/>
              <a:t>, E. (2014) A </a:t>
            </a:r>
            <a:r>
              <a:rPr lang="hu-HU" dirty="0" err="1" smtClean="0"/>
              <a:t>review</a:t>
            </a:r>
            <a:r>
              <a:rPr lang="hu-HU" dirty="0" smtClean="0"/>
              <a:t> of </a:t>
            </a:r>
            <a:r>
              <a:rPr lang="hu-HU" dirty="0" err="1" smtClean="0"/>
              <a:t>downscaling</a:t>
            </a:r>
            <a:r>
              <a:rPr lang="hu-HU" dirty="0" smtClean="0"/>
              <a:t> </a:t>
            </a:r>
            <a:r>
              <a:rPr lang="hu-HU" dirty="0" err="1" smtClean="0"/>
              <a:t>methods</a:t>
            </a:r>
            <a:r>
              <a:rPr lang="hu-HU" dirty="0" smtClean="0"/>
              <a:t> for </a:t>
            </a:r>
            <a:r>
              <a:rPr lang="hu-HU" dirty="0" err="1" smtClean="0"/>
              <a:t>climate</a:t>
            </a:r>
            <a:r>
              <a:rPr lang="hu-HU" dirty="0" smtClean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 </a:t>
            </a:r>
            <a:r>
              <a:rPr lang="hu-HU" dirty="0" err="1" smtClean="0"/>
              <a:t>projections</a:t>
            </a:r>
            <a:r>
              <a:rPr lang="hu-HU" dirty="0" smtClean="0"/>
              <a:t>. USAID, Washington, D.C.</a:t>
            </a:r>
          </a:p>
          <a:p>
            <a:r>
              <a:rPr lang="hu-HU" dirty="0" err="1" smtClean="0"/>
              <a:t>Vale</a:t>
            </a:r>
            <a:r>
              <a:rPr lang="hu-HU" dirty="0" smtClean="0"/>
              <a:t>, P.M. (2016) </a:t>
            </a:r>
            <a:r>
              <a:rPr lang="en-US" dirty="0"/>
              <a:t>The changing climate of climate change </a:t>
            </a:r>
            <a:r>
              <a:rPr lang="en-US" dirty="0" smtClean="0"/>
              <a:t>economics</a:t>
            </a:r>
            <a:r>
              <a:rPr lang="hu-HU" dirty="0" smtClean="0"/>
              <a:t>. </a:t>
            </a:r>
            <a:r>
              <a:rPr lang="en-US" dirty="0"/>
              <a:t>Ecological </a:t>
            </a:r>
            <a:r>
              <a:rPr lang="en-US" dirty="0" smtClean="0"/>
              <a:t>Economics</a:t>
            </a:r>
            <a:r>
              <a:rPr lang="hu-HU" dirty="0" smtClean="0"/>
              <a:t> </a:t>
            </a:r>
            <a:r>
              <a:rPr lang="en-US" dirty="0" smtClean="0"/>
              <a:t>121</a:t>
            </a:r>
            <a:r>
              <a:rPr lang="hu-HU" dirty="0" smtClean="0"/>
              <a:t>,</a:t>
            </a:r>
            <a:r>
              <a:rPr lang="en-US" dirty="0" smtClean="0"/>
              <a:t> 12-19</a:t>
            </a:r>
            <a:endParaRPr lang="hu-HU" dirty="0" smtClean="0"/>
          </a:p>
          <a:p>
            <a:r>
              <a:rPr lang="hu-HU" dirty="0" smtClean="0"/>
              <a:t>van </a:t>
            </a:r>
            <a:r>
              <a:rPr lang="hu-HU" dirty="0" err="1" smtClean="0"/>
              <a:t>Vuuren</a:t>
            </a:r>
            <a:r>
              <a:rPr lang="hu-HU" dirty="0" smtClean="0"/>
              <a:t>, D.P., Smith, S.J., </a:t>
            </a:r>
            <a:r>
              <a:rPr lang="hu-HU" dirty="0" err="1" smtClean="0"/>
              <a:t>Riahi</a:t>
            </a:r>
            <a:r>
              <a:rPr lang="hu-HU" dirty="0" smtClean="0"/>
              <a:t>, K. (2010) </a:t>
            </a:r>
            <a:r>
              <a:rPr lang="en-US" dirty="0"/>
              <a:t>Downscaling </a:t>
            </a:r>
            <a:r>
              <a:rPr lang="en-US" dirty="0" smtClean="0"/>
              <a:t>socioeconomic</a:t>
            </a:r>
            <a:r>
              <a:rPr lang="hu-HU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emissions scenarios for </a:t>
            </a:r>
            <a:r>
              <a:rPr lang="en-US" dirty="0" smtClean="0"/>
              <a:t>global</a:t>
            </a:r>
            <a:r>
              <a:rPr lang="hu-HU" dirty="0" smtClean="0"/>
              <a:t> </a:t>
            </a:r>
            <a:r>
              <a:rPr lang="en-US" dirty="0" smtClean="0"/>
              <a:t>environmental </a:t>
            </a:r>
            <a:r>
              <a:rPr lang="en-US" dirty="0"/>
              <a:t>change research</a:t>
            </a:r>
            <a:r>
              <a:rPr lang="en-US" dirty="0" smtClean="0"/>
              <a:t>:</a:t>
            </a:r>
            <a:r>
              <a:rPr lang="hu-HU" dirty="0" smtClean="0"/>
              <a:t> </a:t>
            </a:r>
            <a:r>
              <a:rPr lang="en-US" dirty="0" smtClean="0"/>
              <a:t>a review</a:t>
            </a:r>
            <a:r>
              <a:rPr lang="hu-HU" dirty="0" smtClean="0"/>
              <a:t>. </a:t>
            </a:r>
            <a:r>
              <a:rPr lang="hu-HU" dirty="0" err="1" smtClean="0"/>
              <a:t>Climate</a:t>
            </a:r>
            <a:r>
              <a:rPr lang="hu-HU" dirty="0" smtClean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, 1, 393-404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5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Thank You for Your attention!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50912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zsibok</a:t>
            </a:r>
            <a:r>
              <a:rPr lang="hu-HU" sz="2400" dirty="0" smtClean="0"/>
              <a:t>@</a:t>
            </a:r>
            <a:r>
              <a:rPr lang="hu-HU" sz="2400" dirty="0" err="1" smtClean="0"/>
              <a:t>rkk.hu</a:t>
            </a:r>
            <a:endParaRPr lang="hu-HU" sz="2400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899592" y="1190924"/>
            <a:ext cx="734481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2400" dirty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395536" y="6241225"/>
            <a:ext cx="8436094" cy="635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Project no. 120004 has been implemented with the support provided from the National Research, Development and Innovation Fund of Hungary, financed under the K_16 funding scheme.</a:t>
            </a:r>
            <a:endParaRPr lang="hu-H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69" y="116632"/>
            <a:ext cx="8519261" cy="1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159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background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National Research, Development and Innovation Fund Project No. K16_120004</a:t>
            </a:r>
          </a:p>
          <a:p>
            <a:pPr lvl="1"/>
            <a:r>
              <a:rPr lang="en-GB" dirty="0" smtClean="0"/>
              <a:t>Long-run regional economic forecasting: a model-based approach for Hungary</a:t>
            </a:r>
          </a:p>
          <a:p>
            <a:pPr lvl="1"/>
            <a:r>
              <a:rPr lang="en-GB" dirty="0" smtClean="0"/>
              <a:t>Investigating methods that use a top-down approach to regionalise an existing macro-level (economic) forecast</a:t>
            </a:r>
            <a:endParaRPr lang="hu-HU" dirty="0" smtClean="0"/>
          </a:p>
          <a:p>
            <a:r>
              <a:rPr lang="hu-HU" dirty="0" err="1" smtClean="0"/>
              <a:t>Spatial</a:t>
            </a:r>
            <a:r>
              <a:rPr lang="hu-HU" dirty="0" smtClean="0"/>
              <a:t> </a:t>
            </a:r>
            <a:r>
              <a:rPr lang="en-US" dirty="0" smtClean="0"/>
              <a:t>downscaling</a:t>
            </a:r>
            <a:r>
              <a:rPr lang="hu-HU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often conducted </a:t>
            </a:r>
            <a:r>
              <a:rPr lang="hu-HU" dirty="0" err="1" smtClean="0"/>
              <a:t>in</a:t>
            </a:r>
            <a:r>
              <a:rPr lang="en-US" dirty="0" smtClean="0"/>
              <a:t> </a:t>
            </a:r>
            <a:r>
              <a:rPr lang="en-US" dirty="0"/>
              <a:t>the study of climate </a:t>
            </a:r>
            <a:r>
              <a:rPr lang="en-US" dirty="0" smtClean="0"/>
              <a:t>change</a:t>
            </a:r>
            <a:r>
              <a:rPr lang="hu-HU" dirty="0" smtClean="0"/>
              <a:t> </a:t>
            </a:r>
            <a:r>
              <a:rPr lang="en-US" dirty="0" smtClean="0"/>
              <a:t>impacts</a:t>
            </a:r>
            <a:r>
              <a:rPr lang="en-US" dirty="0"/>
              <a:t>.</a:t>
            </a:r>
            <a:endParaRPr lang="en-GB" dirty="0" smtClean="0"/>
          </a:p>
          <a:p>
            <a:r>
              <a:rPr lang="en-GB" dirty="0" smtClean="0"/>
              <a:t>This presentation:</a:t>
            </a:r>
          </a:p>
          <a:p>
            <a:pPr lvl="1"/>
            <a:r>
              <a:rPr lang="en-GB" dirty="0" smtClean="0"/>
              <a:t>summarizes regionalisation method used in integrated assessment models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1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Integrated assessment modelling</a:t>
            </a:r>
            <a:r>
              <a:rPr lang="hu-HU" sz="2800" dirty="0" smtClean="0"/>
              <a:t> (IAM)</a:t>
            </a:r>
            <a:endParaRPr lang="en-GB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4104456"/>
          </a:xfrm>
        </p:spPr>
        <p:txBody>
          <a:bodyPr>
            <a:normAutofit fontScale="55000" lnSpcReduction="20000"/>
          </a:bodyPr>
          <a:lstStyle/>
          <a:p>
            <a:r>
              <a:rPr lang="en-GB" dirty="0" smtClean="0"/>
              <a:t>IAM is a key method in climate-economy </a:t>
            </a:r>
            <a:r>
              <a:rPr lang="en-GB" dirty="0" smtClean="0"/>
              <a:t>modelling</a:t>
            </a:r>
            <a:r>
              <a:rPr lang="hu-HU" dirty="0" smtClean="0"/>
              <a:t> – </a:t>
            </a:r>
            <a:r>
              <a:rPr lang="hu-HU" dirty="0" err="1" smtClean="0"/>
              <a:t>energy</a:t>
            </a:r>
            <a:r>
              <a:rPr lang="hu-HU" dirty="0" err="1" smtClean="0"/>
              <a:t>-environment-economy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 (EEE </a:t>
            </a:r>
            <a:r>
              <a:rPr lang="hu-HU" dirty="0" err="1" smtClean="0"/>
              <a:t>or</a:t>
            </a:r>
            <a:r>
              <a:rPr lang="hu-HU" dirty="0" smtClean="0"/>
              <a:t> E3 </a:t>
            </a:r>
            <a:r>
              <a:rPr lang="hu-HU" dirty="0" err="1" smtClean="0"/>
              <a:t>models</a:t>
            </a:r>
            <a:r>
              <a:rPr lang="hu-HU" dirty="0" smtClean="0"/>
              <a:t>)</a:t>
            </a:r>
            <a:endParaRPr lang="en-GB" dirty="0" smtClean="0"/>
          </a:p>
          <a:p>
            <a:r>
              <a:rPr lang="en-GB" dirty="0" smtClean="0"/>
              <a:t>Climate change economics</a:t>
            </a:r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W. Cline's</a:t>
            </a:r>
            <a:r>
              <a:rPr lang="en-GB" dirty="0" smtClean="0"/>
              <a:t> The economics of global </a:t>
            </a:r>
            <a:r>
              <a:rPr lang="en-GB" dirty="0" smtClean="0"/>
              <a:t>warming</a:t>
            </a:r>
            <a:r>
              <a:rPr lang="hu-HU" dirty="0" smtClean="0"/>
              <a:t> (1992)</a:t>
            </a:r>
            <a:endParaRPr lang="en-GB" dirty="0" smtClean="0"/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W.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Nordhaus’s</a:t>
            </a:r>
            <a:r>
              <a:rPr lang="en-GB" dirty="0" smtClean="0"/>
              <a:t> DICE (Dynamic Integrated Climate–Economy) </a:t>
            </a:r>
            <a:r>
              <a:rPr lang="en-GB" dirty="0" smtClean="0"/>
              <a:t>model</a:t>
            </a:r>
            <a:r>
              <a:rPr lang="hu-HU" dirty="0" smtClean="0"/>
              <a:t> (1992-2016)</a:t>
            </a:r>
            <a:endParaRPr lang="en-GB" dirty="0" smtClean="0"/>
          </a:p>
          <a:p>
            <a:pPr lvl="1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Stern</a:t>
            </a:r>
            <a:r>
              <a:rPr lang="en-GB" dirty="0" smtClean="0"/>
              <a:t> Review on the Economics of Climate Change, 2006, HM Treasury, London</a:t>
            </a:r>
          </a:p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Integrated assessment modelling </a:t>
            </a:r>
            <a:r>
              <a:rPr lang="en-GB" dirty="0" smtClean="0"/>
              <a:t>considers social and economic factors in environmental modelling</a:t>
            </a:r>
            <a:r>
              <a:rPr lang="hu-HU" dirty="0" smtClean="0"/>
              <a:t>, </a:t>
            </a:r>
            <a:r>
              <a:rPr lang="en-US" dirty="0"/>
              <a:t>taking into account mutual influences and </a:t>
            </a:r>
            <a:r>
              <a:rPr lang="en-US" dirty="0" smtClean="0"/>
              <a:t>feedbacks</a:t>
            </a:r>
            <a:r>
              <a:rPr lang="hu-HU" dirty="0" smtClean="0"/>
              <a:t> </a:t>
            </a:r>
            <a:r>
              <a:rPr lang="en-US" dirty="0" smtClean="0"/>
              <a:t>between </a:t>
            </a:r>
            <a:r>
              <a:rPr lang="en-US" dirty="0"/>
              <a:t>the Earth system and the </a:t>
            </a:r>
            <a:r>
              <a:rPr lang="en-US" dirty="0" smtClean="0"/>
              <a:t>socio-economy</a:t>
            </a:r>
            <a:r>
              <a:rPr lang="hu-HU" dirty="0" smtClean="0"/>
              <a:t> (Costa et </a:t>
            </a:r>
            <a:r>
              <a:rPr lang="hu-HU" dirty="0" err="1" smtClean="0"/>
              <a:t>al</a:t>
            </a:r>
            <a:r>
              <a:rPr lang="hu-HU" dirty="0" smtClean="0"/>
              <a:t>., 2016)</a:t>
            </a:r>
            <a:endParaRPr lang="en-GB" dirty="0" smtClean="0"/>
          </a:p>
          <a:p>
            <a:pPr lvl="1"/>
            <a:r>
              <a:rPr lang="en-GB" dirty="0" smtClean="0"/>
              <a:t>‚integrated’ – environmental problems appear over several disciplines</a:t>
            </a:r>
          </a:p>
          <a:p>
            <a:pPr lvl="1"/>
            <a:r>
              <a:rPr lang="en-GB" dirty="0" smtClean="0"/>
              <a:t>‚assessment’ – the method aims to support policy analysis and decision-making</a:t>
            </a:r>
          </a:p>
          <a:p>
            <a:r>
              <a:rPr lang="en-GB" dirty="0" smtClean="0"/>
              <a:t>Economic models take results from biophysical models on climate scenarios and their probability distributions to determine the best course of present action (Vale, 2016)</a:t>
            </a:r>
          </a:p>
          <a:p>
            <a:pPr lvl="1"/>
            <a:r>
              <a:rPr lang="en-GB" dirty="0" smtClean="0"/>
              <a:t>a set of scenarios for the future costs of climate change is calculated: the costs of inaction, or the ‘social cost of carbon’</a:t>
            </a:r>
          </a:p>
          <a:p>
            <a:pPr lvl="1"/>
            <a:r>
              <a:rPr lang="en-GB" dirty="0" smtClean="0"/>
              <a:t>response costs: reduction of emissions and adaptation</a:t>
            </a:r>
          </a:p>
          <a:p>
            <a:pPr lvl="1"/>
            <a:r>
              <a:rPr lang="en-GB" dirty="0" smtClean="0"/>
              <a:t>in a cost-benefit framework potential gains and losses are weighted up, and an optimal strategy is </a:t>
            </a:r>
            <a:r>
              <a:rPr lang="en-GB" dirty="0" smtClean="0"/>
              <a:t>determined</a:t>
            </a:r>
            <a:r>
              <a:rPr lang="hu-HU" dirty="0" smtClean="0"/>
              <a:t> (</a:t>
            </a:r>
            <a:r>
              <a:rPr lang="hu-HU" dirty="0" err="1" smtClean="0"/>
              <a:t>through</a:t>
            </a:r>
            <a:r>
              <a:rPr lang="hu-HU" dirty="0" smtClean="0"/>
              <a:t> </a:t>
            </a:r>
            <a:r>
              <a:rPr lang="hu-HU" dirty="0" err="1" smtClean="0"/>
              <a:t>maximising</a:t>
            </a:r>
            <a:r>
              <a:rPr lang="hu-HU" dirty="0" smtClean="0"/>
              <a:t> a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welfare</a:t>
            </a:r>
            <a:r>
              <a:rPr lang="hu-HU" dirty="0" smtClean="0"/>
              <a:t> </a:t>
            </a:r>
            <a:r>
              <a:rPr lang="hu-HU" dirty="0" err="1" smtClean="0"/>
              <a:t>function</a:t>
            </a:r>
            <a:r>
              <a:rPr lang="hu-HU" dirty="0" smtClean="0"/>
              <a:t>)</a:t>
            </a:r>
            <a:r>
              <a:rPr lang="en-GB" dirty="0" smtClean="0"/>
              <a:t>.</a:t>
            </a:r>
            <a:endParaRPr lang="en-GB" dirty="0" smtClean="0"/>
          </a:p>
          <a:p>
            <a:r>
              <a:rPr lang="en-GB" dirty="0" smtClean="0"/>
              <a:t>Territorial scale: global scale, world regions</a:t>
            </a:r>
            <a:r>
              <a:rPr lang="hu-HU" dirty="0" smtClean="0"/>
              <a:t> (10-20 </a:t>
            </a:r>
            <a:r>
              <a:rPr lang="hu-HU" dirty="0" err="1" smtClean="0"/>
              <a:t>regions</a:t>
            </a:r>
            <a:r>
              <a:rPr lang="hu-HU" dirty="0" smtClean="0"/>
              <a:t>)</a:t>
            </a:r>
            <a:endParaRPr lang="en-GB" dirty="0" smtClean="0"/>
          </a:p>
          <a:p>
            <a:pPr lvl="1"/>
            <a:r>
              <a:rPr lang="en-GB" dirty="0" smtClean="0"/>
              <a:t>the sub-national </a:t>
            </a:r>
            <a:r>
              <a:rPr lang="hu-HU" dirty="0" err="1" smtClean="0"/>
              <a:t>scale</a:t>
            </a:r>
            <a:r>
              <a:rPr lang="hu-HU" dirty="0" smtClean="0"/>
              <a:t> </a:t>
            </a:r>
            <a:r>
              <a:rPr lang="en-GB" dirty="0" smtClean="0"/>
              <a:t>appears very rarely</a:t>
            </a:r>
            <a:r>
              <a:rPr lang="hu-HU" dirty="0" smtClean="0"/>
              <a:t> </a:t>
            </a:r>
            <a:r>
              <a:rPr lang="hu-HU" dirty="0" smtClean="0">
                <a:sym typeface="Wingdings" pitchFamily="2" charset="2"/>
              </a:rPr>
              <a:t></a:t>
            </a:r>
            <a:endParaRPr lang="en-GB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811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IPCC SRES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Intergovernmental</a:t>
            </a:r>
            <a:r>
              <a:rPr lang="hu-HU" dirty="0" smtClean="0"/>
              <a:t> Panel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Climate</a:t>
            </a:r>
            <a:r>
              <a:rPr lang="hu-HU" dirty="0" smtClean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 (1988)</a:t>
            </a:r>
          </a:p>
          <a:p>
            <a:pPr lvl="1"/>
            <a:r>
              <a:rPr lang="en-US" dirty="0"/>
              <a:t>international body for </a:t>
            </a:r>
            <a:r>
              <a:rPr lang="en-US" dirty="0" smtClean="0"/>
              <a:t>assessing</a:t>
            </a:r>
            <a:r>
              <a:rPr lang="hu-HU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science related to climate </a:t>
            </a:r>
            <a:r>
              <a:rPr lang="en-US" dirty="0" smtClean="0"/>
              <a:t>change</a:t>
            </a:r>
            <a:r>
              <a:rPr lang="hu-HU" dirty="0" smtClean="0"/>
              <a:t>, </a:t>
            </a:r>
            <a:r>
              <a:rPr lang="en-US" dirty="0"/>
              <a:t>to provide policymakers </a:t>
            </a:r>
            <a:r>
              <a:rPr lang="en-US" dirty="0" smtClean="0"/>
              <a:t>with </a:t>
            </a:r>
            <a:r>
              <a:rPr lang="en-US" dirty="0"/>
              <a:t>regular assessments of the scientific basis of climate change, its impacts and future risks, and </a:t>
            </a:r>
            <a:r>
              <a:rPr lang="en-US" dirty="0" smtClean="0"/>
              <a:t>options </a:t>
            </a:r>
            <a:r>
              <a:rPr lang="en-US" dirty="0"/>
              <a:t>for adaptation and </a:t>
            </a:r>
            <a:r>
              <a:rPr lang="en-US" dirty="0" smtClean="0"/>
              <a:t>mitigation</a:t>
            </a:r>
            <a:endParaRPr lang="hu-HU" dirty="0" smtClean="0"/>
          </a:p>
          <a:p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Report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Emission</a:t>
            </a:r>
            <a:r>
              <a:rPr lang="hu-HU" dirty="0" smtClean="0"/>
              <a:t> </a:t>
            </a:r>
            <a:r>
              <a:rPr lang="hu-HU" dirty="0" err="1" smtClean="0"/>
              <a:t>Scenarios</a:t>
            </a:r>
            <a:endParaRPr lang="hu-HU" dirty="0" smtClean="0"/>
          </a:p>
          <a:p>
            <a:pPr lvl="1"/>
            <a:r>
              <a:rPr lang="en-US" dirty="0"/>
              <a:t>SRES scenarios cover a wide range of the main driving forces of future emissions, from demographic to technological and economic developments</a:t>
            </a:r>
            <a:endParaRPr lang="en-GB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4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067" y="1268760"/>
            <a:ext cx="4872425" cy="5192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2483768" y="587098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err="1" smtClean="0"/>
              <a:t>Source</a:t>
            </a:r>
            <a:r>
              <a:rPr lang="hu-HU" dirty="0" smtClean="0"/>
              <a:t>: </a:t>
            </a:r>
            <a:r>
              <a:rPr lang="hu-HU" dirty="0" err="1" smtClean="0"/>
              <a:t>www.ipcc.ch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574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Top-down and bottom-up approaches of regional modelling</a:t>
            </a:r>
            <a:endParaRPr lang="en-GB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Top-down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endParaRPr lang="en-GB" dirty="0" smtClean="0"/>
          </a:p>
          <a:p>
            <a:pPr lvl="1"/>
            <a:r>
              <a:rPr lang="hu-HU" dirty="0" err="1" smtClean="0"/>
              <a:t>relies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existing</a:t>
            </a:r>
            <a:r>
              <a:rPr lang="hu-HU" dirty="0" smtClean="0"/>
              <a:t> </a:t>
            </a:r>
            <a:r>
              <a:rPr lang="hu-HU" dirty="0" err="1" smtClean="0"/>
              <a:t>aggregate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(</a:t>
            </a:r>
            <a:r>
              <a:rPr lang="hu-HU" dirty="0" err="1" smtClean="0"/>
              <a:t>forecast</a:t>
            </a:r>
            <a:r>
              <a:rPr lang="hu-HU" dirty="0" smtClean="0"/>
              <a:t>) and </a:t>
            </a:r>
            <a:r>
              <a:rPr lang="hu-HU" dirty="0" err="1" smtClean="0"/>
              <a:t>decompose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r>
              <a:rPr lang="hu-HU" dirty="0" smtClean="0"/>
              <a:t> – ‚</a:t>
            </a:r>
            <a:r>
              <a:rPr lang="hu-HU" dirty="0" err="1" smtClean="0"/>
              <a:t>satellite</a:t>
            </a:r>
            <a:r>
              <a:rPr lang="hu-HU" dirty="0" smtClean="0"/>
              <a:t>’ </a:t>
            </a:r>
            <a:r>
              <a:rPr lang="hu-HU" dirty="0" err="1" smtClean="0"/>
              <a:t>models</a:t>
            </a:r>
            <a:endParaRPr lang="hu-HU" dirty="0" smtClean="0"/>
          </a:p>
          <a:p>
            <a:pPr lvl="1"/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disaggregation</a:t>
            </a:r>
            <a:r>
              <a:rPr lang="hu-HU" dirty="0" smtClean="0"/>
              <a:t>, </a:t>
            </a:r>
            <a:r>
              <a:rPr lang="hu-HU" dirty="0" err="1" smtClean="0"/>
              <a:t>regionalisation</a:t>
            </a:r>
            <a:r>
              <a:rPr lang="hu-HU" dirty="0" smtClean="0"/>
              <a:t>,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downscaling</a:t>
            </a:r>
            <a:endParaRPr lang="hu-HU" dirty="0" smtClean="0"/>
          </a:p>
          <a:p>
            <a:pPr lvl="1"/>
            <a:r>
              <a:rPr lang="en-US" dirty="0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interaction </a:t>
            </a:r>
            <a:r>
              <a:rPr lang="en-US" dirty="0"/>
              <a:t>between regions is only </a:t>
            </a:r>
            <a:r>
              <a:rPr lang="en-US" dirty="0" smtClean="0"/>
              <a:t>sketched</a:t>
            </a:r>
            <a:endParaRPr lang="hu-HU" dirty="0" smtClean="0"/>
          </a:p>
          <a:p>
            <a:r>
              <a:rPr lang="en-GB" dirty="0" smtClean="0"/>
              <a:t>Bottom-up</a:t>
            </a:r>
            <a:r>
              <a:rPr lang="hu-HU" dirty="0" smtClean="0"/>
              <a:t> </a:t>
            </a:r>
            <a:r>
              <a:rPr lang="hu-HU" dirty="0" err="1" smtClean="0"/>
              <a:t>approach</a:t>
            </a:r>
            <a:endParaRPr lang="en-GB" dirty="0" smtClean="0"/>
          </a:p>
          <a:p>
            <a:pPr lvl="1"/>
            <a:r>
              <a:rPr lang="hu-HU" dirty="0" err="1" smtClean="0"/>
              <a:t>build</a:t>
            </a:r>
            <a:r>
              <a:rPr lang="hu-HU" dirty="0" smtClean="0"/>
              <a:t> a </a:t>
            </a:r>
            <a:r>
              <a:rPr lang="hu-HU" dirty="0" err="1" smtClean="0"/>
              <a:t>full-fledged</a:t>
            </a:r>
            <a:r>
              <a:rPr lang="hu-HU" dirty="0" smtClean="0"/>
              <a:t>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which</a:t>
            </a:r>
            <a:r>
              <a:rPr lang="hu-HU" dirty="0" smtClean="0"/>
              <a:t> </a:t>
            </a:r>
            <a:r>
              <a:rPr lang="hu-HU" dirty="0" err="1" smtClean="0"/>
              <a:t>regions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interlinked</a:t>
            </a:r>
            <a:endParaRPr lang="hu-HU" dirty="0" smtClean="0"/>
          </a:p>
          <a:p>
            <a:pPr lvl="1"/>
            <a:r>
              <a:rPr lang="hu-HU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aggregated national values of the relevant variables are </a:t>
            </a:r>
            <a:r>
              <a:rPr lang="en-US" dirty="0" smtClean="0"/>
              <a:t>obtained</a:t>
            </a:r>
            <a:r>
              <a:rPr lang="hu-HU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aggregating regional or sectoral values using appropriate </a:t>
            </a:r>
            <a:r>
              <a:rPr lang="en-US" dirty="0" smtClean="0"/>
              <a:t>weights</a:t>
            </a:r>
            <a:endParaRPr lang="hu-HU" dirty="0" smtClean="0"/>
          </a:p>
          <a:p>
            <a:pPr lvl="1"/>
            <a:r>
              <a:rPr lang="hu-HU" dirty="0" err="1" smtClean="0"/>
              <a:t>large</a:t>
            </a:r>
            <a:r>
              <a:rPr lang="hu-HU" dirty="0" smtClean="0"/>
              <a:t> </a:t>
            </a:r>
            <a:r>
              <a:rPr lang="hu-HU" dirty="0" err="1" smtClean="0"/>
              <a:t>data</a:t>
            </a:r>
            <a:r>
              <a:rPr lang="hu-HU" dirty="0" smtClean="0"/>
              <a:t> and </a:t>
            </a:r>
            <a:r>
              <a:rPr lang="hu-HU" dirty="0" err="1" smtClean="0"/>
              <a:t>computation</a:t>
            </a:r>
            <a:r>
              <a:rPr lang="hu-HU" dirty="0" smtClean="0"/>
              <a:t> </a:t>
            </a:r>
            <a:r>
              <a:rPr lang="hu-HU" dirty="0" err="1" smtClean="0"/>
              <a:t>requirement</a:t>
            </a:r>
            <a:endParaRPr lang="en-GB" dirty="0" smtClean="0"/>
          </a:p>
          <a:p>
            <a:r>
              <a:rPr lang="en-GB" dirty="0" smtClean="0"/>
              <a:t>Mixed (hybrid) approaches</a:t>
            </a:r>
            <a:r>
              <a:rPr lang="hu-HU" dirty="0" smtClean="0"/>
              <a:t> (</a:t>
            </a:r>
            <a:r>
              <a:rPr lang="hu-HU" dirty="0" err="1" smtClean="0"/>
              <a:t>Chizzolini</a:t>
            </a:r>
            <a:r>
              <a:rPr lang="hu-HU" dirty="0" smtClean="0"/>
              <a:t>, 2008)</a:t>
            </a:r>
          </a:p>
          <a:p>
            <a:pPr lvl="1"/>
            <a:r>
              <a:rPr lang="en-US" dirty="0"/>
              <a:t>combines top-down and bottom-up approaches in an interdependent system </a:t>
            </a:r>
            <a:r>
              <a:rPr lang="en-US" dirty="0" smtClean="0"/>
              <a:t>of</a:t>
            </a:r>
            <a:r>
              <a:rPr lang="hu-HU" dirty="0" smtClean="0"/>
              <a:t> </a:t>
            </a:r>
            <a:r>
              <a:rPr lang="en-US" dirty="0" smtClean="0"/>
              <a:t>national </a:t>
            </a:r>
            <a:r>
              <a:rPr lang="en-US" dirty="0"/>
              <a:t>and regional </a:t>
            </a:r>
            <a:r>
              <a:rPr lang="en-US" dirty="0" smtClean="0"/>
              <a:t>variables</a:t>
            </a:r>
            <a:endParaRPr lang="hu-HU" dirty="0" smtClean="0"/>
          </a:p>
          <a:p>
            <a:pPr lvl="1"/>
            <a:r>
              <a:rPr lang="en-US" dirty="0"/>
              <a:t>includes a feedback mechanism from regional activity into </a:t>
            </a:r>
            <a:r>
              <a:rPr lang="en-US" dirty="0" smtClean="0"/>
              <a:t>national</a:t>
            </a:r>
            <a:r>
              <a:rPr lang="hu-HU" dirty="0" smtClean="0"/>
              <a:t> </a:t>
            </a:r>
            <a:r>
              <a:rPr lang="en-US" dirty="0" smtClean="0"/>
              <a:t>activity</a:t>
            </a:r>
            <a:r>
              <a:rPr lang="en-US" dirty="0"/>
              <a:t>, together with the top-down component that makes regional </a:t>
            </a:r>
            <a:r>
              <a:rPr lang="en-US" dirty="0" smtClean="0"/>
              <a:t>variables</a:t>
            </a:r>
            <a:r>
              <a:rPr lang="hu-HU" dirty="0" smtClean="0"/>
              <a:t> </a:t>
            </a:r>
            <a:r>
              <a:rPr lang="en-US" dirty="0" smtClean="0"/>
              <a:t>depend </a:t>
            </a:r>
            <a:r>
              <a:rPr lang="en-US" dirty="0"/>
              <a:t>on national variables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948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Regional downscaling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 practice of “regionalisation” or regional downscaling intends to translate information available at a coarse geographical resolution (e.g. the national level) to a finer geographical scale (e.g. the regional </a:t>
            </a:r>
            <a:r>
              <a:rPr lang="en-GB" dirty="0" smtClean="0"/>
              <a:t>level)</a:t>
            </a:r>
            <a:endParaRPr lang="hu-HU" dirty="0"/>
          </a:p>
          <a:p>
            <a:pPr lvl="1"/>
            <a:r>
              <a:rPr lang="en-US" dirty="0" smtClean="0"/>
              <a:t>while</a:t>
            </a:r>
            <a:r>
              <a:rPr lang="hu-HU" dirty="0" smtClean="0"/>
              <a:t> </a:t>
            </a:r>
            <a:r>
              <a:rPr lang="en-US" dirty="0" smtClean="0"/>
              <a:t>maintaining </a:t>
            </a:r>
            <a:r>
              <a:rPr lang="en-US" dirty="0"/>
              <a:t>consistency with the original dataset</a:t>
            </a:r>
            <a:endParaRPr lang="hu-HU" dirty="0" smtClean="0"/>
          </a:p>
          <a:p>
            <a:r>
              <a:rPr lang="en-US" dirty="0" smtClean="0"/>
              <a:t>Downscaling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climate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en-US" dirty="0" smtClean="0"/>
              <a:t> </a:t>
            </a:r>
            <a:r>
              <a:rPr lang="en-US" dirty="0"/>
              <a:t>makes use of systematic dependencies between local conditions and large-scale ambient phenomena in addition to including information about the effect of the local geography on the local </a:t>
            </a:r>
            <a:r>
              <a:rPr lang="en-US" dirty="0" smtClean="0"/>
              <a:t>climate</a:t>
            </a:r>
            <a:r>
              <a:rPr lang="hu-HU" dirty="0" smtClean="0"/>
              <a:t>. (</a:t>
            </a:r>
            <a:r>
              <a:rPr lang="hu-HU" dirty="0" err="1" smtClean="0"/>
              <a:t>Benestad</a:t>
            </a:r>
            <a:r>
              <a:rPr lang="hu-HU" dirty="0" smtClean="0"/>
              <a:t>, 2016)</a:t>
            </a:r>
          </a:p>
          <a:p>
            <a:r>
              <a:rPr lang="hu-HU" dirty="0" err="1" smtClean="0"/>
              <a:t>Downscaling</a:t>
            </a:r>
            <a:r>
              <a:rPr lang="hu-HU" dirty="0" smtClean="0"/>
              <a:t> </a:t>
            </a:r>
            <a:r>
              <a:rPr lang="hu-HU" dirty="0" err="1" smtClean="0"/>
              <a:t>means</a:t>
            </a:r>
            <a:r>
              <a:rPr lang="hu-HU" dirty="0" smtClean="0"/>
              <a:t> </a:t>
            </a:r>
            <a:r>
              <a:rPr lang="en-US" dirty="0" smtClean="0"/>
              <a:t>deriving </a:t>
            </a:r>
            <a:r>
              <a:rPr lang="en-US" dirty="0"/>
              <a:t>probabilities of regional or local phenomena conditional upon a large-scale </a:t>
            </a:r>
            <a:r>
              <a:rPr lang="en-US" dirty="0" smtClean="0"/>
              <a:t>state</a:t>
            </a:r>
          </a:p>
          <a:p>
            <a:pPr lvl="1"/>
            <a:r>
              <a:rPr lang="hu-HU" dirty="0" err="1" smtClean="0"/>
              <a:t>searching</a:t>
            </a:r>
            <a:r>
              <a:rPr lang="hu-HU" dirty="0" smtClean="0"/>
              <a:t> for </a:t>
            </a:r>
            <a:r>
              <a:rPr lang="hu-HU" dirty="0" err="1" smtClean="0"/>
              <a:t>physical</a:t>
            </a:r>
            <a:r>
              <a:rPr lang="hu-HU" dirty="0" smtClean="0"/>
              <a:t> </a:t>
            </a:r>
            <a:r>
              <a:rPr lang="hu-HU" dirty="0" err="1" smtClean="0"/>
              <a:t>connection</a:t>
            </a:r>
            <a:r>
              <a:rPr lang="hu-HU" dirty="0" smtClean="0"/>
              <a:t>, </a:t>
            </a:r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basis</a:t>
            </a:r>
            <a:r>
              <a:rPr lang="hu-HU" dirty="0" smtClean="0"/>
              <a:t> of local </a:t>
            </a:r>
            <a:r>
              <a:rPr lang="hu-HU" dirty="0" err="1" smtClean="0"/>
              <a:t>land-use</a:t>
            </a:r>
            <a:r>
              <a:rPr lang="hu-HU" dirty="0" smtClean="0"/>
              <a:t> </a:t>
            </a:r>
            <a:r>
              <a:rPr lang="hu-HU" dirty="0" err="1" smtClean="0"/>
              <a:t>patterns</a:t>
            </a:r>
            <a:endParaRPr lang="hu-HU" dirty="0" smtClean="0"/>
          </a:p>
          <a:p>
            <a:pPr lvl="1"/>
            <a:r>
              <a:rPr lang="hu-HU" dirty="0" err="1" smtClean="0"/>
              <a:t>statistical</a:t>
            </a:r>
            <a:r>
              <a:rPr lang="hu-HU" dirty="0" smtClean="0"/>
              <a:t> </a:t>
            </a:r>
            <a:r>
              <a:rPr lang="hu-HU" dirty="0" err="1" smtClean="0"/>
              <a:t>relationship</a:t>
            </a:r>
            <a:r>
              <a:rPr lang="hu-HU" dirty="0" smtClean="0"/>
              <a:t> </a:t>
            </a:r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stochastic</a:t>
            </a:r>
            <a:r>
              <a:rPr lang="hu-HU" dirty="0" smtClean="0"/>
              <a:t> </a:t>
            </a:r>
            <a:r>
              <a:rPr lang="hu-HU" dirty="0" err="1" smtClean="0"/>
              <a:t>equations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10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The </a:t>
            </a:r>
            <a:r>
              <a:rPr lang="hu-HU" dirty="0" err="1" smtClean="0"/>
              <a:t>rationale</a:t>
            </a:r>
            <a:r>
              <a:rPr lang="hu-HU" dirty="0" smtClean="0"/>
              <a:t> for r</a:t>
            </a:r>
            <a:r>
              <a:rPr lang="en-GB" dirty="0" err="1" smtClean="0"/>
              <a:t>egional</a:t>
            </a:r>
            <a:r>
              <a:rPr lang="en-GB" dirty="0" smtClean="0"/>
              <a:t> downscaling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IAMs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Grubler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 2007)</a:t>
            </a:r>
          </a:p>
          <a:p>
            <a:r>
              <a:rPr lang="en-US" dirty="0" smtClean="0"/>
              <a:t>there </a:t>
            </a:r>
            <a:r>
              <a:rPr lang="en-US" dirty="0"/>
              <a:t>is strong interest on the part of a variety of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user communities </a:t>
            </a:r>
            <a:r>
              <a:rPr lang="en-US" dirty="0" smtClean="0"/>
              <a:t>to </a:t>
            </a:r>
            <a:r>
              <a:rPr lang="en-US" dirty="0"/>
              <a:t>obtain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information</a:t>
            </a:r>
            <a:r>
              <a:rPr lang="en-US" dirty="0"/>
              <a:t> for use in national policy assessments or regional </a:t>
            </a:r>
            <a:r>
              <a:rPr lang="en-US" dirty="0" smtClean="0"/>
              <a:t>climate</a:t>
            </a:r>
            <a:r>
              <a:rPr lang="hu-HU" dirty="0" smtClean="0"/>
              <a:t> </a:t>
            </a:r>
            <a:r>
              <a:rPr lang="en-US" dirty="0" smtClean="0"/>
              <a:t>impact studies</a:t>
            </a:r>
            <a:endParaRPr lang="hu-HU" dirty="0" smtClean="0"/>
          </a:p>
          <a:p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dominant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decision-making</a:t>
            </a:r>
            <a:r>
              <a:rPr lang="en-US" dirty="0"/>
              <a:t> paradigm </a:t>
            </a:r>
            <a:r>
              <a:rPr lang="hu-HU" dirty="0" smtClean="0"/>
              <a:t>is </a:t>
            </a:r>
            <a:r>
              <a:rPr lang="en-US" dirty="0" smtClean="0"/>
              <a:t>characterized </a:t>
            </a:r>
            <a:r>
              <a:rPr lang="en-US" dirty="0"/>
              <a:t>by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agents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defined at lower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degrees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spatial resolution</a:t>
            </a:r>
            <a:r>
              <a:rPr lang="en-US" dirty="0"/>
              <a:t>, as represented by the nation state, municipalities, individual firms, or </a:t>
            </a:r>
            <a:r>
              <a:rPr lang="en-US" dirty="0" smtClean="0"/>
              <a:t>actors that</a:t>
            </a:r>
            <a:r>
              <a:rPr lang="hu-HU" dirty="0" smtClean="0"/>
              <a:t> </a:t>
            </a:r>
            <a:r>
              <a:rPr lang="en-US" dirty="0" smtClean="0"/>
              <a:t>transcend </a:t>
            </a:r>
            <a:r>
              <a:rPr lang="en-US" dirty="0"/>
              <a:t>conventional “place-based” definitions altogether, such as multinational </a:t>
            </a:r>
            <a:r>
              <a:rPr lang="en-US" dirty="0" smtClean="0"/>
              <a:t>corporations</a:t>
            </a:r>
            <a:endParaRPr lang="hu-HU" dirty="0" smtClean="0"/>
          </a:p>
          <a:p>
            <a:r>
              <a:rPr lang="en-US" dirty="0"/>
              <a:t>disciplines dealing </a:t>
            </a:r>
            <a:r>
              <a:rPr lang="en-US" dirty="0" smtClean="0"/>
              <a:t>with</a:t>
            </a:r>
            <a:r>
              <a:rPr lang="hu-HU" dirty="0" smtClean="0"/>
              <a:t> </a:t>
            </a:r>
            <a:r>
              <a:rPr lang="en-US" dirty="0" smtClean="0"/>
              <a:t>environmental </a:t>
            </a:r>
            <a:r>
              <a:rPr lang="en-US" dirty="0"/>
              <a:t>consequences that usually rely on a rich tradition of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place-based impact research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spatially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explicit modeling </a:t>
            </a:r>
            <a:r>
              <a:rPr lang="en-US" dirty="0"/>
              <a:t>of (mostly) biophysical processes, ranging from land use </a:t>
            </a:r>
            <a:r>
              <a:rPr lang="en-US" dirty="0" smtClean="0"/>
              <a:t>changes</a:t>
            </a:r>
            <a:r>
              <a:rPr lang="hu-HU" dirty="0" smtClean="0"/>
              <a:t> </a:t>
            </a:r>
            <a:r>
              <a:rPr lang="en-US" dirty="0"/>
              <a:t>to atmospheric chemistry, or terrestrial carbon </a:t>
            </a:r>
            <a:r>
              <a:rPr lang="en-US" dirty="0" smtClean="0"/>
              <a:t>sources/sinks</a:t>
            </a:r>
            <a:r>
              <a:rPr lang="hu-HU" dirty="0" smtClean="0"/>
              <a:t>.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666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Requirements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fulfilled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downscaling</a:t>
            </a:r>
            <a:r>
              <a:rPr lang="hu-HU" dirty="0" smtClean="0"/>
              <a:t> </a:t>
            </a:r>
            <a:r>
              <a:rPr lang="hu-HU" dirty="0" err="1" smtClean="0"/>
              <a:t>methods</a:t>
            </a:r>
            <a:endParaRPr lang="en-GB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hu-HU" dirty="0" smtClean="0"/>
              <a:t>(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Grubler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., van </a:t>
            </a:r>
            <a:r>
              <a:rPr lang="hu-HU" dirty="0" err="1" smtClean="0"/>
              <a:t>Vuuren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 2010)</a:t>
            </a:r>
          </a:p>
          <a:p>
            <a:r>
              <a:rPr lang="en-US" dirty="0"/>
              <a:t>Some form of consistency with existing </a:t>
            </a:r>
            <a:r>
              <a:rPr lang="en-US" dirty="0" smtClean="0"/>
              <a:t>local</a:t>
            </a:r>
            <a:r>
              <a:rPr lang="hu-HU" dirty="0" smtClean="0"/>
              <a:t> </a:t>
            </a:r>
            <a:r>
              <a:rPr lang="en-US" dirty="0" smtClean="0"/>
              <a:t>scale </a:t>
            </a:r>
            <a:r>
              <a:rPr lang="en-US" dirty="0"/>
              <a:t>data (e.g., with the historical </a:t>
            </a:r>
            <a:r>
              <a:rPr lang="en-US" dirty="0" smtClean="0"/>
              <a:t>period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base</a:t>
            </a:r>
            <a:r>
              <a:rPr lang="hu-HU" dirty="0" smtClean="0"/>
              <a:t> </a:t>
            </a:r>
            <a:r>
              <a:rPr lang="hu-HU" dirty="0" err="1" smtClean="0"/>
              <a:t>year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Consistency with the original source (</a:t>
            </a:r>
            <a:r>
              <a:rPr lang="en-US" dirty="0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scenario </a:t>
            </a:r>
            <a:r>
              <a:rPr lang="en-US" dirty="0"/>
              <a:t>data at the much coarser scale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Transparency and internal consistency, in </a:t>
            </a:r>
            <a:r>
              <a:rPr lang="en-US" dirty="0" smtClean="0"/>
              <a:t>terms</a:t>
            </a:r>
            <a:r>
              <a:rPr lang="hu-HU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well-defined </a:t>
            </a:r>
            <a:r>
              <a:rPr lang="en-US" dirty="0" smtClean="0"/>
              <a:t>methodology</a:t>
            </a:r>
            <a:endParaRPr lang="hu-HU" dirty="0" smtClean="0"/>
          </a:p>
          <a:p>
            <a:r>
              <a:rPr lang="hu-HU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ability to be scenario </a:t>
            </a:r>
            <a:r>
              <a:rPr lang="en-US" dirty="0" smtClean="0"/>
              <a:t>specific</a:t>
            </a:r>
            <a:endParaRPr lang="hu-HU" dirty="0" smtClean="0"/>
          </a:p>
          <a:p>
            <a:r>
              <a:rPr lang="hu-HU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ability to describe </a:t>
            </a:r>
            <a:r>
              <a:rPr lang="en-US" dirty="0" smtClean="0"/>
              <a:t>appropriate</a:t>
            </a:r>
            <a:r>
              <a:rPr lang="hu-HU" dirty="0" smtClean="0"/>
              <a:t> </a:t>
            </a:r>
            <a:r>
              <a:rPr lang="en-US" dirty="0" smtClean="0"/>
              <a:t>structural </a:t>
            </a:r>
            <a:r>
              <a:rPr lang="en-US" dirty="0"/>
              <a:t>changes over </a:t>
            </a:r>
            <a:r>
              <a:rPr lang="en-US" dirty="0" smtClean="0"/>
              <a:t>time</a:t>
            </a:r>
            <a:r>
              <a:rPr lang="hu-HU" dirty="0" smtClean="0"/>
              <a:t> (</a:t>
            </a:r>
            <a:r>
              <a:rPr lang="hu-HU" dirty="0" err="1" smtClean="0"/>
              <a:t>such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internal</a:t>
            </a:r>
            <a:r>
              <a:rPr lang="hu-HU" dirty="0" smtClean="0"/>
              <a:t> </a:t>
            </a:r>
            <a:r>
              <a:rPr lang="hu-HU" dirty="0" err="1" smtClean="0"/>
              <a:t>migration</a:t>
            </a:r>
            <a:r>
              <a:rPr lang="hu-HU" dirty="0" smtClean="0"/>
              <a:t>, </a:t>
            </a:r>
            <a:r>
              <a:rPr lang="hu-HU" dirty="0" err="1" smtClean="0"/>
              <a:t>urbanisation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Plausibility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(</a:t>
            </a:r>
            <a:r>
              <a:rPr lang="hu-HU" dirty="0" err="1" smtClean="0"/>
              <a:t>e.g</a:t>
            </a:r>
            <a:r>
              <a:rPr lang="hu-HU" dirty="0" smtClean="0"/>
              <a:t>. no </a:t>
            </a:r>
            <a:r>
              <a:rPr lang="hu-HU" dirty="0" err="1" smtClean="0"/>
              <a:t>negative</a:t>
            </a:r>
            <a:r>
              <a:rPr lang="hu-HU" dirty="0" smtClean="0"/>
              <a:t> </a:t>
            </a:r>
            <a:r>
              <a:rPr lang="hu-HU" dirty="0" err="1" smtClean="0"/>
              <a:t>population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269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Regional downscaling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economic</a:t>
            </a:r>
            <a:r>
              <a:rPr lang="hu-HU" dirty="0" smtClean="0"/>
              <a:t> </a:t>
            </a:r>
            <a:r>
              <a:rPr lang="hu-HU" dirty="0" err="1" smtClean="0"/>
              <a:t>forecasting</a:t>
            </a:r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9</a:t>
            </a:fld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7" y="2556508"/>
            <a:ext cx="3266987" cy="19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81" y="2348880"/>
            <a:ext cx="3419252" cy="2379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3059832" y="5151257"/>
            <a:ext cx="2952328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Long-term, regionally disaggregated forecast</a:t>
            </a:r>
            <a:endParaRPr lang="en-GB" dirty="0"/>
          </a:p>
        </p:txBody>
      </p:sp>
      <p:cxnSp>
        <p:nvCxnSpPr>
          <p:cNvPr id="8" name="Szögletes összekötő 7"/>
          <p:cNvCxnSpPr>
            <a:stCxn id="2051" idx="2"/>
            <a:endCxn id="3" idx="1"/>
          </p:cNvCxnSpPr>
          <p:nvPr/>
        </p:nvCxnSpPr>
        <p:spPr>
          <a:xfrm rot="16200000" flipH="1">
            <a:off x="2451532" y="4866122"/>
            <a:ext cx="746475" cy="47012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zögletes összekötő 18"/>
          <p:cNvCxnSpPr>
            <a:stCxn id="2050" idx="2"/>
            <a:endCxn id="3" idx="3"/>
          </p:cNvCxnSpPr>
          <p:nvPr/>
        </p:nvCxnSpPr>
        <p:spPr>
          <a:xfrm rot="5400000">
            <a:off x="5847800" y="4684681"/>
            <a:ext cx="954103" cy="62538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15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1104</TotalTime>
  <Words>2040</Words>
  <Application>Microsoft Office PowerPoint</Application>
  <PresentationFormat>Diavetítés a képernyőre (4:3 oldalarány)</PresentationFormat>
  <Paragraphs>159</Paragraphs>
  <Slides>19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0" baseType="lpstr">
      <vt:lpstr>Austin</vt:lpstr>
      <vt:lpstr>Regionalisation approaches in integrated assessment modelling</vt:lpstr>
      <vt:lpstr>Research background</vt:lpstr>
      <vt:lpstr>Integrated assessment modelling (IAM)</vt:lpstr>
      <vt:lpstr>IPCC SRES</vt:lpstr>
      <vt:lpstr>Top-down and bottom-up approaches of regional modelling</vt:lpstr>
      <vt:lpstr>Regional downscaling</vt:lpstr>
      <vt:lpstr>The rationale for regional downscaling in IAMs</vt:lpstr>
      <vt:lpstr>Requirements to be fulfilled by downscaling methods</vt:lpstr>
      <vt:lpstr>Regional downscaling in economic forecasting</vt:lpstr>
      <vt:lpstr>Regional downscaling methods</vt:lpstr>
      <vt:lpstr>Linear/proportional downscaling</vt:lpstr>
      <vt:lpstr>Convergence downscaling</vt:lpstr>
      <vt:lpstr>Constant trend approach </vt:lpstr>
      <vt:lpstr>Conditional modelling</vt:lpstr>
      <vt:lpstr>Using a functional form for the growth rates at the regional level </vt:lpstr>
      <vt:lpstr>Regional downscaling methods</vt:lpstr>
      <vt:lpstr>Further methods</vt:lpstr>
      <vt:lpstr>References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Regionalisation approaches in integrated assessment modelling</dc:title>
  <dc:creator>Zsibók Zsuzsanna</dc:creator>
  <cp:lastModifiedBy>Márkusné Zsibók Zsuzsanna</cp:lastModifiedBy>
  <cp:revision>64</cp:revision>
  <cp:lastPrinted>2018-04-19T08:34:22Z</cp:lastPrinted>
  <dcterms:created xsi:type="dcterms:W3CDTF">2018-04-12T12:55:13Z</dcterms:created>
  <dcterms:modified xsi:type="dcterms:W3CDTF">2018-04-19T08:42:16Z</dcterms:modified>
</cp:coreProperties>
</file>