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0" r:id="rId2"/>
  </p:sldMasterIdLst>
  <p:notesMasterIdLst>
    <p:notesMasterId r:id="rId32"/>
  </p:notesMasterIdLst>
  <p:handoutMasterIdLst>
    <p:handoutMasterId r:id="rId33"/>
  </p:handoutMasterIdLst>
  <p:sldIdLst>
    <p:sldId id="256" r:id="rId3"/>
    <p:sldId id="277" r:id="rId4"/>
    <p:sldId id="282" r:id="rId5"/>
    <p:sldId id="281" r:id="rId6"/>
    <p:sldId id="283" r:id="rId7"/>
    <p:sldId id="284" r:id="rId8"/>
    <p:sldId id="288" r:id="rId9"/>
    <p:sldId id="272" r:id="rId10"/>
    <p:sldId id="286" r:id="rId11"/>
    <p:sldId id="289" r:id="rId12"/>
    <p:sldId id="287" r:id="rId13"/>
    <p:sldId id="297" r:id="rId14"/>
    <p:sldId id="298" r:id="rId15"/>
    <p:sldId id="291" r:id="rId16"/>
    <p:sldId id="292" r:id="rId17"/>
    <p:sldId id="299" r:id="rId18"/>
    <p:sldId id="300" r:id="rId19"/>
    <p:sldId id="301" r:id="rId20"/>
    <p:sldId id="285" r:id="rId21"/>
    <p:sldId id="276" r:id="rId22"/>
    <p:sldId id="273" r:id="rId23"/>
    <p:sldId id="275" r:id="rId24"/>
    <p:sldId id="293" r:id="rId25"/>
    <p:sldId id="274" r:id="rId26"/>
    <p:sldId id="294" r:id="rId27"/>
    <p:sldId id="295" r:id="rId28"/>
    <p:sldId id="296" r:id="rId29"/>
    <p:sldId id="260" r:id="rId30"/>
    <p:sldId id="26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F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265" autoAdjust="0"/>
    <p:restoredTop sz="89392" autoAdjust="0"/>
  </p:normalViewPr>
  <p:slideViewPr>
    <p:cSldViewPr>
      <p:cViewPr>
        <p:scale>
          <a:sx n="82" d="100"/>
          <a:sy n="82" d="100"/>
        </p:scale>
        <p:origin x="893" y="67"/>
      </p:cViewPr>
      <p:guideLst>
        <p:guide orient="horz" pos="2160"/>
        <p:guide pos="2880"/>
      </p:guideLst>
    </p:cSldViewPr>
  </p:slideViewPr>
  <p:notesTextViewPr>
    <p:cViewPr>
      <p:scale>
        <a:sx n="1" d="1"/>
        <a:sy n="1" d="1"/>
      </p:scale>
      <p:origin x="0" y="0"/>
    </p:cViewPr>
  </p:notesTextViewPr>
  <p:notesViewPr>
    <p:cSldViewPr>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049498A7-06CB-4467-B0BB-850B688614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ymbol zastępczy daty 2">
            <a:extLst>
              <a:ext uri="{FF2B5EF4-FFF2-40B4-BE49-F238E27FC236}">
                <a16:creationId xmlns:a16="http://schemas.microsoft.com/office/drawing/2014/main" id="{C0BF4507-DBFC-4DA0-900D-457174C14E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0758A8-9E7F-4807-9368-F595999A3381}" type="datetimeFigureOut">
              <a:rPr lang="en-US" smtClean="0"/>
              <a:t>4/20/2018</a:t>
            </a:fld>
            <a:endParaRPr lang="en-US"/>
          </a:p>
        </p:txBody>
      </p:sp>
      <p:sp>
        <p:nvSpPr>
          <p:cNvPr id="4" name="Symbol zastępczy stopki 3">
            <a:extLst>
              <a:ext uri="{FF2B5EF4-FFF2-40B4-BE49-F238E27FC236}">
                <a16:creationId xmlns:a16="http://schemas.microsoft.com/office/drawing/2014/main" id="{FC6DDD2A-DB48-43D3-9B8D-D8279CAD62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ymbol zastępczy numeru slajdu 4">
            <a:extLst>
              <a:ext uri="{FF2B5EF4-FFF2-40B4-BE49-F238E27FC236}">
                <a16:creationId xmlns:a16="http://schemas.microsoft.com/office/drawing/2014/main" id="{B26013B2-3AD8-4D8F-B0A4-5FF0254C3B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55D421-6791-4B6A-93DA-0E9F9C4133F5}" type="slidenum">
              <a:rPr lang="en-US" smtClean="0"/>
              <a:t>‹#›</a:t>
            </a:fld>
            <a:endParaRPr lang="en-US"/>
          </a:p>
        </p:txBody>
      </p:sp>
    </p:spTree>
    <p:extLst>
      <p:ext uri="{BB962C8B-B14F-4D97-AF65-F5344CB8AC3E}">
        <p14:creationId xmlns:p14="http://schemas.microsoft.com/office/powerpoint/2010/main" val="2920698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A90B2E-34C5-4001-8DD0-DD59B4864EC2}" type="datetimeFigureOut">
              <a:rPr lang="en-US" smtClean="0"/>
              <a:t>4/20/2018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2EE607-FC2B-4A90-B5A7-A1B877402938}" type="slidenum">
              <a:rPr lang="en-US" smtClean="0"/>
              <a:t>‹#›</a:t>
            </a:fld>
            <a:endParaRPr lang="en-US"/>
          </a:p>
        </p:txBody>
      </p:sp>
    </p:spTree>
    <p:extLst>
      <p:ext uri="{BB962C8B-B14F-4D97-AF65-F5344CB8AC3E}">
        <p14:creationId xmlns:p14="http://schemas.microsoft.com/office/powerpoint/2010/main" val="397442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pl-PL" sz="1200" b="0" noProof="0"/>
          </a:p>
        </p:txBody>
      </p:sp>
      <p:sp>
        <p:nvSpPr>
          <p:cNvPr id="6" name="Slide Image Placeholder 5"/>
          <p:cNvSpPr>
            <a:spLocks noGrp="1" noRot="1" noChangeAspect="1"/>
          </p:cNvSpPr>
          <p:nvPr>
            <p:ph type="sldImg"/>
          </p:nvPr>
        </p:nvSpPr>
        <p:spPr>
          <a:xfrm>
            <a:off x="533400" y="460375"/>
            <a:ext cx="3144838" cy="2359025"/>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a:t>Kliknij, aby edytować styl</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4/20/2018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1834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4/20/2018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357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a:t>Kliknij, aby edytować styl</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4/20/2018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8951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4/20/2018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6991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4/20/2018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735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4/20/2018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177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Date Placeholder 6"/>
          <p:cNvSpPr>
            <a:spLocks noGrp="1"/>
          </p:cNvSpPr>
          <p:nvPr>
            <p:ph type="dt" sz="half" idx="10"/>
          </p:nvPr>
        </p:nvSpPr>
        <p:spPr/>
        <p:txBody>
          <a:bodyPr/>
          <a:lstStyle/>
          <a:p>
            <a:fld id="{EBCD5785-8A43-4CC4-A705-D4AA7E8DB57F}" type="datetimeFigureOut">
              <a:rPr lang="en-US" smtClean="0">
                <a:solidFill>
                  <a:prstClr val="black">
                    <a:tint val="75000"/>
                  </a:prstClr>
                </a:solidFill>
              </a:rPr>
              <a:pPr/>
              <a:t>4/20/2018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784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Date Placeholder 2"/>
          <p:cNvSpPr>
            <a:spLocks noGrp="1"/>
          </p:cNvSpPr>
          <p:nvPr>
            <p:ph type="dt" sz="half" idx="10"/>
          </p:nvPr>
        </p:nvSpPr>
        <p:spPr/>
        <p:txBody>
          <a:bodyPr/>
          <a:lstStyle/>
          <a:p>
            <a:fld id="{EBCD5785-8A43-4CC4-A705-D4AA7E8DB57F}" type="datetimeFigureOut">
              <a:rPr lang="en-US" smtClean="0">
                <a:solidFill>
                  <a:prstClr val="black">
                    <a:tint val="75000"/>
                  </a:prstClr>
                </a:solidFill>
              </a:rPr>
              <a:pPr/>
              <a:t>4/20/2018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2569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D5785-8A43-4CC4-A705-D4AA7E8DB57F}" type="datetimeFigureOut">
              <a:rPr lang="en-US" smtClean="0">
                <a:solidFill>
                  <a:prstClr val="black">
                    <a:tint val="75000"/>
                  </a:prstClr>
                </a:solidFill>
              </a:rPr>
              <a:pPr/>
              <a:t>4/20/2018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4827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4/20/2018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411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4/20/2018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351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D5785-8A43-4CC4-A705-D4AA7E8DB57F}" type="datetimeFigureOut">
              <a:rPr lang="en-US" smtClean="0">
                <a:solidFill>
                  <a:prstClr val="black">
                    <a:tint val="75000"/>
                  </a:prstClr>
                </a:solidFill>
              </a:rPr>
              <a:pPr/>
              <a:t>4/20/2018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8097025"/>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D0D7DE"/>
            </a:gs>
            <a:gs pos="30000">
              <a:schemeClr val="bg1"/>
            </a:gs>
            <a:gs pos="70000">
              <a:schemeClr val="bg1"/>
            </a:gs>
            <a:gs pos="100000">
              <a:srgbClr val="A7B9C5"/>
            </a:gs>
          </a:gsLst>
          <a:lin ang="16200000" scaled="1"/>
        </a:gradFill>
        <a:effectLst/>
      </p:bgPr>
    </p:bg>
    <p:spTree>
      <p:nvGrpSpPr>
        <p:cNvPr id="1" name=""/>
        <p:cNvGrpSpPr/>
        <p:nvPr/>
      </p:nvGrpSpPr>
      <p:grpSpPr>
        <a:xfrm>
          <a:off x="0" y="0"/>
          <a:ext cx="0" cy="0"/>
          <a:chOff x="0" y="0"/>
          <a:chExt cx="0" cy="0"/>
        </a:xfrm>
      </p:grpSpPr>
      <p:pic>
        <p:nvPicPr>
          <p:cNvPr id="18" name="Obraz 17" descr="Obraz zawierający zewnętrzne, woda, przyroda, niebo&#10;&#10;Opis wygenerowany przy bardzo wysokim poziomie pewności">
            <a:extLst>
              <a:ext uri="{FF2B5EF4-FFF2-40B4-BE49-F238E27FC236}">
                <a16:creationId xmlns:a16="http://schemas.microsoft.com/office/drawing/2014/main" id="{9E858BD1-E44A-4906-82B9-4F9B54F43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901991" y="-99391"/>
            <a:ext cx="11080919" cy="7823760"/>
          </a:xfrm>
          <a:prstGeom prst="rect">
            <a:avLst/>
          </a:prstGeom>
        </p:spPr>
      </p:pic>
      <p:pic>
        <p:nvPicPr>
          <p:cNvPr id="12" name="Obraz 11">
            <a:extLst>
              <a:ext uri="{FF2B5EF4-FFF2-40B4-BE49-F238E27FC236}">
                <a16:creationId xmlns:a16="http://schemas.microsoft.com/office/drawing/2014/main" id="{26C0FDCA-B6C7-4DF3-9740-C12C15312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3309" y="145923"/>
            <a:ext cx="1683085" cy="1189866"/>
          </a:xfrm>
          <a:prstGeom prst="rect">
            <a:avLst/>
          </a:prstGeom>
        </p:spPr>
      </p:pic>
      <p:sp>
        <p:nvSpPr>
          <p:cNvPr id="19" name="Prostokąt 18">
            <a:extLst>
              <a:ext uri="{FF2B5EF4-FFF2-40B4-BE49-F238E27FC236}">
                <a16:creationId xmlns:a16="http://schemas.microsoft.com/office/drawing/2014/main" id="{40DB3506-0E17-40FD-B485-F99226EB3BB7}"/>
              </a:ext>
            </a:extLst>
          </p:cNvPr>
          <p:cNvSpPr/>
          <p:nvPr/>
        </p:nvSpPr>
        <p:spPr>
          <a:xfrm>
            <a:off x="971600" y="3482313"/>
            <a:ext cx="8099136" cy="2308324"/>
          </a:xfrm>
          <a:prstGeom prst="rect">
            <a:avLst/>
          </a:prstGeom>
          <a:solidFill>
            <a:schemeClr val="bg1"/>
          </a:solidFill>
        </p:spPr>
        <p:txBody>
          <a:bodyPr wrap="square">
            <a:spAutoFit/>
          </a:bodyPr>
          <a:lstStyle/>
          <a:p>
            <a:pPr lvl="1" algn="r"/>
            <a:r>
              <a:rPr lang="pl-PL" sz="4400" b="1" dirty="0">
                <a:solidFill>
                  <a:srgbClr val="142F50"/>
                </a:solidFill>
              </a:rPr>
              <a:t>HOW TO IMPLEMENT  THE CE PRINCIPLES IN POLAND ASAP?</a:t>
            </a:r>
          </a:p>
          <a:p>
            <a:pPr lvl="1" algn="r"/>
            <a:r>
              <a:rPr lang="pl-PL" sz="2800" b="1" dirty="0">
                <a:solidFill>
                  <a:srgbClr val="142F50"/>
                </a:solidFill>
              </a:rPr>
              <a:t>Małgorzata </a:t>
            </a:r>
            <a:r>
              <a:rPr lang="pl-PL" sz="2800" b="1" dirty="0" err="1">
                <a:solidFill>
                  <a:srgbClr val="142F50"/>
                </a:solidFill>
              </a:rPr>
              <a:t>Grodzicka-Kowalczyk</a:t>
            </a:r>
            <a:endParaRPr lang="pl-PL" sz="2800" b="1" dirty="0">
              <a:solidFill>
                <a:srgbClr val="142F50"/>
              </a:solidFill>
            </a:endParaRPr>
          </a:p>
          <a:p>
            <a:pPr lvl="1" algn="r"/>
            <a:r>
              <a:rPr lang="pl-PL" sz="2800" b="1" dirty="0">
                <a:solidFill>
                  <a:srgbClr val="142F50"/>
                </a:solidFill>
              </a:rPr>
              <a:t>Maciej S. Kowalczyk</a:t>
            </a:r>
          </a:p>
        </p:txBody>
      </p:sp>
      <p:sp>
        <p:nvSpPr>
          <p:cNvPr id="4" name="Prostokąt 3">
            <a:extLst>
              <a:ext uri="{FF2B5EF4-FFF2-40B4-BE49-F238E27FC236}">
                <a16:creationId xmlns:a16="http://schemas.microsoft.com/office/drawing/2014/main" id="{78F21C8B-CC56-4925-9EAA-FAB0707F920E}"/>
              </a:ext>
            </a:extLst>
          </p:cNvPr>
          <p:cNvSpPr/>
          <p:nvPr/>
        </p:nvSpPr>
        <p:spPr>
          <a:xfrm>
            <a:off x="7383516" y="6527411"/>
            <a:ext cx="1257075" cy="369332"/>
          </a:xfrm>
          <a:prstGeom prst="rect">
            <a:avLst/>
          </a:prstGeom>
        </p:spPr>
        <p:txBody>
          <a:bodyPr wrap="none">
            <a:spAutoFit/>
          </a:bodyPr>
          <a:lstStyle/>
          <a:p>
            <a:r>
              <a:rPr lang="pl-PL" b="1" dirty="0">
                <a:solidFill>
                  <a:srgbClr val="142F50"/>
                </a:solidFill>
              </a:rPr>
              <a:t>APRIL 2018</a:t>
            </a:r>
            <a:endParaRPr lang="en-US" dirty="0"/>
          </a:p>
        </p:txBody>
      </p:sp>
      <p:pic>
        <p:nvPicPr>
          <p:cNvPr id="6" name="Picture 15">
            <a:extLst>
              <a:ext uri="{FF2B5EF4-FFF2-40B4-BE49-F238E27FC236}">
                <a16:creationId xmlns:a16="http://schemas.microsoft.com/office/drawing/2014/main" id="{42CA9E13-D027-47FB-82A3-F536854F12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8064" y="137330"/>
            <a:ext cx="1353098" cy="1313959"/>
          </a:xfrm>
          <a:prstGeom prst="rect">
            <a:avLst/>
          </a:prstGeom>
        </p:spPr>
      </p:pic>
      <p:pic>
        <p:nvPicPr>
          <p:cNvPr id="7" name="Picture 22">
            <a:extLst>
              <a:ext uri="{FF2B5EF4-FFF2-40B4-BE49-F238E27FC236}">
                <a16:creationId xmlns:a16="http://schemas.microsoft.com/office/drawing/2014/main" id="{9040FA7A-C4E1-4779-8BF9-FF560F2F85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29433" y="207266"/>
            <a:ext cx="1784640" cy="1128523"/>
          </a:xfrm>
          <a:prstGeom prst="rect">
            <a:avLst/>
          </a:prstGeom>
        </p:spPr>
      </p:pic>
    </p:spTree>
    <p:extLst>
      <p:ext uri="{BB962C8B-B14F-4D97-AF65-F5344CB8AC3E}">
        <p14:creationId xmlns:p14="http://schemas.microsoft.com/office/powerpoint/2010/main" val="323394100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51777CE8-3A4F-438B-81F9-7CDF05455F97}"/>
              </a:ext>
            </a:extLst>
          </p:cNvPr>
          <p:cNvSpPr/>
          <p:nvPr/>
        </p:nvSpPr>
        <p:spPr>
          <a:xfrm>
            <a:off x="200921" y="5955666"/>
            <a:ext cx="9028434" cy="830997"/>
          </a:xfrm>
          <a:prstGeom prst="rect">
            <a:avLst/>
          </a:prstGeom>
        </p:spPr>
        <p:txBody>
          <a:bodyPr wrap="square">
            <a:spAutoFit/>
          </a:bodyPr>
          <a:lstStyle/>
          <a:p>
            <a:r>
              <a:rPr lang="en-US" sz="2400" dirty="0"/>
              <a:t>The city of PABIANICE-a division of the city into hexagonal statistical units for the purpose of carrying out diagnostic work.</a:t>
            </a:r>
            <a:endParaRPr lang="pl-PL" b="1" dirty="0"/>
          </a:p>
        </p:txBody>
      </p:sp>
      <p:pic>
        <p:nvPicPr>
          <p:cNvPr id="10" name="Obraz 9" descr="C:\Users\XNOTE\Desktop\poprawione zjawiska\numeracje heksagonów.jpg">
            <a:extLst>
              <a:ext uri="{FF2B5EF4-FFF2-40B4-BE49-F238E27FC236}">
                <a16:creationId xmlns:a16="http://schemas.microsoft.com/office/drawing/2014/main" id="{3C8D5FBD-98C4-468A-861B-C451FCFF96B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11560" y="692696"/>
            <a:ext cx="7848872" cy="5262970"/>
          </a:xfrm>
          <a:prstGeom prst="rect">
            <a:avLst/>
          </a:prstGeom>
          <a:noFill/>
          <a:ln>
            <a:noFill/>
          </a:ln>
        </p:spPr>
      </p:pic>
      <p:pic>
        <p:nvPicPr>
          <p:cNvPr id="9" name="Obraz 8">
            <a:extLst>
              <a:ext uri="{FF2B5EF4-FFF2-40B4-BE49-F238E27FC236}">
                <a16:creationId xmlns:a16="http://schemas.microsoft.com/office/drawing/2014/main" id="{7075949B-49FF-490A-AFD1-681CCC0CD2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
        <p:nvSpPr>
          <p:cNvPr id="11" name="Prostokąt 10">
            <a:extLst>
              <a:ext uri="{FF2B5EF4-FFF2-40B4-BE49-F238E27FC236}">
                <a16:creationId xmlns:a16="http://schemas.microsoft.com/office/drawing/2014/main" id="{FBA7FDE3-1801-4430-A0F0-73D3D8067687}"/>
              </a:ext>
            </a:extLst>
          </p:cNvPr>
          <p:cNvSpPr/>
          <p:nvPr/>
        </p:nvSpPr>
        <p:spPr>
          <a:xfrm>
            <a:off x="200921" y="51339"/>
            <a:ext cx="7474208" cy="523220"/>
          </a:xfrm>
          <a:prstGeom prst="rect">
            <a:avLst/>
          </a:prstGeom>
        </p:spPr>
        <p:txBody>
          <a:bodyPr wrap="square">
            <a:spAutoFit/>
          </a:bodyPr>
          <a:lstStyle/>
          <a:p>
            <a:r>
              <a:rPr lang="pl-PL" sz="2800" b="1" dirty="0"/>
              <a:t>R</a:t>
            </a:r>
            <a:r>
              <a:rPr lang="en-US" sz="2800" b="1" dirty="0" err="1"/>
              <a:t>evitalising</a:t>
            </a:r>
            <a:r>
              <a:rPr lang="en-US" sz="2800" b="1" dirty="0"/>
              <a:t> process in the </a:t>
            </a:r>
            <a:r>
              <a:rPr lang="en-US" sz="2800" b="1" dirty="0" err="1"/>
              <a:t>Pabianice</a:t>
            </a:r>
            <a:r>
              <a:rPr lang="en-US" sz="2800" b="1" dirty="0"/>
              <a:t> City</a:t>
            </a:r>
            <a:r>
              <a:rPr lang="pl-PL" sz="2800" b="1" dirty="0"/>
              <a:t>.</a:t>
            </a:r>
            <a:endParaRPr lang="pl-PL" sz="2800" dirty="0"/>
          </a:p>
        </p:txBody>
      </p:sp>
    </p:spTree>
    <p:extLst>
      <p:ext uri="{BB962C8B-B14F-4D97-AF65-F5344CB8AC3E}">
        <p14:creationId xmlns:p14="http://schemas.microsoft.com/office/powerpoint/2010/main" val="3497604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51777CE8-3A4F-438B-81F9-7CDF05455F97}"/>
              </a:ext>
            </a:extLst>
          </p:cNvPr>
          <p:cNvSpPr/>
          <p:nvPr/>
        </p:nvSpPr>
        <p:spPr>
          <a:xfrm>
            <a:off x="200921" y="5955666"/>
            <a:ext cx="9028434" cy="830997"/>
          </a:xfrm>
          <a:prstGeom prst="rect">
            <a:avLst/>
          </a:prstGeom>
        </p:spPr>
        <p:txBody>
          <a:bodyPr wrap="square">
            <a:spAutoFit/>
          </a:bodyPr>
          <a:lstStyle/>
          <a:p>
            <a:r>
              <a:rPr lang="en-US" sz="2400" dirty="0"/>
              <a:t>City of PABIANICE – Number of persons over 55 years living in the city, data for 2016 year</a:t>
            </a:r>
            <a:r>
              <a:rPr lang="pl-PL" sz="2400" dirty="0"/>
              <a:t>.</a:t>
            </a:r>
            <a:endParaRPr lang="pl-PL" b="1" dirty="0"/>
          </a:p>
        </p:txBody>
      </p:sp>
      <p:pic>
        <p:nvPicPr>
          <p:cNvPr id="6" name="Obraz 5" descr="C:\Users\XNOTE\Desktop\poprawione zjawiska\demografia-seniorzy.jpg">
            <a:extLst>
              <a:ext uri="{FF2B5EF4-FFF2-40B4-BE49-F238E27FC236}">
                <a16:creationId xmlns:a16="http://schemas.microsoft.com/office/drawing/2014/main" id="{6158BDD9-FBF6-4836-A5E5-079448BE115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681"/>
            <a:ext cx="8136904" cy="5406986"/>
          </a:xfrm>
          <a:prstGeom prst="rect">
            <a:avLst/>
          </a:prstGeom>
          <a:noFill/>
          <a:ln>
            <a:noFill/>
          </a:ln>
        </p:spPr>
      </p:pic>
      <p:pic>
        <p:nvPicPr>
          <p:cNvPr id="9" name="Obraz 8">
            <a:extLst>
              <a:ext uri="{FF2B5EF4-FFF2-40B4-BE49-F238E27FC236}">
                <a16:creationId xmlns:a16="http://schemas.microsoft.com/office/drawing/2014/main" id="{7075949B-49FF-490A-AFD1-681CCC0CD2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
        <p:nvSpPr>
          <p:cNvPr id="11" name="Prostokąt 10">
            <a:extLst>
              <a:ext uri="{FF2B5EF4-FFF2-40B4-BE49-F238E27FC236}">
                <a16:creationId xmlns:a16="http://schemas.microsoft.com/office/drawing/2014/main" id="{AA4E0B4F-F01F-40B9-88DE-368245EA7B3E}"/>
              </a:ext>
            </a:extLst>
          </p:cNvPr>
          <p:cNvSpPr/>
          <p:nvPr/>
        </p:nvSpPr>
        <p:spPr>
          <a:xfrm>
            <a:off x="200921" y="51339"/>
            <a:ext cx="7474208" cy="523220"/>
          </a:xfrm>
          <a:prstGeom prst="rect">
            <a:avLst/>
          </a:prstGeom>
        </p:spPr>
        <p:txBody>
          <a:bodyPr wrap="square">
            <a:spAutoFit/>
          </a:bodyPr>
          <a:lstStyle/>
          <a:p>
            <a:r>
              <a:rPr lang="pl-PL" sz="2800" b="1" dirty="0"/>
              <a:t>R</a:t>
            </a:r>
            <a:r>
              <a:rPr lang="en-US" sz="2800" b="1" dirty="0" err="1"/>
              <a:t>evitalising</a:t>
            </a:r>
            <a:r>
              <a:rPr lang="en-US" sz="2800" b="1" dirty="0"/>
              <a:t> process in the </a:t>
            </a:r>
            <a:r>
              <a:rPr lang="en-US" sz="2800" b="1" dirty="0" err="1"/>
              <a:t>Pabianice</a:t>
            </a:r>
            <a:r>
              <a:rPr lang="en-US" sz="2800" b="1" dirty="0"/>
              <a:t> City</a:t>
            </a:r>
            <a:r>
              <a:rPr lang="pl-PL" sz="2800" b="1" dirty="0"/>
              <a:t>.</a:t>
            </a:r>
            <a:endParaRPr lang="pl-PL" sz="2800" dirty="0"/>
          </a:p>
        </p:txBody>
      </p:sp>
    </p:spTree>
    <p:extLst>
      <p:ext uri="{BB962C8B-B14F-4D97-AF65-F5344CB8AC3E}">
        <p14:creationId xmlns:p14="http://schemas.microsoft.com/office/powerpoint/2010/main" val="2336156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09755590-ADE1-49BB-9CCD-68E2D17DCD7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00921" y="411983"/>
            <a:ext cx="8077194" cy="5543683"/>
          </a:xfrm>
          <a:prstGeom prst="rect">
            <a:avLst/>
          </a:prstGeom>
        </p:spPr>
      </p:pic>
      <p:sp>
        <p:nvSpPr>
          <p:cNvPr id="7" name="Prostokąt 6">
            <a:extLst>
              <a:ext uri="{FF2B5EF4-FFF2-40B4-BE49-F238E27FC236}">
                <a16:creationId xmlns:a16="http://schemas.microsoft.com/office/drawing/2014/main" id="{51777CE8-3A4F-438B-81F9-7CDF05455F97}"/>
              </a:ext>
            </a:extLst>
          </p:cNvPr>
          <p:cNvSpPr/>
          <p:nvPr/>
        </p:nvSpPr>
        <p:spPr>
          <a:xfrm>
            <a:off x="200921" y="5955666"/>
            <a:ext cx="9028434" cy="830997"/>
          </a:xfrm>
          <a:prstGeom prst="rect">
            <a:avLst/>
          </a:prstGeom>
        </p:spPr>
        <p:txBody>
          <a:bodyPr wrap="square">
            <a:spAutoFit/>
          </a:bodyPr>
          <a:lstStyle/>
          <a:p>
            <a:r>
              <a:rPr lang="en-US" sz="2400" dirty="0"/>
              <a:t>City of PABIANICE – Number of persons benefiting from social assistance; The value of the pointer to 100 inhabitants.</a:t>
            </a:r>
            <a:endParaRPr lang="pl-PL" b="1" dirty="0"/>
          </a:p>
        </p:txBody>
      </p:sp>
      <p:pic>
        <p:nvPicPr>
          <p:cNvPr id="9" name="Obraz 8">
            <a:extLst>
              <a:ext uri="{FF2B5EF4-FFF2-40B4-BE49-F238E27FC236}">
                <a16:creationId xmlns:a16="http://schemas.microsoft.com/office/drawing/2014/main" id="{7075949B-49FF-490A-AFD1-681CCC0CD2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
        <p:nvSpPr>
          <p:cNvPr id="11" name="Prostokąt 10">
            <a:extLst>
              <a:ext uri="{FF2B5EF4-FFF2-40B4-BE49-F238E27FC236}">
                <a16:creationId xmlns:a16="http://schemas.microsoft.com/office/drawing/2014/main" id="{AA4E0B4F-F01F-40B9-88DE-368245EA7B3E}"/>
              </a:ext>
            </a:extLst>
          </p:cNvPr>
          <p:cNvSpPr/>
          <p:nvPr/>
        </p:nvSpPr>
        <p:spPr>
          <a:xfrm>
            <a:off x="200921" y="51339"/>
            <a:ext cx="7474208" cy="523220"/>
          </a:xfrm>
          <a:prstGeom prst="rect">
            <a:avLst/>
          </a:prstGeom>
        </p:spPr>
        <p:txBody>
          <a:bodyPr wrap="square">
            <a:spAutoFit/>
          </a:bodyPr>
          <a:lstStyle/>
          <a:p>
            <a:r>
              <a:rPr lang="pl-PL" sz="2800" b="1" dirty="0"/>
              <a:t>R</a:t>
            </a:r>
            <a:r>
              <a:rPr lang="en-US" sz="2800" b="1" dirty="0" err="1"/>
              <a:t>evitalising</a:t>
            </a:r>
            <a:r>
              <a:rPr lang="en-US" sz="2800" b="1" dirty="0"/>
              <a:t> process in the </a:t>
            </a:r>
            <a:r>
              <a:rPr lang="en-US" sz="2800" b="1" dirty="0" err="1"/>
              <a:t>Pabianice</a:t>
            </a:r>
            <a:r>
              <a:rPr lang="en-US" sz="2800" b="1" dirty="0"/>
              <a:t> City</a:t>
            </a:r>
            <a:r>
              <a:rPr lang="pl-PL" sz="2800" b="1" dirty="0"/>
              <a:t>.</a:t>
            </a:r>
            <a:endParaRPr lang="pl-PL" sz="2800" dirty="0"/>
          </a:p>
        </p:txBody>
      </p:sp>
    </p:spTree>
    <p:extLst>
      <p:ext uri="{BB962C8B-B14F-4D97-AF65-F5344CB8AC3E}">
        <p14:creationId xmlns:p14="http://schemas.microsoft.com/office/powerpoint/2010/main" val="2423141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51777CE8-3A4F-438B-81F9-7CDF05455F97}"/>
              </a:ext>
            </a:extLst>
          </p:cNvPr>
          <p:cNvSpPr/>
          <p:nvPr/>
        </p:nvSpPr>
        <p:spPr>
          <a:xfrm>
            <a:off x="200921" y="5955666"/>
            <a:ext cx="9028434" cy="830997"/>
          </a:xfrm>
          <a:prstGeom prst="rect">
            <a:avLst/>
          </a:prstGeom>
        </p:spPr>
        <p:txBody>
          <a:bodyPr wrap="square">
            <a:spAutoFit/>
          </a:bodyPr>
          <a:lstStyle/>
          <a:p>
            <a:r>
              <a:rPr lang="en-US" sz="2400" dirty="0"/>
              <a:t>City of PABIANICE – Participation of pupils in secondary schools with educational and learning problems, according to data for 2016 year.</a:t>
            </a:r>
            <a:endParaRPr lang="pl-PL" b="1" dirty="0"/>
          </a:p>
        </p:txBody>
      </p:sp>
      <p:pic>
        <p:nvPicPr>
          <p:cNvPr id="9" name="Obraz 8">
            <a:extLst>
              <a:ext uri="{FF2B5EF4-FFF2-40B4-BE49-F238E27FC236}">
                <a16:creationId xmlns:a16="http://schemas.microsoft.com/office/drawing/2014/main" id="{7075949B-49FF-490A-AFD1-681CCC0CD2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
        <p:nvSpPr>
          <p:cNvPr id="11" name="Prostokąt 10">
            <a:extLst>
              <a:ext uri="{FF2B5EF4-FFF2-40B4-BE49-F238E27FC236}">
                <a16:creationId xmlns:a16="http://schemas.microsoft.com/office/drawing/2014/main" id="{AA4E0B4F-F01F-40B9-88DE-368245EA7B3E}"/>
              </a:ext>
            </a:extLst>
          </p:cNvPr>
          <p:cNvSpPr/>
          <p:nvPr/>
        </p:nvSpPr>
        <p:spPr>
          <a:xfrm>
            <a:off x="200921" y="51339"/>
            <a:ext cx="7474208" cy="523220"/>
          </a:xfrm>
          <a:prstGeom prst="rect">
            <a:avLst/>
          </a:prstGeom>
        </p:spPr>
        <p:txBody>
          <a:bodyPr wrap="square">
            <a:spAutoFit/>
          </a:bodyPr>
          <a:lstStyle/>
          <a:p>
            <a:r>
              <a:rPr lang="pl-PL" sz="2800" b="1" dirty="0"/>
              <a:t>R</a:t>
            </a:r>
            <a:r>
              <a:rPr lang="en-US" sz="2800" b="1" dirty="0" err="1"/>
              <a:t>evitalising</a:t>
            </a:r>
            <a:r>
              <a:rPr lang="en-US" sz="2800" b="1" dirty="0"/>
              <a:t> process in the </a:t>
            </a:r>
            <a:r>
              <a:rPr lang="en-US" sz="2800" b="1" dirty="0" err="1"/>
              <a:t>Pabianice</a:t>
            </a:r>
            <a:r>
              <a:rPr lang="en-US" sz="2800" b="1" dirty="0"/>
              <a:t> City</a:t>
            </a:r>
            <a:r>
              <a:rPr lang="pl-PL" sz="2800" b="1" dirty="0"/>
              <a:t>.</a:t>
            </a:r>
            <a:endParaRPr lang="pl-PL" sz="2800" dirty="0"/>
          </a:p>
        </p:txBody>
      </p:sp>
      <p:pic>
        <p:nvPicPr>
          <p:cNvPr id="6" name="Obraz 5" descr="C:\Users\XNOTE\Desktop\poprawione zjawiska\problemy w nauce gimnazja.jpg">
            <a:extLst>
              <a:ext uri="{FF2B5EF4-FFF2-40B4-BE49-F238E27FC236}">
                <a16:creationId xmlns:a16="http://schemas.microsoft.com/office/drawing/2014/main" id="{1EBA0A14-572A-46C2-A4CB-2C1CBA2C74C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1560" y="574559"/>
            <a:ext cx="7200800" cy="4942673"/>
          </a:xfrm>
          <a:prstGeom prst="rect">
            <a:avLst/>
          </a:prstGeom>
          <a:noFill/>
          <a:ln>
            <a:noFill/>
          </a:ln>
        </p:spPr>
      </p:pic>
    </p:spTree>
    <p:extLst>
      <p:ext uri="{BB962C8B-B14F-4D97-AF65-F5344CB8AC3E}">
        <p14:creationId xmlns:p14="http://schemas.microsoft.com/office/powerpoint/2010/main" val="3926619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E40C71B3-5CA5-4FF8-ACD8-0F67B16D0E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17" y="312949"/>
            <a:ext cx="8135389" cy="5751500"/>
          </a:xfrm>
          <a:prstGeom prst="rect">
            <a:avLst/>
          </a:prstGeom>
        </p:spPr>
      </p:pic>
      <p:sp>
        <p:nvSpPr>
          <p:cNvPr id="7" name="Prostokąt 6">
            <a:extLst>
              <a:ext uri="{FF2B5EF4-FFF2-40B4-BE49-F238E27FC236}">
                <a16:creationId xmlns:a16="http://schemas.microsoft.com/office/drawing/2014/main" id="{51777CE8-3A4F-438B-81F9-7CDF05455F97}"/>
              </a:ext>
            </a:extLst>
          </p:cNvPr>
          <p:cNvSpPr/>
          <p:nvPr/>
        </p:nvSpPr>
        <p:spPr>
          <a:xfrm>
            <a:off x="200921" y="5955666"/>
            <a:ext cx="9028434" cy="830997"/>
          </a:xfrm>
          <a:prstGeom prst="rect">
            <a:avLst/>
          </a:prstGeom>
        </p:spPr>
        <p:txBody>
          <a:bodyPr wrap="square">
            <a:spAutoFit/>
          </a:bodyPr>
          <a:lstStyle/>
          <a:p>
            <a:r>
              <a:rPr lang="en-US" sz="2400" dirty="0"/>
              <a:t>The high number of people covered by social assistance due to inability to meet basic life needs and lack of earning opportunities.</a:t>
            </a:r>
            <a:endParaRPr lang="pl-PL" sz="2400" dirty="0"/>
          </a:p>
        </p:txBody>
      </p:sp>
      <p:pic>
        <p:nvPicPr>
          <p:cNvPr id="9" name="Obraz 8">
            <a:extLst>
              <a:ext uri="{FF2B5EF4-FFF2-40B4-BE49-F238E27FC236}">
                <a16:creationId xmlns:a16="http://schemas.microsoft.com/office/drawing/2014/main" id="{7075949B-49FF-490A-AFD1-681CCC0CD2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
        <p:nvSpPr>
          <p:cNvPr id="11" name="Prostokąt 10">
            <a:extLst>
              <a:ext uri="{FF2B5EF4-FFF2-40B4-BE49-F238E27FC236}">
                <a16:creationId xmlns:a16="http://schemas.microsoft.com/office/drawing/2014/main" id="{AA4E0B4F-F01F-40B9-88DE-368245EA7B3E}"/>
              </a:ext>
            </a:extLst>
          </p:cNvPr>
          <p:cNvSpPr/>
          <p:nvPr/>
        </p:nvSpPr>
        <p:spPr>
          <a:xfrm>
            <a:off x="200921" y="51339"/>
            <a:ext cx="7474208" cy="523220"/>
          </a:xfrm>
          <a:prstGeom prst="rect">
            <a:avLst/>
          </a:prstGeom>
        </p:spPr>
        <p:txBody>
          <a:bodyPr wrap="square">
            <a:spAutoFit/>
          </a:bodyPr>
          <a:lstStyle/>
          <a:p>
            <a:r>
              <a:rPr lang="pl-PL" sz="2800" b="1" dirty="0"/>
              <a:t>R</a:t>
            </a:r>
            <a:r>
              <a:rPr lang="en-US" sz="2800" b="1" dirty="0" err="1"/>
              <a:t>evitalising</a:t>
            </a:r>
            <a:r>
              <a:rPr lang="en-US" sz="2800" b="1" dirty="0"/>
              <a:t> process in the </a:t>
            </a:r>
            <a:r>
              <a:rPr lang="en-US" sz="2800" b="1" dirty="0" err="1"/>
              <a:t>Pabianice</a:t>
            </a:r>
            <a:r>
              <a:rPr lang="en-US" sz="2800" b="1" dirty="0"/>
              <a:t> City</a:t>
            </a:r>
            <a:r>
              <a:rPr lang="pl-PL" sz="2800" b="1" dirty="0"/>
              <a:t>.</a:t>
            </a:r>
            <a:endParaRPr lang="pl-PL" sz="2800" dirty="0"/>
          </a:p>
        </p:txBody>
      </p:sp>
    </p:spTree>
    <p:extLst>
      <p:ext uri="{BB962C8B-B14F-4D97-AF65-F5344CB8AC3E}">
        <p14:creationId xmlns:p14="http://schemas.microsoft.com/office/powerpoint/2010/main" val="326277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AC04D82D-9204-45E5-A5A6-A35D24DE17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548" y="372347"/>
            <a:ext cx="8183526" cy="5785532"/>
          </a:xfrm>
          <a:prstGeom prst="rect">
            <a:avLst/>
          </a:prstGeom>
        </p:spPr>
      </p:pic>
      <p:sp>
        <p:nvSpPr>
          <p:cNvPr id="7" name="Prostokąt 6">
            <a:extLst>
              <a:ext uri="{FF2B5EF4-FFF2-40B4-BE49-F238E27FC236}">
                <a16:creationId xmlns:a16="http://schemas.microsoft.com/office/drawing/2014/main" id="{51777CE8-3A4F-438B-81F9-7CDF05455F97}"/>
              </a:ext>
            </a:extLst>
          </p:cNvPr>
          <p:cNvSpPr/>
          <p:nvPr/>
        </p:nvSpPr>
        <p:spPr>
          <a:xfrm>
            <a:off x="200921" y="5955666"/>
            <a:ext cx="9028434" cy="830997"/>
          </a:xfrm>
          <a:prstGeom prst="rect">
            <a:avLst/>
          </a:prstGeom>
        </p:spPr>
        <p:txBody>
          <a:bodyPr wrap="square">
            <a:spAutoFit/>
          </a:bodyPr>
          <a:lstStyle/>
          <a:p>
            <a:pPr>
              <a:spcAft>
                <a:spcPts val="0"/>
              </a:spcAft>
            </a:pPr>
            <a:r>
              <a:rPr lang="en-US" sz="2400" dirty="0">
                <a:latin typeface="Calibri" panose="020F0502020204030204" pitchFamily="34" charset="0"/>
                <a:ea typeface="Times New Roman" panose="02020603050405020304" pitchFamily="18" charset="0"/>
                <a:cs typeface="Times New Roman" panose="02020603050405020304" pitchFamily="18" charset="0"/>
              </a:rPr>
              <a:t>The increase in the number of assisted persons within the framework of the alcohol problem</a:t>
            </a:r>
            <a:r>
              <a:rPr lang="pl-PL" sz="2400" dirty="0">
                <a:latin typeface="Calibri" panose="020F0502020204030204" pitchFamily="34" charset="0"/>
                <a:ea typeface="Times New Roman" panose="02020603050405020304" pitchFamily="18" charset="0"/>
                <a:cs typeface="Times New Roman" panose="02020603050405020304" pitchFamily="18" charset="0"/>
              </a:rPr>
              <a:t>. </a:t>
            </a:r>
          </a:p>
        </p:txBody>
      </p:sp>
      <p:pic>
        <p:nvPicPr>
          <p:cNvPr id="9" name="Obraz 8">
            <a:extLst>
              <a:ext uri="{FF2B5EF4-FFF2-40B4-BE49-F238E27FC236}">
                <a16:creationId xmlns:a16="http://schemas.microsoft.com/office/drawing/2014/main" id="{7075949B-49FF-490A-AFD1-681CCC0CD2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
        <p:nvSpPr>
          <p:cNvPr id="11" name="Prostokąt 10">
            <a:extLst>
              <a:ext uri="{FF2B5EF4-FFF2-40B4-BE49-F238E27FC236}">
                <a16:creationId xmlns:a16="http://schemas.microsoft.com/office/drawing/2014/main" id="{AA4E0B4F-F01F-40B9-88DE-368245EA7B3E}"/>
              </a:ext>
            </a:extLst>
          </p:cNvPr>
          <p:cNvSpPr/>
          <p:nvPr/>
        </p:nvSpPr>
        <p:spPr>
          <a:xfrm>
            <a:off x="200921" y="51339"/>
            <a:ext cx="7474208" cy="523220"/>
          </a:xfrm>
          <a:prstGeom prst="rect">
            <a:avLst/>
          </a:prstGeom>
        </p:spPr>
        <p:txBody>
          <a:bodyPr wrap="square">
            <a:spAutoFit/>
          </a:bodyPr>
          <a:lstStyle/>
          <a:p>
            <a:r>
              <a:rPr lang="pl-PL" sz="2800" b="1" dirty="0"/>
              <a:t>R</a:t>
            </a:r>
            <a:r>
              <a:rPr lang="en-US" sz="2800" b="1" dirty="0" err="1"/>
              <a:t>evitalising</a:t>
            </a:r>
            <a:r>
              <a:rPr lang="en-US" sz="2800" b="1" dirty="0"/>
              <a:t> process in the </a:t>
            </a:r>
            <a:r>
              <a:rPr lang="en-US" sz="2800" b="1" dirty="0" err="1"/>
              <a:t>Pabianice</a:t>
            </a:r>
            <a:r>
              <a:rPr lang="en-US" sz="2800" b="1" dirty="0"/>
              <a:t> City</a:t>
            </a:r>
            <a:r>
              <a:rPr lang="pl-PL" sz="2800" b="1" dirty="0"/>
              <a:t>.</a:t>
            </a:r>
            <a:endParaRPr lang="pl-PL" sz="2800" dirty="0"/>
          </a:p>
        </p:txBody>
      </p:sp>
    </p:spTree>
    <p:extLst>
      <p:ext uri="{BB962C8B-B14F-4D97-AF65-F5344CB8AC3E}">
        <p14:creationId xmlns:p14="http://schemas.microsoft.com/office/powerpoint/2010/main" val="3486557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51777CE8-3A4F-438B-81F9-7CDF05455F97}"/>
              </a:ext>
            </a:extLst>
          </p:cNvPr>
          <p:cNvSpPr/>
          <p:nvPr/>
        </p:nvSpPr>
        <p:spPr>
          <a:xfrm>
            <a:off x="200921" y="5955666"/>
            <a:ext cx="9028434" cy="707886"/>
          </a:xfrm>
          <a:prstGeom prst="rect">
            <a:avLst/>
          </a:prstGeom>
        </p:spPr>
        <p:txBody>
          <a:bodyPr wrap="square">
            <a:spAutoFit/>
          </a:bodyPr>
          <a:lstStyle/>
          <a:p>
            <a:pPr>
              <a:spcAft>
                <a:spcPts val="0"/>
              </a:spcAft>
            </a:pPr>
            <a:r>
              <a:rPr lang="en-US" sz="2000" dirty="0"/>
              <a:t>An indication of the city area within the spatial statistical units for which the social crisis situation was diagnosed</a:t>
            </a:r>
            <a:r>
              <a:rPr lang="pl-PL" dirty="0"/>
              <a:t>.</a:t>
            </a:r>
            <a:endParaRPr lang="pl-PL" sz="24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Obraz 8">
            <a:extLst>
              <a:ext uri="{FF2B5EF4-FFF2-40B4-BE49-F238E27FC236}">
                <a16:creationId xmlns:a16="http://schemas.microsoft.com/office/drawing/2014/main" id="{7075949B-49FF-490A-AFD1-681CCC0CD2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
        <p:nvSpPr>
          <p:cNvPr id="11" name="Prostokąt 10">
            <a:extLst>
              <a:ext uri="{FF2B5EF4-FFF2-40B4-BE49-F238E27FC236}">
                <a16:creationId xmlns:a16="http://schemas.microsoft.com/office/drawing/2014/main" id="{AA4E0B4F-F01F-40B9-88DE-368245EA7B3E}"/>
              </a:ext>
            </a:extLst>
          </p:cNvPr>
          <p:cNvSpPr/>
          <p:nvPr/>
        </p:nvSpPr>
        <p:spPr>
          <a:xfrm>
            <a:off x="200921" y="51339"/>
            <a:ext cx="7474208" cy="523220"/>
          </a:xfrm>
          <a:prstGeom prst="rect">
            <a:avLst/>
          </a:prstGeom>
        </p:spPr>
        <p:txBody>
          <a:bodyPr wrap="square">
            <a:spAutoFit/>
          </a:bodyPr>
          <a:lstStyle/>
          <a:p>
            <a:r>
              <a:rPr lang="pl-PL" sz="2800" b="1" dirty="0"/>
              <a:t>R</a:t>
            </a:r>
            <a:r>
              <a:rPr lang="en-US" sz="2800" b="1" dirty="0" err="1"/>
              <a:t>evitalising</a:t>
            </a:r>
            <a:r>
              <a:rPr lang="en-US" sz="2800" b="1" dirty="0"/>
              <a:t> process in the </a:t>
            </a:r>
            <a:r>
              <a:rPr lang="en-US" sz="2800" b="1" dirty="0" err="1"/>
              <a:t>Pabianice</a:t>
            </a:r>
            <a:r>
              <a:rPr lang="en-US" sz="2800" b="1" dirty="0"/>
              <a:t> City</a:t>
            </a:r>
            <a:r>
              <a:rPr lang="pl-PL" sz="2800" b="1" dirty="0"/>
              <a:t>.</a:t>
            </a:r>
            <a:endParaRPr lang="pl-PL" sz="2800" dirty="0"/>
          </a:p>
        </p:txBody>
      </p:sp>
      <p:pic>
        <p:nvPicPr>
          <p:cNvPr id="8" name="Obraz 7">
            <a:extLst>
              <a:ext uri="{FF2B5EF4-FFF2-40B4-BE49-F238E27FC236}">
                <a16:creationId xmlns:a16="http://schemas.microsoft.com/office/drawing/2014/main" id="{5634EC15-8574-491D-A60B-CA45FA620266}"/>
              </a:ext>
            </a:extLst>
          </p:cNvPr>
          <p:cNvPicPr/>
          <p:nvPr/>
        </p:nvPicPr>
        <p:blipFill rotWithShape="1">
          <a:blip r:embed="rId3" cstate="print">
            <a:extLst>
              <a:ext uri="{28A0092B-C50C-407E-A947-70E740481C1C}">
                <a14:useLocalDpi xmlns:a14="http://schemas.microsoft.com/office/drawing/2010/main" val="0"/>
              </a:ext>
            </a:extLst>
          </a:blip>
          <a:srcRect t="12184" b="8404"/>
          <a:stretch/>
        </p:blipFill>
        <p:spPr bwMode="auto">
          <a:xfrm>
            <a:off x="323528" y="980728"/>
            <a:ext cx="8626336" cy="44644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323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51777CE8-3A4F-438B-81F9-7CDF05455F97}"/>
              </a:ext>
            </a:extLst>
          </p:cNvPr>
          <p:cNvSpPr/>
          <p:nvPr/>
        </p:nvSpPr>
        <p:spPr>
          <a:xfrm>
            <a:off x="200921" y="5955666"/>
            <a:ext cx="9028434" cy="369332"/>
          </a:xfrm>
          <a:prstGeom prst="rect">
            <a:avLst/>
          </a:prstGeom>
        </p:spPr>
        <p:txBody>
          <a:bodyPr wrap="square">
            <a:spAutoFit/>
          </a:bodyPr>
          <a:lstStyle/>
          <a:p>
            <a:pPr>
              <a:spcAft>
                <a:spcPts val="0"/>
              </a:spcAft>
            </a:pPr>
            <a:r>
              <a:rPr lang="en-US" i="1" dirty="0"/>
              <a:t>Spatial scope of the regeneration area on the background of the crisis area</a:t>
            </a:r>
            <a:r>
              <a:rPr lang="pl-PL" i="1" dirty="0"/>
              <a:t>.</a:t>
            </a:r>
            <a:endParaRPr lang="pl-PL" sz="24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Obraz 8">
            <a:extLst>
              <a:ext uri="{FF2B5EF4-FFF2-40B4-BE49-F238E27FC236}">
                <a16:creationId xmlns:a16="http://schemas.microsoft.com/office/drawing/2014/main" id="{7075949B-49FF-490A-AFD1-681CCC0CD2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
        <p:nvSpPr>
          <p:cNvPr id="11" name="Prostokąt 10">
            <a:extLst>
              <a:ext uri="{FF2B5EF4-FFF2-40B4-BE49-F238E27FC236}">
                <a16:creationId xmlns:a16="http://schemas.microsoft.com/office/drawing/2014/main" id="{AA4E0B4F-F01F-40B9-88DE-368245EA7B3E}"/>
              </a:ext>
            </a:extLst>
          </p:cNvPr>
          <p:cNvSpPr/>
          <p:nvPr/>
        </p:nvSpPr>
        <p:spPr>
          <a:xfrm>
            <a:off x="200921" y="51339"/>
            <a:ext cx="7474208" cy="523220"/>
          </a:xfrm>
          <a:prstGeom prst="rect">
            <a:avLst/>
          </a:prstGeom>
        </p:spPr>
        <p:txBody>
          <a:bodyPr wrap="square">
            <a:spAutoFit/>
          </a:bodyPr>
          <a:lstStyle/>
          <a:p>
            <a:r>
              <a:rPr lang="pl-PL" sz="2800" b="1" dirty="0"/>
              <a:t>R</a:t>
            </a:r>
            <a:r>
              <a:rPr lang="en-US" sz="2800" b="1" dirty="0" err="1"/>
              <a:t>evitalising</a:t>
            </a:r>
            <a:r>
              <a:rPr lang="en-US" sz="2800" b="1" dirty="0"/>
              <a:t> process in the </a:t>
            </a:r>
            <a:r>
              <a:rPr lang="en-US" sz="2800" b="1" dirty="0" err="1"/>
              <a:t>Pabianice</a:t>
            </a:r>
            <a:r>
              <a:rPr lang="en-US" sz="2800" b="1" dirty="0"/>
              <a:t> City</a:t>
            </a:r>
            <a:r>
              <a:rPr lang="pl-PL" sz="2800" b="1" dirty="0"/>
              <a:t>.</a:t>
            </a:r>
            <a:endParaRPr lang="pl-PL" sz="2800" dirty="0"/>
          </a:p>
        </p:txBody>
      </p:sp>
      <p:pic>
        <p:nvPicPr>
          <p:cNvPr id="6" name="Obraz 5" descr="C:\Users\MK16\Desktop\25.07.2017 obszar rewitalizacji.jpg">
            <a:extLst>
              <a:ext uri="{FF2B5EF4-FFF2-40B4-BE49-F238E27FC236}">
                <a16:creationId xmlns:a16="http://schemas.microsoft.com/office/drawing/2014/main" id="{9613714D-3EAA-46E4-AF5E-E3C30FEB81B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764704"/>
            <a:ext cx="8208912" cy="4968551"/>
          </a:xfrm>
          <a:prstGeom prst="rect">
            <a:avLst/>
          </a:prstGeom>
          <a:noFill/>
          <a:ln>
            <a:noFill/>
          </a:ln>
        </p:spPr>
      </p:pic>
    </p:spTree>
    <p:extLst>
      <p:ext uri="{BB962C8B-B14F-4D97-AF65-F5344CB8AC3E}">
        <p14:creationId xmlns:p14="http://schemas.microsoft.com/office/powerpoint/2010/main" val="3689285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51777CE8-3A4F-438B-81F9-7CDF05455F97}"/>
              </a:ext>
            </a:extLst>
          </p:cNvPr>
          <p:cNvSpPr/>
          <p:nvPr/>
        </p:nvSpPr>
        <p:spPr>
          <a:xfrm>
            <a:off x="200921" y="5955666"/>
            <a:ext cx="9028434" cy="369332"/>
          </a:xfrm>
          <a:prstGeom prst="rect">
            <a:avLst/>
          </a:prstGeom>
        </p:spPr>
        <p:txBody>
          <a:bodyPr wrap="square">
            <a:spAutoFit/>
          </a:bodyPr>
          <a:lstStyle/>
          <a:p>
            <a:pPr>
              <a:spcAft>
                <a:spcPts val="0"/>
              </a:spcAft>
            </a:pPr>
            <a:r>
              <a:rPr lang="en-US" i="1" dirty="0"/>
              <a:t>Spatial scope of the regeneration area on the background of the crisis area</a:t>
            </a:r>
            <a:r>
              <a:rPr lang="pl-PL" i="1" dirty="0"/>
              <a:t>.</a:t>
            </a:r>
            <a:endParaRPr lang="pl-PL" sz="24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Obraz 8">
            <a:extLst>
              <a:ext uri="{FF2B5EF4-FFF2-40B4-BE49-F238E27FC236}">
                <a16:creationId xmlns:a16="http://schemas.microsoft.com/office/drawing/2014/main" id="{7075949B-49FF-490A-AFD1-681CCC0CD2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
        <p:nvSpPr>
          <p:cNvPr id="11" name="Prostokąt 10">
            <a:extLst>
              <a:ext uri="{FF2B5EF4-FFF2-40B4-BE49-F238E27FC236}">
                <a16:creationId xmlns:a16="http://schemas.microsoft.com/office/drawing/2014/main" id="{AA4E0B4F-F01F-40B9-88DE-368245EA7B3E}"/>
              </a:ext>
            </a:extLst>
          </p:cNvPr>
          <p:cNvSpPr/>
          <p:nvPr/>
        </p:nvSpPr>
        <p:spPr>
          <a:xfrm>
            <a:off x="200921" y="51339"/>
            <a:ext cx="7474208" cy="523220"/>
          </a:xfrm>
          <a:prstGeom prst="rect">
            <a:avLst/>
          </a:prstGeom>
        </p:spPr>
        <p:txBody>
          <a:bodyPr wrap="square">
            <a:spAutoFit/>
          </a:bodyPr>
          <a:lstStyle/>
          <a:p>
            <a:r>
              <a:rPr lang="pl-PL" sz="2800" b="1" dirty="0"/>
              <a:t>R</a:t>
            </a:r>
            <a:r>
              <a:rPr lang="en-US" sz="2800" b="1" dirty="0" err="1"/>
              <a:t>evitalising</a:t>
            </a:r>
            <a:r>
              <a:rPr lang="en-US" sz="2800" b="1" dirty="0"/>
              <a:t> process in the </a:t>
            </a:r>
            <a:r>
              <a:rPr lang="en-US" sz="2800" b="1" dirty="0" err="1"/>
              <a:t>Pabianice</a:t>
            </a:r>
            <a:r>
              <a:rPr lang="en-US" sz="2800" b="1" dirty="0"/>
              <a:t> City</a:t>
            </a:r>
            <a:r>
              <a:rPr lang="pl-PL" sz="2800" b="1" dirty="0"/>
              <a:t>.</a:t>
            </a:r>
            <a:endParaRPr lang="pl-PL" sz="2800" dirty="0"/>
          </a:p>
        </p:txBody>
      </p:sp>
      <p:graphicFrame>
        <p:nvGraphicFramePr>
          <p:cNvPr id="2" name="Tabela 1">
            <a:extLst>
              <a:ext uri="{FF2B5EF4-FFF2-40B4-BE49-F238E27FC236}">
                <a16:creationId xmlns:a16="http://schemas.microsoft.com/office/drawing/2014/main" id="{2B89B3B9-1C0A-42D0-BC0D-7F38CCFC91FA}"/>
              </a:ext>
            </a:extLst>
          </p:cNvPr>
          <p:cNvGraphicFramePr>
            <a:graphicFrameLocks noGrp="1"/>
          </p:cNvGraphicFramePr>
          <p:nvPr>
            <p:extLst>
              <p:ext uri="{D42A27DB-BD31-4B8C-83A1-F6EECF244321}">
                <p14:modId xmlns:p14="http://schemas.microsoft.com/office/powerpoint/2010/main" val="1112606458"/>
              </p:ext>
            </p:extLst>
          </p:nvPr>
        </p:nvGraphicFramePr>
        <p:xfrm>
          <a:off x="323528" y="902334"/>
          <a:ext cx="6561142" cy="4438459"/>
        </p:xfrm>
        <a:graphic>
          <a:graphicData uri="http://schemas.openxmlformats.org/drawingml/2006/table">
            <a:tbl>
              <a:tblPr firstRow="1" firstCol="1" bandRow="1">
                <a:tableStyleId>{5C22544A-7EE6-4342-B048-85BDC9FD1C3A}</a:tableStyleId>
              </a:tblPr>
              <a:tblGrid>
                <a:gridCol w="1020830">
                  <a:extLst>
                    <a:ext uri="{9D8B030D-6E8A-4147-A177-3AD203B41FA5}">
                      <a16:colId xmlns:a16="http://schemas.microsoft.com/office/drawing/2014/main" val="2310987700"/>
                    </a:ext>
                  </a:extLst>
                </a:gridCol>
                <a:gridCol w="5540312">
                  <a:extLst>
                    <a:ext uri="{9D8B030D-6E8A-4147-A177-3AD203B41FA5}">
                      <a16:colId xmlns:a16="http://schemas.microsoft.com/office/drawing/2014/main" val="2548764869"/>
                    </a:ext>
                  </a:extLst>
                </a:gridCol>
              </a:tblGrid>
              <a:tr h="1065769">
                <a:tc>
                  <a:txBody>
                    <a:bodyPr/>
                    <a:lstStyle/>
                    <a:p>
                      <a:pPr>
                        <a:lnSpc>
                          <a:spcPct val="115000"/>
                        </a:lnSpc>
                        <a:spcAft>
                          <a:spcPts val="0"/>
                        </a:spcAft>
                      </a:pPr>
                      <a:r>
                        <a:rPr lang="pl-PL" sz="1400">
                          <a:effectLst/>
                        </a:rPr>
                        <a:t>PROJEKT 1</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dirty="0">
                          <a:effectLst/>
                        </a:rPr>
                        <a:t>Revitalization route the Cracow chapter together with the old market in </a:t>
                      </a:r>
                      <a:r>
                        <a:rPr lang="en-US" sz="1400" dirty="0" err="1">
                          <a:effectLst/>
                        </a:rPr>
                        <a:t>Pabianice</a:t>
                      </a:r>
                      <a:r>
                        <a:rPr lang="en-US" sz="1400" dirty="0">
                          <a:effectLst/>
                        </a:rPr>
                        <a:t>-restore the importance of public space of the main street of the city with the market as the most important functional center and meeting place in the city.</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2354217"/>
                  </a:ext>
                </a:extLst>
              </a:tr>
              <a:tr h="562115">
                <a:tc>
                  <a:txBody>
                    <a:bodyPr/>
                    <a:lstStyle/>
                    <a:p>
                      <a:pPr>
                        <a:lnSpc>
                          <a:spcPct val="115000"/>
                        </a:lnSpc>
                        <a:spcAft>
                          <a:spcPts val="0"/>
                        </a:spcAft>
                      </a:pPr>
                      <a:r>
                        <a:rPr lang="pl-PL" sz="1400">
                          <a:effectLst/>
                        </a:rPr>
                        <a:t>PROJEKT 2</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a:t>
                      </a:r>
                      <a:r>
                        <a:rPr lang="en-US" sz="1400" dirty="0">
                          <a:effectLst/>
                        </a:rPr>
                        <a:t>Family, ACH family...-</a:t>
                      </a:r>
                      <a:r>
                        <a:rPr lang="en-US" sz="1400" dirty="0" err="1">
                          <a:effectLst/>
                        </a:rPr>
                        <a:t>Pabianice</a:t>
                      </a:r>
                      <a:r>
                        <a:rPr lang="en-US" sz="1400" dirty="0">
                          <a:effectLst/>
                        </a:rPr>
                        <a:t> Program of support services</a:t>
                      </a:r>
                      <a:r>
                        <a:rPr lang="pl-PL" sz="1400" dirty="0">
                          <a:effectLst/>
                        </a:rPr>
                        <a:t>”</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4605410"/>
                  </a:ext>
                </a:extLst>
              </a:tr>
              <a:tr h="562115">
                <a:tc>
                  <a:txBody>
                    <a:bodyPr/>
                    <a:lstStyle/>
                    <a:p>
                      <a:pPr>
                        <a:lnSpc>
                          <a:spcPct val="115000"/>
                        </a:lnSpc>
                        <a:spcAft>
                          <a:spcPts val="0"/>
                        </a:spcAft>
                      </a:pPr>
                      <a:r>
                        <a:rPr lang="pl-PL" sz="1400">
                          <a:effectLst/>
                        </a:rPr>
                        <a:t>PROJEKT 3</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err="1">
                          <a:effectLst/>
                        </a:rPr>
                        <a:t>Change</a:t>
                      </a:r>
                      <a:r>
                        <a:rPr lang="pl-PL" sz="1400" dirty="0">
                          <a:effectLst/>
                        </a:rPr>
                        <a:t> </a:t>
                      </a:r>
                      <a:r>
                        <a:rPr lang="pl-PL" sz="1400" dirty="0" err="1">
                          <a:effectLst/>
                        </a:rPr>
                        <a:t>direction-social</a:t>
                      </a:r>
                      <a:r>
                        <a:rPr lang="pl-PL" sz="1400" dirty="0">
                          <a:effectLst/>
                        </a:rPr>
                        <a:t>, </a:t>
                      </a:r>
                      <a:r>
                        <a:rPr lang="pl-PL" sz="1400" dirty="0" err="1">
                          <a:effectLst/>
                        </a:rPr>
                        <a:t>educational</a:t>
                      </a:r>
                      <a:r>
                        <a:rPr lang="pl-PL" sz="1400" dirty="0">
                          <a:effectLst/>
                        </a:rPr>
                        <a:t> and </a:t>
                      </a:r>
                      <a:r>
                        <a:rPr lang="pl-PL" sz="1400" dirty="0" err="1">
                          <a:effectLst/>
                        </a:rPr>
                        <a:t>professional</a:t>
                      </a:r>
                      <a:r>
                        <a:rPr lang="pl-PL" sz="1400" dirty="0">
                          <a:effectLst/>
                        </a:rPr>
                        <a:t> </a:t>
                      </a:r>
                      <a:r>
                        <a:rPr lang="pl-PL" sz="1400" dirty="0" err="1">
                          <a:effectLst/>
                        </a:rPr>
                        <a:t>activation</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0989892"/>
                  </a:ext>
                </a:extLst>
              </a:tr>
              <a:tr h="562115">
                <a:tc>
                  <a:txBody>
                    <a:bodyPr/>
                    <a:lstStyle/>
                    <a:p>
                      <a:pPr>
                        <a:lnSpc>
                          <a:spcPct val="115000"/>
                        </a:lnSpc>
                        <a:spcAft>
                          <a:spcPts val="0"/>
                        </a:spcAft>
                      </a:pPr>
                      <a:r>
                        <a:rPr lang="pl-PL" sz="1400">
                          <a:effectLst/>
                        </a:rPr>
                        <a:t>PROJEKT 4</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dirty="0">
                          <a:effectLst/>
                        </a:rPr>
                        <a:t>Free legal aid in the form of advice to residents of the </a:t>
                      </a:r>
                      <a:r>
                        <a:rPr lang="en-US" sz="1400" dirty="0" err="1">
                          <a:effectLst/>
                        </a:rPr>
                        <a:t>Pabianice</a:t>
                      </a:r>
                      <a:r>
                        <a:rPr lang="en-US" sz="1400" dirty="0">
                          <a:effectLst/>
                        </a:rPr>
                        <a:t> revitalization area</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4209982"/>
                  </a:ext>
                </a:extLst>
              </a:tr>
              <a:tr h="562115">
                <a:tc>
                  <a:txBody>
                    <a:bodyPr/>
                    <a:lstStyle/>
                    <a:p>
                      <a:pPr>
                        <a:lnSpc>
                          <a:spcPct val="115000"/>
                        </a:lnSpc>
                        <a:spcAft>
                          <a:spcPts val="0"/>
                        </a:spcAft>
                      </a:pPr>
                      <a:r>
                        <a:rPr lang="pl-PL" sz="1400">
                          <a:effectLst/>
                        </a:rPr>
                        <a:t>PROJEKT 5</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dirty="0">
                          <a:effectLst/>
                        </a:rPr>
                        <a:t>The management of the boulevard. Felix </a:t>
                      </a:r>
                      <a:r>
                        <a:rPr lang="en-US" sz="1400" dirty="0" err="1">
                          <a:effectLst/>
                        </a:rPr>
                        <a:t>Krusche'go</a:t>
                      </a:r>
                      <a:r>
                        <a:rPr lang="en-US" sz="1400" dirty="0">
                          <a:effectLst/>
                        </a:rPr>
                        <a:t> on the river </a:t>
                      </a:r>
                      <a:r>
                        <a:rPr lang="en-US" sz="1400" dirty="0" err="1">
                          <a:effectLst/>
                        </a:rPr>
                        <a:t>Dobrzynką</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7254241"/>
                  </a:ext>
                </a:extLst>
              </a:tr>
              <a:tr h="562115">
                <a:tc>
                  <a:txBody>
                    <a:bodyPr/>
                    <a:lstStyle/>
                    <a:p>
                      <a:pPr>
                        <a:lnSpc>
                          <a:spcPct val="115000"/>
                        </a:lnSpc>
                        <a:spcAft>
                          <a:spcPts val="0"/>
                        </a:spcAft>
                      </a:pPr>
                      <a:r>
                        <a:rPr lang="pl-PL" sz="1400">
                          <a:effectLst/>
                        </a:rPr>
                        <a:t>PROJEKT 6</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1400" dirty="0">
                          <a:effectLst/>
                        </a:rPr>
                        <a:t>Pabianickie Green Yard</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3044092"/>
                  </a:ext>
                </a:extLst>
              </a:tr>
              <a:tr h="562115">
                <a:tc>
                  <a:txBody>
                    <a:bodyPr/>
                    <a:lstStyle/>
                    <a:p>
                      <a:pPr>
                        <a:lnSpc>
                          <a:spcPct val="115000"/>
                        </a:lnSpc>
                        <a:spcAft>
                          <a:spcPts val="0"/>
                        </a:spcAft>
                      </a:pPr>
                      <a:r>
                        <a:rPr lang="pl-PL" sz="1400">
                          <a:effectLst/>
                        </a:rPr>
                        <a:t>PROJEKT 7</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dirty="0">
                          <a:effectLst/>
                        </a:rPr>
                        <a:t>Improving the performance of public utility facilities</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0412936"/>
                  </a:ext>
                </a:extLst>
              </a:tr>
            </a:tbl>
          </a:graphicData>
        </a:graphic>
      </p:graphicFrame>
    </p:spTree>
    <p:extLst>
      <p:ext uri="{BB962C8B-B14F-4D97-AF65-F5344CB8AC3E}">
        <p14:creationId xmlns:p14="http://schemas.microsoft.com/office/powerpoint/2010/main" val="1614928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11EB2CD7-C2B4-481A-A3A7-5B65F2EB63DC}"/>
              </a:ext>
            </a:extLst>
          </p:cNvPr>
          <p:cNvPicPr>
            <a:picLocks noChangeAspect="1"/>
          </p:cNvPicPr>
          <p:nvPr/>
        </p:nvPicPr>
        <p:blipFill rotWithShape="1">
          <a:blip r:embed="rId2"/>
          <a:srcRect l="11413" t="15757" r="1962" b="29907"/>
          <a:stretch/>
        </p:blipFill>
        <p:spPr>
          <a:xfrm>
            <a:off x="-2340768" y="902333"/>
            <a:ext cx="13158222" cy="4596318"/>
          </a:xfrm>
          <a:prstGeom prst="rect">
            <a:avLst/>
          </a:prstGeom>
        </p:spPr>
      </p:pic>
      <p:sp>
        <p:nvSpPr>
          <p:cNvPr id="7" name="Prostokąt 6">
            <a:extLst>
              <a:ext uri="{FF2B5EF4-FFF2-40B4-BE49-F238E27FC236}">
                <a16:creationId xmlns:a16="http://schemas.microsoft.com/office/drawing/2014/main" id="{51777CE8-3A4F-438B-81F9-7CDF05455F97}"/>
              </a:ext>
            </a:extLst>
          </p:cNvPr>
          <p:cNvSpPr/>
          <p:nvPr/>
        </p:nvSpPr>
        <p:spPr>
          <a:xfrm>
            <a:off x="115566" y="5602928"/>
            <a:ext cx="9028434" cy="1323439"/>
          </a:xfrm>
          <a:prstGeom prst="rect">
            <a:avLst/>
          </a:prstGeom>
        </p:spPr>
        <p:txBody>
          <a:bodyPr wrap="square">
            <a:spAutoFit/>
          </a:bodyPr>
          <a:lstStyle/>
          <a:p>
            <a:r>
              <a:rPr lang="en-US" sz="2000" dirty="0"/>
              <a:t>Circle Economy has begun business in 2011 as an </a:t>
            </a:r>
            <a:r>
              <a:rPr lang="en-US" sz="2000" dirty="0" err="1"/>
              <a:t>organisation</a:t>
            </a:r>
            <a:r>
              <a:rPr lang="en-US" sz="2000" dirty="0"/>
              <a:t> aiming to create a space for life where global prosperity is achieved in a sustainable way, creating more jobs and reinforcing environmental systems in a way that is Financially and socially responsible.</a:t>
            </a:r>
            <a:endParaRPr lang="pl-PL" b="1" dirty="0"/>
          </a:p>
        </p:txBody>
      </p:sp>
      <p:pic>
        <p:nvPicPr>
          <p:cNvPr id="9" name="Obraz 8">
            <a:extLst>
              <a:ext uri="{FF2B5EF4-FFF2-40B4-BE49-F238E27FC236}">
                <a16:creationId xmlns:a16="http://schemas.microsoft.com/office/drawing/2014/main" id="{7075949B-49FF-490A-AFD1-681CCC0CD2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Tree>
    <p:extLst>
      <p:ext uri="{BB962C8B-B14F-4D97-AF65-F5344CB8AC3E}">
        <p14:creationId xmlns:p14="http://schemas.microsoft.com/office/powerpoint/2010/main" val="137800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27DCD128-8BBF-40FF-8C00-DE0A03E07B4B}"/>
              </a:ext>
            </a:extLst>
          </p:cNvPr>
          <p:cNvSpPr/>
          <p:nvPr/>
        </p:nvSpPr>
        <p:spPr>
          <a:xfrm>
            <a:off x="503548" y="1268760"/>
            <a:ext cx="8136904" cy="5262979"/>
          </a:xfrm>
          <a:prstGeom prst="rect">
            <a:avLst/>
          </a:prstGeom>
        </p:spPr>
        <p:txBody>
          <a:bodyPr wrap="square">
            <a:spAutoFit/>
          </a:bodyPr>
          <a:lstStyle/>
          <a:p>
            <a:pPr lvl="1"/>
            <a:r>
              <a:rPr lang="pl-PL" sz="3200" b="1" dirty="0" err="1"/>
              <a:t>Extract</a:t>
            </a:r>
            <a:r>
              <a:rPr lang="pl-PL" sz="3200" b="1" dirty="0"/>
              <a:t>:</a:t>
            </a:r>
          </a:p>
          <a:p>
            <a:pPr lvl="1"/>
            <a:endParaRPr lang="pl-PL" sz="3200" b="1" dirty="0"/>
          </a:p>
          <a:p>
            <a:pPr lvl="1"/>
            <a:r>
              <a:rPr lang="en-US" sz="2800" dirty="0"/>
              <a:t>Regional self-</a:t>
            </a:r>
            <a:r>
              <a:rPr lang="en-US" sz="2800" dirty="0" err="1"/>
              <a:t>goverment</a:t>
            </a:r>
            <a:r>
              <a:rPr lang="en-US" sz="2800" dirty="0"/>
              <a:t> policy is the best solution to involved all </a:t>
            </a:r>
            <a:r>
              <a:rPr lang="en-US" sz="2800" dirty="0" err="1"/>
              <a:t>steckholders</a:t>
            </a:r>
            <a:r>
              <a:rPr lang="en-US" sz="2800" dirty="0"/>
              <a:t> in circular economy process. </a:t>
            </a:r>
          </a:p>
          <a:p>
            <a:pPr lvl="1"/>
            <a:r>
              <a:rPr lang="en-US" sz="2800" dirty="0"/>
              <a:t>That's way we should </a:t>
            </a:r>
            <a:r>
              <a:rPr lang="en-US" sz="2800" dirty="0" err="1"/>
              <a:t>creat</a:t>
            </a:r>
            <a:r>
              <a:rPr lang="en-US" sz="2800" dirty="0"/>
              <a:t> not just a strategy but </a:t>
            </a:r>
            <a:r>
              <a:rPr lang="en-US" sz="2800" dirty="0" err="1"/>
              <a:t>programmes</a:t>
            </a:r>
            <a:r>
              <a:rPr lang="en-US" sz="2800" dirty="0"/>
              <a:t> documents. </a:t>
            </a:r>
            <a:endParaRPr lang="pl-PL" sz="2800" dirty="0"/>
          </a:p>
          <a:p>
            <a:pPr lvl="1"/>
            <a:r>
              <a:rPr lang="en-US" sz="2800" dirty="0"/>
              <a:t>The difference is that </a:t>
            </a:r>
            <a:r>
              <a:rPr lang="en-US" sz="2800" dirty="0" err="1"/>
              <a:t>programmes</a:t>
            </a:r>
            <a:r>
              <a:rPr lang="en-US" sz="2800" dirty="0"/>
              <a:t> have: action plans, budgets and timetable.</a:t>
            </a:r>
            <a:endParaRPr lang="pl-PL" sz="2800" dirty="0"/>
          </a:p>
          <a:p>
            <a:pPr lvl="1"/>
            <a:r>
              <a:rPr lang="pl-PL" sz="3200" b="1" dirty="0"/>
              <a:t>   </a:t>
            </a:r>
          </a:p>
          <a:p>
            <a:pPr lvl="1"/>
            <a:endParaRPr lang="pl-PL" sz="4400" b="1" dirty="0">
              <a:solidFill>
                <a:srgbClr val="FF0000"/>
              </a:solidFill>
            </a:endParaRPr>
          </a:p>
        </p:txBody>
      </p:sp>
      <p:pic>
        <p:nvPicPr>
          <p:cNvPr id="3" name="Obraz 2">
            <a:extLst>
              <a:ext uri="{FF2B5EF4-FFF2-40B4-BE49-F238E27FC236}">
                <a16:creationId xmlns:a16="http://schemas.microsoft.com/office/drawing/2014/main" id="{D222137D-721B-4FBF-AD63-94BE53FA6D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
        <p:nvSpPr>
          <p:cNvPr id="4" name="pole tekstowe 3">
            <a:extLst>
              <a:ext uri="{FF2B5EF4-FFF2-40B4-BE49-F238E27FC236}">
                <a16:creationId xmlns:a16="http://schemas.microsoft.com/office/drawing/2014/main" id="{910E3B05-06DE-49EF-857E-FA1198B0FDA1}"/>
              </a:ext>
            </a:extLst>
          </p:cNvPr>
          <p:cNvSpPr txBox="1"/>
          <p:nvPr/>
        </p:nvSpPr>
        <p:spPr>
          <a:xfrm>
            <a:off x="196602" y="194447"/>
            <a:ext cx="3439294" cy="707886"/>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pl-PL" sz="4000" dirty="0">
                <a:solidFill>
                  <a:schemeClr val="bg1">
                    <a:lumMod val="75000"/>
                  </a:schemeClr>
                </a:solidFill>
              </a:rPr>
              <a:t>CEL SPOTKANIA </a:t>
            </a:r>
          </a:p>
        </p:txBody>
      </p:sp>
    </p:spTree>
    <p:extLst>
      <p:ext uri="{BB962C8B-B14F-4D97-AF65-F5344CB8AC3E}">
        <p14:creationId xmlns:p14="http://schemas.microsoft.com/office/powerpoint/2010/main" val="1586332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5349D086-C610-4A7D-809A-C0A49A21A7B7}"/>
              </a:ext>
            </a:extLst>
          </p:cNvPr>
          <p:cNvSpPr/>
          <p:nvPr/>
        </p:nvSpPr>
        <p:spPr>
          <a:xfrm>
            <a:off x="196602" y="1772816"/>
            <a:ext cx="3943350" cy="4801314"/>
          </a:xfrm>
          <a:prstGeom prst="rect">
            <a:avLst/>
          </a:prstGeom>
        </p:spPr>
        <p:txBody>
          <a:bodyPr wrap="square">
            <a:spAutoFit/>
          </a:bodyPr>
          <a:lstStyle/>
          <a:p>
            <a:r>
              <a:rPr lang="en-US" b="1"/>
              <a:t>Call to Action</a:t>
            </a:r>
          </a:p>
          <a:p>
            <a:r>
              <a:rPr lang="en-US"/>
              <a:t>We have identified 4 steps to take action in bridging the circularity gap through leadership and action:</a:t>
            </a:r>
            <a:endParaRPr lang="pl-PL"/>
          </a:p>
          <a:p>
            <a:endParaRPr lang="en-US"/>
          </a:p>
          <a:p>
            <a:pPr>
              <a:buFont typeface="+mj-lt"/>
              <a:buAutoNum type="arabicPeriod"/>
            </a:pPr>
            <a:r>
              <a:rPr lang="en-US"/>
              <a:t>Build a global coalition for action</a:t>
            </a:r>
            <a:endParaRPr lang="pl-PL"/>
          </a:p>
          <a:p>
            <a:pPr>
              <a:buFont typeface="+mj-lt"/>
              <a:buAutoNum type="arabicPeriod"/>
            </a:pPr>
            <a:endParaRPr lang="en-US"/>
          </a:p>
          <a:p>
            <a:pPr>
              <a:buFont typeface="+mj-lt"/>
              <a:buAutoNum type="arabicPeriod"/>
            </a:pPr>
            <a:r>
              <a:rPr lang="en-US"/>
              <a:t>Develop a global target and action agenda</a:t>
            </a:r>
            <a:endParaRPr lang="pl-PL"/>
          </a:p>
          <a:p>
            <a:pPr>
              <a:buFont typeface="+mj-lt"/>
              <a:buAutoNum type="arabicPeriod"/>
            </a:pPr>
            <a:endParaRPr lang="en-US"/>
          </a:p>
          <a:p>
            <a:pPr>
              <a:buFont typeface="+mj-lt"/>
              <a:buAutoNum type="arabicPeriod"/>
            </a:pPr>
            <a:r>
              <a:rPr lang="en-US"/>
              <a:t>Translate global targets into local pathways for circular change</a:t>
            </a:r>
            <a:endParaRPr lang="pl-PL"/>
          </a:p>
          <a:p>
            <a:pPr>
              <a:buFont typeface="+mj-lt"/>
              <a:buAutoNum type="arabicPeriod"/>
            </a:pPr>
            <a:endParaRPr lang="en-US"/>
          </a:p>
          <a:p>
            <a:pPr>
              <a:buFont typeface="+mj-lt"/>
              <a:buAutoNum type="arabicPeriod"/>
            </a:pPr>
            <a:r>
              <a:rPr lang="en-US"/>
              <a:t>Improve our understanding of how different levers for circular change affect aspects such as material saving, value retention and climate mitigation</a:t>
            </a:r>
            <a:endParaRPr lang="en-US" dirty="0"/>
          </a:p>
        </p:txBody>
      </p:sp>
      <p:sp>
        <p:nvSpPr>
          <p:cNvPr id="3" name="pole tekstowe 2">
            <a:extLst>
              <a:ext uri="{FF2B5EF4-FFF2-40B4-BE49-F238E27FC236}">
                <a16:creationId xmlns:a16="http://schemas.microsoft.com/office/drawing/2014/main" id="{EB8417D9-CD93-4765-87A3-8152FF33242A}"/>
              </a:ext>
            </a:extLst>
          </p:cNvPr>
          <p:cNvSpPr txBox="1"/>
          <p:nvPr/>
        </p:nvSpPr>
        <p:spPr>
          <a:xfrm>
            <a:off x="196602" y="194447"/>
            <a:ext cx="2915816" cy="707886"/>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pl-PL" sz="4000" dirty="0">
                <a:solidFill>
                  <a:schemeClr val="bg1">
                    <a:lumMod val="75000"/>
                  </a:schemeClr>
                </a:solidFill>
              </a:rPr>
              <a:t>PARTNER</a:t>
            </a:r>
            <a:endParaRPr lang="pl-PL" sz="1200" dirty="0">
              <a:solidFill>
                <a:schemeClr val="bg1">
                  <a:lumMod val="75000"/>
                </a:schemeClr>
              </a:solidFill>
            </a:endParaRPr>
          </a:p>
        </p:txBody>
      </p:sp>
      <p:pic>
        <p:nvPicPr>
          <p:cNvPr id="4" name="Obraz 3">
            <a:extLst>
              <a:ext uri="{FF2B5EF4-FFF2-40B4-BE49-F238E27FC236}">
                <a16:creationId xmlns:a16="http://schemas.microsoft.com/office/drawing/2014/main" id="{F6108013-A0C3-4CF2-9710-35BF3A5105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764704"/>
            <a:ext cx="2312064" cy="936104"/>
          </a:xfrm>
          <a:prstGeom prst="rect">
            <a:avLst/>
          </a:prstGeom>
        </p:spPr>
      </p:pic>
      <p:pic>
        <p:nvPicPr>
          <p:cNvPr id="5" name="Obraz 4" descr="Obraz zawierający tekst&#10;&#10;Opis wygenerowany przy wysokim poziomie pewności">
            <a:extLst>
              <a:ext uri="{FF2B5EF4-FFF2-40B4-BE49-F238E27FC236}">
                <a16:creationId xmlns:a16="http://schemas.microsoft.com/office/drawing/2014/main" id="{329A7E64-8309-4993-86A4-A796851305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3" t="-3513" r="5638" b="3513"/>
          <a:stretch/>
        </p:blipFill>
        <p:spPr>
          <a:xfrm>
            <a:off x="4427984" y="1772816"/>
            <a:ext cx="4320480" cy="4099898"/>
          </a:xfrm>
          <a:prstGeom prst="rect">
            <a:avLst/>
          </a:prstGeom>
        </p:spPr>
      </p:pic>
      <p:pic>
        <p:nvPicPr>
          <p:cNvPr id="6" name="Obraz 5">
            <a:extLst>
              <a:ext uri="{FF2B5EF4-FFF2-40B4-BE49-F238E27FC236}">
                <a16:creationId xmlns:a16="http://schemas.microsoft.com/office/drawing/2014/main" id="{606ADA7C-6F0B-43AA-A1CC-E2B480D1C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Tree>
    <p:extLst>
      <p:ext uri="{BB962C8B-B14F-4D97-AF65-F5344CB8AC3E}">
        <p14:creationId xmlns:p14="http://schemas.microsoft.com/office/powerpoint/2010/main" val="2770049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przy bardzo wysokim poziomie pewności">
            <a:extLst>
              <a:ext uri="{FF2B5EF4-FFF2-40B4-BE49-F238E27FC236}">
                <a16:creationId xmlns:a16="http://schemas.microsoft.com/office/drawing/2014/main" id="{8382C8F8-892B-42F5-A16D-AEE7B9F74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277" y="-99392"/>
            <a:ext cx="4988833" cy="7056784"/>
          </a:xfrm>
          <a:prstGeom prst="rect">
            <a:avLst/>
          </a:prstGeom>
        </p:spPr>
      </p:pic>
      <p:sp>
        <p:nvSpPr>
          <p:cNvPr id="4" name="Prostokąt 3">
            <a:extLst>
              <a:ext uri="{FF2B5EF4-FFF2-40B4-BE49-F238E27FC236}">
                <a16:creationId xmlns:a16="http://schemas.microsoft.com/office/drawing/2014/main" id="{3BE15C62-698C-4BA6-9AB3-3BDC9F2B0B15}"/>
              </a:ext>
            </a:extLst>
          </p:cNvPr>
          <p:cNvSpPr/>
          <p:nvPr/>
        </p:nvSpPr>
        <p:spPr>
          <a:xfrm>
            <a:off x="251520" y="908720"/>
            <a:ext cx="3305738" cy="5016758"/>
          </a:xfrm>
          <a:prstGeom prst="rect">
            <a:avLst/>
          </a:prstGeom>
        </p:spPr>
        <p:txBody>
          <a:bodyPr wrap="square">
            <a:spAutoFit/>
          </a:bodyPr>
          <a:lstStyle/>
          <a:p>
            <a:r>
              <a:rPr lang="en-US" sz="2000" b="1" dirty="0"/>
              <a:t>Main message of the report:</a:t>
            </a:r>
            <a:endParaRPr lang="pl-PL" sz="2000" b="1" dirty="0"/>
          </a:p>
          <a:p>
            <a:r>
              <a:rPr lang="en-US" sz="2000" b="1" dirty="0"/>
              <a:t>
Our global economy is only in 9.1% of </a:t>
            </a:r>
            <a:r>
              <a:rPr lang="pl-PL" sz="2000" b="1" dirty="0" err="1"/>
              <a:t>circular</a:t>
            </a:r>
            <a:r>
              <a:rPr lang="en-US" sz="2000" b="1" dirty="0"/>
              <a:t>, leaving a huge „</a:t>
            </a:r>
            <a:r>
              <a:rPr lang="pl-PL" sz="2000" b="1" dirty="0" err="1"/>
              <a:t>circularity</a:t>
            </a:r>
            <a:r>
              <a:rPr lang="pl-PL" sz="2000" b="1" dirty="0"/>
              <a:t> gap</a:t>
            </a:r>
            <a:r>
              <a:rPr lang="en-US" sz="2000" b="1" dirty="0"/>
              <a:t>". This worrying statistic is the main way out of this first report on C</a:t>
            </a:r>
            <a:r>
              <a:rPr lang="pl-PL" sz="2000" b="1" dirty="0" err="1"/>
              <a:t>ircular</a:t>
            </a:r>
            <a:r>
              <a:rPr lang="en-US" sz="2000" b="1" dirty="0"/>
              <a:t> </a:t>
            </a:r>
            <a:r>
              <a:rPr lang="pl-PL" sz="2000" b="1" dirty="0"/>
              <a:t>E</a:t>
            </a:r>
            <a:r>
              <a:rPr lang="en-US" sz="2000" b="1" dirty="0" err="1"/>
              <a:t>conomics</a:t>
            </a:r>
            <a:r>
              <a:rPr lang="en-US" sz="2000" b="1" dirty="0"/>
              <a:t>, which reveals the methods of achieving the c</a:t>
            </a:r>
            <a:r>
              <a:rPr lang="pl-PL" sz="2000" b="1" dirty="0" err="1"/>
              <a:t>ircularisity</a:t>
            </a:r>
            <a:r>
              <a:rPr lang="en-US" sz="2000" b="1" dirty="0"/>
              <a:t> of the planet. A report on the gaps in C</a:t>
            </a:r>
            <a:r>
              <a:rPr lang="pl-PL" sz="2000" b="1" dirty="0" err="1"/>
              <a:t>ircular</a:t>
            </a:r>
            <a:r>
              <a:rPr lang="en-US" sz="2000" b="1" dirty="0"/>
              <a:t> provides a framework and a basis for measuring and monitoring the progress in bridging the gap, from year to year.</a:t>
            </a:r>
            <a:endParaRPr lang="en-US" sz="2000" dirty="0"/>
          </a:p>
        </p:txBody>
      </p:sp>
    </p:spTree>
    <p:extLst>
      <p:ext uri="{BB962C8B-B14F-4D97-AF65-F5344CB8AC3E}">
        <p14:creationId xmlns:p14="http://schemas.microsoft.com/office/powerpoint/2010/main" val="799562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A18DFA20-5175-48AD-B2AA-4E0BAAEAE507}"/>
              </a:ext>
            </a:extLst>
          </p:cNvPr>
          <p:cNvPicPr>
            <a:picLocks noChangeAspect="1"/>
          </p:cNvPicPr>
          <p:nvPr/>
        </p:nvPicPr>
        <p:blipFill>
          <a:blip r:embed="rId2"/>
          <a:stretch>
            <a:fillRect/>
          </a:stretch>
        </p:blipFill>
        <p:spPr>
          <a:xfrm>
            <a:off x="339409" y="1886416"/>
            <a:ext cx="8536693" cy="3630816"/>
          </a:xfrm>
          <a:prstGeom prst="rect">
            <a:avLst/>
          </a:prstGeom>
        </p:spPr>
      </p:pic>
      <p:pic>
        <p:nvPicPr>
          <p:cNvPr id="3" name="Obraz 2">
            <a:extLst>
              <a:ext uri="{FF2B5EF4-FFF2-40B4-BE49-F238E27FC236}">
                <a16:creationId xmlns:a16="http://schemas.microsoft.com/office/drawing/2014/main" id="{913DB73F-940F-4A9C-8841-7F655677F4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
        <p:nvSpPr>
          <p:cNvPr id="4" name="pole tekstowe 3">
            <a:extLst>
              <a:ext uri="{FF2B5EF4-FFF2-40B4-BE49-F238E27FC236}">
                <a16:creationId xmlns:a16="http://schemas.microsoft.com/office/drawing/2014/main" id="{D3A86E02-5251-435F-B15D-D4681397F60D}"/>
              </a:ext>
            </a:extLst>
          </p:cNvPr>
          <p:cNvSpPr txBox="1"/>
          <p:nvPr/>
        </p:nvSpPr>
        <p:spPr>
          <a:xfrm>
            <a:off x="196602" y="194447"/>
            <a:ext cx="7327726" cy="1200329"/>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3600" b="1" dirty="0">
                <a:solidFill>
                  <a:schemeClr val="tx1"/>
                </a:solidFill>
              </a:rPr>
              <a:t>Method of scanning the city in the example of Amsterdam and Glasgow.</a:t>
            </a:r>
            <a:endParaRPr lang="pl-PL" sz="1100" dirty="0">
              <a:solidFill>
                <a:schemeClr val="tx1"/>
              </a:solidFill>
            </a:endParaRPr>
          </a:p>
        </p:txBody>
      </p:sp>
    </p:spTree>
    <p:extLst>
      <p:ext uri="{BB962C8B-B14F-4D97-AF65-F5344CB8AC3E}">
        <p14:creationId xmlns:p14="http://schemas.microsoft.com/office/powerpoint/2010/main" val="4112358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13DB73F-940F-4A9C-8841-7F655677F4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
        <p:nvSpPr>
          <p:cNvPr id="4" name="pole tekstowe 3">
            <a:extLst>
              <a:ext uri="{FF2B5EF4-FFF2-40B4-BE49-F238E27FC236}">
                <a16:creationId xmlns:a16="http://schemas.microsoft.com/office/drawing/2014/main" id="{D3A86E02-5251-435F-B15D-D4681397F60D}"/>
              </a:ext>
            </a:extLst>
          </p:cNvPr>
          <p:cNvSpPr txBox="1"/>
          <p:nvPr/>
        </p:nvSpPr>
        <p:spPr>
          <a:xfrm>
            <a:off x="196602" y="194447"/>
            <a:ext cx="7327726" cy="646331"/>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3600" b="1" dirty="0">
                <a:solidFill>
                  <a:schemeClr val="tx1"/>
                </a:solidFill>
              </a:rPr>
              <a:t>Method of scanning the city.</a:t>
            </a:r>
            <a:endParaRPr lang="pl-PL" sz="1100" dirty="0">
              <a:solidFill>
                <a:schemeClr val="tx1"/>
              </a:solidFill>
            </a:endParaRPr>
          </a:p>
        </p:txBody>
      </p:sp>
      <p:pic>
        <p:nvPicPr>
          <p:cNvPr id="5" name="Obraz 4">
            <a:extLst>
              <a:ext uri="{FF2B5EF4-FFF2-40B4-BE49-F238E27FC236}">
                <a16:creationId xmlns:a16="http://schemas.microsoft.com/office/drawing/2014/main" id="{E9983709-34CB-4CAB-A0C2-A31990E347FE}"/>
              </a:ext>
            </a:extLst>
          </p:cNvPr>
          <p:cNvPicPr>
            <a:picLocks noChangeAspect="1"/>
          </p:cNvPicPr>
          <p:nvPr/>
        </p:nvPicPr>
        <p:blipFill rotWithShape="1">
          <a:blip r:embed="rId3"/>
          <a:srcRect l="17713" t="36000" r="17713" b="3801"/>
          <a:stretch/>
        </p:blipFill>
        <p:spPr>
          <a:xfrm>
            <a:off x="329234" y="1340768"/>
            <a:ext cx="8651008" cy="4536504"/>
          </a:xfrm>
          <a:prstGeom prst="rect">
            <a:avLst/>
          </a:prstGeom>
        </p:spPr>
      </p:pic>
    </p:spTree>
    <p:extLst>
      <p:ext uri="{BB962C8B-B14F-4D97-AF65-F5344CB8AC3E}">
        <p14:creationId xmlns:p14="http://schemas.microsoft.com/office/powerpoint/2010/main" val="4214727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B38CF036-2587-475F-A71C-3007DBC42BC1}"/>
              </a:ext>
            </a:extLst>
          </p:cNvPr>
          <p:cNvPicPr>
            <a:picLocks noChangeAspect="1"/>
          </p:cNvPicPr>
          <p:nvPr/>
        </p:nvPicPr>
        <p:blipFill>
          <a:blip r:embed="rId2"/>
          <a:stretch>
            <a:fillRect/>
          </a:stretch>
        </p:blipFill>
        <p:spPr>
          <a:xfrm>
            <a:off x="71076" y="1377845"/>
            <a:ext cx="9001848" cy="5016946"/>
          </a:xfrm>
          <a:prstGeom prst="rect">
            <a:avLst/>
          </a:prstGeom>
        </p:spPr>
      </p:pic>
      <p:sp>
        <p:nvSpPr>
          <p:cNvPr id="3" name="pole tekstowe 2">
            <a:extLst>
              <a:ext uri="{FF2B5EF4-FFF2-40B4-BE49-F238E27FC236}">
                <a16:creationId xmlns:a16="http://schemas.microsoft.com/office/drawing/2014/main" id="{8C8B718C-8EC1-4CF7-A5F0-A79B18FFEB83}"/>
              </a:ext>
            </a:extLst>
          </p:cNvPr>
          <p:cNvSpPr txBox="1"/>
          <p:nvPr/>
        </p:nvSpPr>
        <p:spPr>
          <a:xfrm>
            <a:off x="196602" y="194447"/>
            <a:ext cx="8191822" cy="1200329"/>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3600" b="1" dirty="0">
                <a:solidFill>
                  <a:schemeClr val="tx1"/>
                </a:solidFill>
              </a:rPr>
              <a:t>Method of scanning the city in the example of Amsterdam and Glasgow.</a:t>
            </a:r>
            <a:endParaRPr lang="pl-PL" sz="1100" dirty="0">
              <a:solidFill>
                <a:schemeClr val="tx1"/>
              </a:solidFill>
            </a:endParaRPr>
          </a:p>
        </p:txBody>
      </p:sp>
    </p:spTree>
    <p:extLst>
      <p:ext uri="{BB962C8B-B14F-4D97-AF65-F5344CB8AC3E}">
        <p14:creationId xmlns:p14="http://schemas.microsoft.com/office/powerpoint/2010/main" val="3654547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8C8B718C-8EC1-4CF7-A5F0-A79B18FFEB83}"/>
              </a:ext>
            </a:extLst>
          </p:cNvPr>
          <p:cNvSpPr txBox="1"/>
          <p:nvPr/>
        </p:nvSpPr>
        <p:spPr>
          <a:xfrm>
            <a:off x="196602" y="194447"/>
            <a:ext cx="8191822" cy="1200329"/>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3600" b="1" dirty="0">
                <a:solidFill>
                  <a:schemeClr val="tx1"/>
                </a:solidFill>
              </a:rPr>
              <a:t>Method of scanning the city in the example of Amsterdam and Glasgow.</a:t>
            </a:r>
            <a:endParaRPr lang="pl-PL" sz="1100" dirty="0">
              <a:solidFill>
                <a:schemeClr val="tx1"/>
              </a:solidFill>
            </a:endParaRPr>
          </a:p>
        </p:txBody>
      </p:sp>
      <p:pic>
        <p:nvPicPr>
          <p:cNvPr id="4" name="Obraz 3">
            <a:extLst>
              <a:ext uri="{FF2B5EF4-FFF2-40B4-BE49-F238E27FC236}">
                <a16:creationId xmlns:a16="http://schemas.microsoft.com/office/drawing/2014/main" id="{FE495762-67F6-46A2-8898-05A7A578D079}"/>
              </a:ext>
            </a:extLst>
          </p:cNvPr>
          <p:cNvPicPr>
            <a:picLocks noChangeAspect="1"/>
          </p:cNvPicPr>
          <p:nvPr/>
        </p:nvPicPr>
        <p:blipFill rotWithShape="1">
          <a:blip r:embed="rId2"/>
          <a:srcRect l="17712" t="34600" r="20075" b="5200"/>
          <a:stretch/>
        </p:blipFill>
        <p:spPr>
          <a:xfrm>
            <a:off x="255917" y="1407769"/>
            <a:ext cx="8632165" cy="4698520"/>
          </a:xfrm>
          <a:prstGeom prst="rect">
            <a:avLst/>
          </a:prstGeom>
        </p:spPr>
      </p:pic>
    </p:spTree>
    <p:extLst>
      <p:ext uri="{BB962C8B-B14F-4D97-AF65-F5344CB8AC3E}">
        <p14:creationId xmlns:p14="http://schemas.microsoft.com/office/powerpoint/2010/main" val="2709650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8C8B718C-8EC1-4CF7-A5F0-A79B18FFEB83}"/>
              </a:ext>
            </a:extLst>
          </p:cNvPr>
          <p:cNvSpPr txBox="1"/>
          <p:nvPr/>
        </p:nvSpPr>
        <p:spPr>
          <a:xfrm>
            <a:off x="196602" y="194447"/>
            <a:ext cx="8191822" cy="646331"/>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3600" b="1" dirty="0">
                <a:solidFill>
                  <a:schemeClr val="tx1"/>
                </a:solidFill>
              </a:rPr>
              <a:t>Method of scanning the city.</a:t>
            </a:r>
            <a:endParaRPr lang="pl-PL" sz="1100" dirty="0">
              <a:solidFill>
                <a:schemeClr val="tx1"/>
              </a:solidFill>
            </a:endParaRPr>
          </a:p>
        </p:txBody>
      </p:sp>
      <p:pic>
        <p:nvPicPr>
          <p:cNvPr id="2" name="Obraz 1">
            <a:extLst>
              <a:ext uri="{FF2B5EF4-FFF2-40B4-BE49-F238E27FC236}">
                <a16:creationId xmlns:a16="http://schemas.microsoft.com/office/drawing/2014/main" id="{FE5F2E54-61F7-4715-AD29-A638A172C1CB}"/>
              </a:ext>
            </a:extLst>
          </p:cNvPr>
          <p:cNvPicPr>
            <a:picLocks noChangeAspect="1"/>
          </p:cNvPicPr>
          <p:nvPr/>
        </p:nvPicPr>
        <p:blipFill rotWithShape="1">
          <a:blip r:embed="rId2"/>
          <a:srcRect l="17713" t="16401" r="20076" b="6601"/>
          <a:stretch/>
        </p:blipFill>
        <p:spPr>
          <a:xfrm>
            <a:off x="323527" y="840779"/>
            <a:ext cx="8363621" cy="5822774"/>
          </a:xfrm>
          <a:prstGeom prst="rect">
            <a:avLst/>
          </a:prstGeom>
        </p:spPr>
      </p:pic>
    </p:spTree>
    <p:extLst>
      <p:ext uri="{BB962C8B-B14F-4D97-AF65-F5344CB8AC3E}">
        <p14:creationId xmlns:p14="http://schemas.microsoft.com/office/powerpoint/2010/main" val="4114293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descr="Obraz zawierający zewnętrzne, niebo, ruch uliczny, ulica&#10;&#10;Opis wygenerowany przy bardzo wysokim poziomie pewności">
            <a:extLst>
              <a:ext uri="{FF2B5EF4-FFF2-40B4-BE49-F238E27FC236}">
                <a16:creationId xmlns:a16="http://schemas.microsoft.com/office/drawing/2014/main" id="{4F6897DC-2334-4CFC-AF76-407CFA8B2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Owal 18">
            <a:extLst>
              <a:ext uri="{FF2B5EF4-FFF2-40B4-BE49-F238E27FC236}">
                <a16:creationId xmlns:a16="http://schemas.microsoft.com/office/drawing/2014/main" id="{41717DCA-04B0-405C-BCF5-9F32DDE6CD5E}"/>
              </a:ext>
            </a:extLst>
          </p:cNvPr>
          <p:cNvSpPr/>
          <p:nvPr/>
        </p:nvSpPr>
        <p:spPr>
          <a:xfrm>
            <a:off x="1043608" y="194447"/>
            <a:ext cx="6646581" cy="646910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
        <p:nvSpPr>
          <p:cNvPr id="20" name="pole tekstowe 19">
            <a:extLst>
              <a:ext uri="{FF2B5EF4-FFF2-40B4-BE49-F238E27FC236}">
                <a16:creationId xmlns:a16="http://schemas.microsoft.com/office/drawing/2014/main" id="{879FFB52-C84D-48AE-8DCB-BA6A934687D1}"/>
              </a:ext>
            </a:extLst>
          </p:cNvPr>
          <p:cNvSpPr txBox="1"/>
          <p:nvPr/>
        </p:nvSpPr>
        <p:spPr>
          <a:xfrm>
            <a:off x="0" y="0"/>
            <a:ext cx="3295278" cy="707886"/>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pl-PL" sz="4000" dirty="0">
                <a:solidFill>
                  <a:schemeClr val="bg1">
                    <a:lumMod val="75000"/>
                  </a:schemeClr>
                </a:solidFill>
              </a:rPr>
              <a:t>CONCLUSION</a:t>
            </a:r>
            <a:endParaRPr lang="pl-PL" sz="1200" dirty="0">
              <a:solidFill>
                <a:schemeClr val="bg1">
                  <a:lumMod val="75000"/>
                </a:schemeClr>
              </a:solidFill>
            </a:endParaRPr>
          </a:p>
        </p:txBody>
      </p:sp>
      <p:sp>
        <p:nvSpPr>
          <p:cNvPr id="21" name="Prostokąt 20">
            <a:extLst>
              <a:ext uri="{FF2B5EF4-FFF2-40B4-BE49-F238E27FC236}">
                <a16:creationId xmlns:a16="http://schemas.microsoft.com/office/drawing/2014/main" id="{F181C008-A4F7-4390-974D-0FB30D33462E}"/>
              </a:ext>
            </a:extLst>
          </p:cNvPr>
          <p:cNvSpPr/>
          <p:nvPr/>
        </p:nvSpPr>
        <p:spPr>
          <a:xfrm>
            <a:off x="1835697" y="1340768"/>
            <a:ext cx="5400600" cy="4093428"/>
          </a:xfrm>
          <a:prstGeom prst="rect">
            <a:avLst/>
          </a:prstGeom>
        </p:spPr>
        <p:txBody>
          <a:bodyPr wrap="square">
            <a:spAutoFit/>
          </a:bodyPr>
          <a:lstStyle/>
          <a:p>
            <a:r>
              <a:rPr lang="en-US" sz="2000" dirty="0"/>
              <a:t>Conclusions:
These two methods, as seen in the methodological layer, are comparable, so we can expect to implement the CE idea in Poland.
My experience, however, is that we have some caution in implementing a </a:t>
            </a:r>
            <a:endParaRPr lang="pl-PL" sz="2000" dirty="0"/>
          </a:p>
          <a:p>
            <a:r>
              <a:rPr lang="en-US" sz="2000" dirty="0"/>
              <a:t>completely new approach.</a:t>
            </a:r>
            <a:br>
              <a:rPr lang="en-US" sz="2000" dirty="0"/>
            </a:br>
            <a:endParaRPr lang="pl-PL" sz="2000" dirty="0"/>
          </a:p>
          <a:p>
            <a:r>
              <a:rPr lang="en-US" sz="2000" dirty="0"/>
              <a:t>The </a:t>
            </a:r>
            <a:r>
              <a:rPr lang="pl-PL" sz="2000" dirty="0"/>
              <a:t>C</a:t>
            </a:r>
            <a:r>
              <a:rPr lang="en-US" sz="2000" dirty="0" err="1"/>
              <a:t>ities</a:t>
            </a:r>
            <a:r>
              <a:rPr lang="pl-PL" sz="2000" dirty="0"/>
              <a:t> </a:t>
            </a:r>
            <a:r>
              <a:rPr lang="pl-PL" sz="2000" dirty="0" err="1"/>
              <a:t>Council</a:t>
            </a:r>
            <a:r>
              <a:rPr lang="en-US" sz="2000" dirty="0"/>
              <a:t> </a:t>
            </a:r>
            <a:r>
              <a:rPr lang="pl-PL" sz="2000" dirty="0"/>
              <a:t>O</a:t>
            </a:r>
            <a:r>
              <a:rPr lang="en-US" sz="2000" dirty="0" err="1"/>
              <a:t>ffices</a:t>
            </a:r>
            <a:r>
              <a:rPr lang="en-US" sz="2000" dirty="0"/>
              <a:t> prefer to go through evolution than the revolution, so the link between the Circle Economy in Amsterdam and the Polish urban regeneration approach will </a:t>
            </a:r>
            <a:r>
              <a:rPr lang="pl-PL" sz="2000" dirty="0"/>
              <a:t>much </a:t>
            </a:r>
            <a:r>
              <a:rPr lang="pl-PL" sz="2000" dirty="0" err="1"/>
              <a:t>better</a:t>
            </a:r>
            <a:r>
              <a:rPr lang="pl-PL" sz="2000" dirty="0"/>
              <a:t> </a:t>
            </a:r>
            <a:r>
              <a:rPr lang="en-US" sz="2000" dirty="0"/>
              <a:t>facilitated implementation.</a:t>
            </a:r>
            <a:endParaRPr lang="pl-PL" dirty="0"/>
          </a:p>
        </p:txBody>
      </p:sp>
      <p:pic>
        <p:nvPicPr>
          <p:cNvPr id="8" name="Obraz 7">
            <a:extLst>
              <a:ext uri="{FF2B5EF4-FFF2-40B4-BE49-F238E27FC236}">
                <a16:creationId xmlns:a16="http://schemas.microsoft.com/office/drawing/2014/main" id="{41D08200-AE90-4A70-8985-D78BDB990F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Tree>
    <p:extLst>
      <p:ext uri="{BB962C8B-B14F-4D97-AF65-F5344CB8AC3E}">
        <p14:creationId xmlns:p14="http://schemas.microsoft.com/office/powerpoint/2010/main" val="3024908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descr="Obraz zawierający zewnętrzne, niebo, ruch uliczny, ulica&#10;&#10;Opis wygenerowany przy bardzo wysokim poziomie pewności">
            <a:extLst>
              <a:ext uri="{FF2B5EF4-FFF2-40B4-BE49-F238E27FC236}">
                <a16:creationId xmlns:a16="http://schemas.microsoft.com/office/drawing/2014/main" id="{4F6897DC-2334-4CFC-AF76-407CFA8B2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Owal 18">
            <a:extLst>
              <a:ext uri="{FF2B5EF4-FFF2-40B4-BE49-F238E27FC236}">
                <a16:creationId xmlns:a16="http://schemas.microsoft.com/office/drawing/2014/main" id="{41717DCA-04B0-405C-BCF5-9F32DDE6CD5E}"/>
              </a:ext>
            </a:extLst>
          </p:cNvPr>
          <p:cNvSpPr/>
          <p:nvPr/>
        </p:nvSpPr>
        <p:spPr>
          <a:xfrm>
            <a:off x="1043608" y="194447"/>
            <a:ext cx="6646581" cy="646910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
        <p:nvSpPr>
          <p:cNvPr id="20" name="pole tekstowe 19">
            <a:extLst>
              <a:ext uri="{FF2B5EF4-FFF2-40B4-BE49-F238E27FC236}">
                <a16:creationId xmlns:a16="http://schemas.microsoft.com/office/drawing/2014/main" id="{879FFB52-C84D-48AE-8DCB-BA6A934687D1}"/>
              </a:ext>
            </a:extLst>
          </p:cNvPr>
          <p:cNvSpPr txBox="1"/>
          <p:nvPr/>
        </p:nvSpPr>
        <p:spPr>
          <a:xfrm>
            <a:off x="0" y="0"/>
            <a:ext cx="3295278" cy="707886"/>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pl-PL" sz="4000" dirty="0">
                <a:solidFill>
                  <a:schemeClr val="bg1">
                    <a:lumMod val="75000"/>
                  </a:schemeClr>
                </a:solidFill>
              </a:rPr>
              <a:t>CONCLUSION</a:t>
            </a:r>
            <a:endParaRPr lang="pl-PL" sz="1200" dirty="0">
              <a:solidFill>
                <a:schemeClr val="bg1">
                  <a:lumMod val="75000"/>
                </a:schemeClr>
              </a:solidFill>
            </a:endParaRPr>
          </a:p>
        </p:txBody>
      </p:sp>
      <p:sp>
        <p:nvSpPr>
          <p:cNvPr id="21" name="Prostokąt 20">
            <a:extLst>
              <a:ext uri="{FF2B5EF4-FFF2-40B4-BE49-F238E27FC236}">
                <a16:creationId xmlns:a16="http://schemas.microsoft.com/office/drawing/2014/main" id="{F181C008-A4F7-4390-974D-0FB30D33462E}"/>
              </a:ext>
            </a:extLst>
          </p:cNvPr>
          <p:cNvSpPr/>
          <p:nvPr/>
        </p:nvSpPr>
        <p:spPr>
          <a:xfrm>
            <a:off x="1835696" y="1340768"/>
            <a:ext cx="5771677" cy="4185761"/>
          </a:xfrm>
          <a:prstGeom prst="rect">
            <a:avLst/>
          </a:prstGeom>
        </p:spPr>
        <p:txBody>
          <a:bodyPr wrap="square">
            <a:spAutoFit/>
          </a:bodyPr>
          <a:lstStyle/>
          <a:p>
            <a:r>
              <a:rPr lang="en-GB" sz="2400" dirty="0"/>
              <a:t>Conclusions:</a:t>
            </a:r>
            <a:endParaRPr lang="pl-PL" sz="2000" dirty="0"/>
          </a:p>
          <a:p>
            <a:endParaRPr lang="pl-PL" dirty="0"/>
          </a:p>
          <a:p>
            <a:r>
              <a:rPr lang="en-US" sz="2400" dirty="0"/>
              <a:t>Regional self-</a:t>
            </a:r>
            <a:r>
              <a:rPr lang="en-US" sz="2400" dirty="0" err="1"/>
              <a:t>goverment</a:t>
            </a:r>
            <a:r>
              <a:rPr lang="en-US" sz="2400" dirty="0"/>
              <a:t> policy is the best solution to involved all </a:t>
            </a:r>
            <a:r>
              <a:rPr lang="en-US" sz="2400" dirty="0" err="1"/>
              <a:t>steckholders</a:t>
            </a:r>
            <a:r>
              <a:rPr lang="en-US" sz="2400" dirty="0"/>
              <a:t> in circular economy process. </a:t>
            </a:r>
            <a:br>
              <a:rPr lang="pl-PL" sz="2400" dirty="0"/>
            </a:br>
            <a:r>
              <a:rPr lang="en-US" sz="2400" dirty="0"/>
              <a:t>That's way we should </a:t>
            </a:r>
            <a:r>
              <a:rPr lang="en-US" sz="2400" dirty="0" err="1"/>
              <a:t>creat</a:t>
            </a:r>
            <a:r>
              <a:rPr lang="en-US" sz="2400" dirty="0"/>
              <a:t> not just a strategy but </a:t>
            </a:r>
            <a:r>
              <a:rPr lang="en-US" sz="2400" dirty="0" err="1"/>
              <a:t>programmes</a:t>
            </a:r>
            <a:r>
              <a:rPr lang="en-US" sz="2400" dirty="0"/>
              <a:t> documents. </a:t>
            </a:r>
            <a:endParaRPr lang="pl-PL" sz="2400" dirty="0"/>
          </a:p>
          <a:p>
            <a:endParaRPr lang="pl-PL" sz="2400" dirty="0"/>
          </a:p>
          <a:p>
            <a:r>
              <a:rPr lang="en-US" sz="2400" dirty="0"/>
              <a:t>The difference is that </a:t>
            </a:r>
            <a:r>
              <a:rPr lang="en-US" sz="2400" dirty="0" err="1"/>
              <a:t>programmes</a:t>
            </a:r>
            <a:r>
              <a:rPr lang="en-US" sz="2400" dirty="0"/>
              <a:t> have: </a:t>
            </a:r>
            <a:br>
              <a:rPr lang="pl-PL" sz="2400" dirty="0"/>
            </a:br>
            <a:r>
              <a:rPr lang="en-US" sz="2400" dirty="0"/>
              <a:t>action plans, budgets and timetable.</a:t>
            </a:r>
            <a:endParaRPr lang="pl-PL" sz="2400" dirty="0"/>
          </a:p>
          <a:p>
            <a:endParaRPr lang="pl-PL" sz="1600" dirty="0"/>
          </a:p>
          <a:p>
            <a:endParaRPr lang="pl-PL" sz="1600" dirty="0"/>
          </a:p>
        </p:txBody>
      </p:sp>
      <p:pic>
        <p:nvPicPr>
          <p:cNvPr id="8" name="Obraz 7">
            <a:extLst>
              <a:ext uri="{FF2B5EF4-FFF2-40B4-BE49-F238E27FC236}">
                <a16:creationId xmlns:a16="http://schemas.microsoft.com/office/drawing/2014/main" id="{41D08200-AE90-4A70-8985-D78BDB990F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Tree>
    <p:extLst>
      <p:ext uri="{BB962C8B-B14F-4D97-AF65-F5344CB8AC3E}">
        <p14:creationId xmlns:p14="http://schemas.microsoft.com/office/powerpoint/2010/main" val="1555112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EF6E8187-AC22-45FA-84BA-4559BBC59A3C}"/>
              </a:ext>
            </a:extLst>
          </p:cNvPr>
          <p:cNvSpPr txBox="1">
            <a:spLocks/>
          </p:cNvSpPr>
          <p:nvPr/>
        </p:nvSpPr>
        <p:spPr>
          <a:xfrm>
            <a:off x="343269" y="836712"/>
            <a:ext cx="8457462"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pl-PL" sz="2800" b="1" dirty="0"/>
          </a:p>
          <a:p>
            <a:pPr marL="0" indent="0">
              <a:buNone/>
            </a:pPr>
            <a:endParaRPr lang="pl-PL" sz="2800" dirty="0"/>
          </a:p>
          <a:p>
            <a:endParaRPr lang="pl-PL" sz="2800" dirty="0"/>
          </a:p>
          <a:p>
            <a:endParaRPr lang="pl-PL" sz="2800" dirty="0"/>
          </a:p>
        </p:txBody>
      </p:sp>
      <p:sp>
        <p:nvSpPr>
          <p:cNvPr id="4" name="Prostokąt 3">
            <a:extLst>
              <a:ext uri="{FF2B5EF4-FFF2-40B4-BE49-F238E27FC236}">
                <a16:creationId xmlns:a16="http://schemas.microsoft.com/office/drawing/2014/main" id="{5DDF6D75-1551-4DE5-99C3-0813EAE78C47}"/>
              </a:ext>
            </a:extLst>
          </p:cNvPr>
          <p:cNvSpPr/>
          <p:nvPr/>
        </p:nvSpPr>
        <p:spPr>
          <a:xfrm>
            <a:off x="343269" y="1166843"/>
            <a:ext cx="8457462" cy="1631216"/>
          </a:xfrm>
          <a:prstGeom prst="rect">
            <a:avLst/>
          </a:prstGeom>
        </p:spPr>
        <p:txBody>
          <a:bodyPr wrap="square">
            <a:spAutoFit/>
          </a:bodyPr>
          <a:lstStyle/>
          <a:p>
            <a:endParaRPr lang="pl-PL" sz="2800" dirty="0"/>
          </a:p>
          <a:p>
            <a:endParaRPr lang="pl-PL" dirty="0"/>
          </a:p>
          <a:p>
            <a:endParaRPr lang="pl-PL" dirty="0"/>
          </a:p>
          <a:p>
            <a:endParaRPr lang="pl-PL" dirty="0"/>
          </a:p>
          <a:p>
            <a:endParaRPr lang="pl-PL" dirty="0"/>
          </a:p>
        </p:txBody>
      </p:sp>
      <p:pic>
        <p:nvPicPr>
          <p:cNvPr id="6" name="Obraz 5" descr="Obraz zawierający śnieg, zewnętrzne, przyroda, niebo&#10;&#10;Opis wygenerowany przy bardzo wysokim poziomie pewności">
            <a:extLst>
              <a:ext uri="{FF2B5EF4-FFF2-40B4-BE49-F238E27FC236}">
                <a16:creationId xmlns:a16="http://schemas.microsoft.com/office/drawing/2014/main" id="{9DEA0632-5312-44E6-B269-8CCC08308C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600" y="-13968"/>
            <a:ext cx="10287820" cy="6858000"/>
          </a:xfrm>
          <a:prstGeom prst="rect">
            <a:avLst/>
          </a:prstGeom>
        </p:spPr>
      </p:pic>
      <p:pic>
        <p:nvPicPr>
          <p:cNvPr id="7" name="Obraz 6">
            <a:extLst>
              <a:ext uri="{FF2B5EF4-FFF2-40B4-BE49-F238E27FC236}">
                <a16:creationId xmlns:a16="http://schemas.microsoft.com/office/drawing/2014/main" id="{5DA3F2B8-E4E5-4A90-A9C3-55E7F3D1F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146570"/>
            <a:ext cx="1683085" cy="1189866"/>
          </a:xfrm>
          <a:prstGeom prst="rect">
            <a:avLst/>
          </a:prstGeom>
        </p:spPr>
      </p:pic>
      <p:sp>
        <p:nvSpPr>
          <p:cNvPr id="9" name="Prostokąt 8">
            <a:extLst>
              <a:ext uri="{FF2B5EF4-FFF2-40B4-BE49-F238E27FC236}">
                <a16:creationId xmlns:a16="http://schemas.microsoft.com/office/drawing/2014/main" id="{A38BCDF4-57F8-43ED-AA6B-081E907FEDDB}"/>
              </a:ext>
            </a:extLst>
          </p:cNvPr>
          <p:cNvSpPr/>
          <p:nvPr/>
        </p:nvSpPr>
        <p:spPr>
          <a:xfrm>
            <a:off x="2807804" y="3141736"/>
            <a:ext cx="3528392" cy="8513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400" b="1" dirty="0" err="1">
                <a:solidFill>
                  <a:schemeClr val="bg1"/>
                </a:solidFill>
              </a:rPr>
              <a:t>Thank</a:t>
            </a:r>
            <a:r>
              <a:rPr lang="pl-PL" sz="4400" b="1" dirty="0">
                <a:solidFill>
                  <a:schemeClr val="bg1"/>
                </a:solidFill>
              </a:rPr>
              <a:t> </a:t>
            </a:r>
            <a:r>
              <a:rPr lang="pl-PL" sz="4400" b="1" dirty="0" err="1">
                <a:solidFill>
                  <a:schemeClr val="bg1"/>
                </a:solidFill>
              </a:rPr>
              <a:t>You</a:t>
            </a:r>
            <a:endParaRPr lang="pl-PL" sz="4400" b="1" dirty="0">
              <a:solidFill>
                <a:schemeClr val="bg1"/>
              </a:solidFill>
            </a:endParaRPr>
          </a:p>
        </p:txBody>
      </p:sp>
      <p:sp>
        <p:nvSpPr>
          <p:cNvPr id="10" name="Prostokąt 9">
            <a:extLst>
              <a:ext uri="{FF2B5EF4-FFF2-40B4-BE49-F238E27FC236}">
                <a16:creationId xmlns:a16="http://schemas.microsoft.com/office/drawing/2014/main" id="{B03B8FB2-FC75-44C5-BB10-093B6084C09E}"/>
              </a:ext>
            </a:extLst>
          </p:cNvPr>
          <p:cNvSpPr/>
          <p:nvPr/>
        </p:nvSpPr>
        <p:spPr>
          <a:xfrm>
            <a:off x="3299760" y="4036554"/>
            <a:ext cx="2544479" cy="369332"/>
          </a:xfrm>
          <a:prstGeom prst="rect">
            <a:avLst/>
          </a:prstGeom>
        </p:spPr>
        <p:txBody>
          <a:bodyPr wrap="none">
            <a:spAutoFit/>
          </a:bodyPr>
          <a:lstStyle/>
          <a:p>
            <a:r>
              <a:rPr lang="pl-PL" b="1" dirty="0"/>
              <a:t>www.phenohorizon.com</a:t>
            </a:r>
          </a:p>
        </p:txBody>
      </p:sp>
    </p:spTree>
    <p:extLst>
      <p:ext uri="{BB962C8B-B14F-4D97-AF65-F5344CB8AC3E}">
        <p14:creationId xmlns:p14="http://schemas.microsoft.com/office/powerpoint/2010/main" val="3119994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51777CE8-3A4F-438B-81F9-7CDF05455F97}"/>
              </a:ext>
            </a:extLst>
          </p:cNvPr>
          <p:cNvSpPr/>
          <p:nvPr/>
        </p:nvSpPr>
        <p:spPr>
          <a:xfrm>
            <a:off x="115566" y="5725951"/>
            <a:ext cx="9028434" cy="923330"/>
          </a:xfrm>
          <a:prstGeom prst="rect">
            <a:avLst/>
          </a:prstGeom>
        </p:spPr>
        <p:txBody>
          <a:bodyPr wrap="square">
            <a:spAutoFit/>
          </a:bodyPr>
          <a:lstStyle/>
          <a:p>
            <a:r>
              <a:rPr lang="en-US" b="1" dirty="0" err="1"/>
              <a:t>Pheno</a:t>
            </a:r>
            <a:r>
              <a:rPr lang="en-US" b="1" dirty="0"/>
              <a:t> Horizon </a:t>
            </a:r>
            <a:r>
              <a:rPr lang="en-US" dirty="0"/>
              <a:t>is an </a:t>
            </a:r>
            <a:r>
              <a:rPr lang="pl-PL" b="1" dirty="0"/>
              <a:t>A</a:t>
            </a:r>
            <a:r>
              <a:rPr lang="en-US" b="1" dirty="0" err="1"/>
              <a:t>dvisory</a:t>
            </a:r>
            <a:r>
              <a:rPr lang="en-US" b="1" dirty="0"/>
              <a:t> </a:t>
            </a:r>
            <a:r>
              <a:rPr lang="pl-PL" b="1" dirty="0"/>
              <a:t>O</a:t>
            </a:r>
            <a:r>
              <a:rPr lang="en-US" b="1" dirty="0" err="1"/>
              <a:t>ffice</a:t>
            </a:r>
            <a:r>
              <a:rPr lang="en-US" dirty="0"/>
              <a:t> focused on development-related activities. Our main task is to build bridges between </a:t>
            </a:r>
            <a:r>
              <a:rPr lang="pl-PL" dirty="0" err="1"/>
              <a:t>self</a:t>
            </a:r>
            <a:r>
              <a:rPr lang="pl-PL" dirty="0"/>
              <a:t>-</a:t>
            </a:r>
            <a:r>
              <a:rPr lang="en-US" dirty="0"/>
              <a:t>government and commercial companies in the process of searching for effective solutions.</a:t>
            </a:r>
            <a:endParaRPr lang="pl-PL" dirty="0"/>
          </a:p>
        </p:txBody>
      </p:sp>
      <p:sp>
        <p:nvSpPr>
          <p:cNvPr id="8" name="pole tekstowe 7">
            <a:extLst>
              <a:ext uri="{FF2B5EF4-FFF2-40B4-BE49-F238E27FC236}">
                <a16:creationId xmlns:a16="http://schemas.microsoft.com/office/drawing/2014/main" id="{24EE278A-BF8F-459C-8E36-3D952978D9A1}"/>
              </a:ext>
            </a:extLst>
          </p:cNvPr>
          <p:cNvSpPr txBox="1"/>
          <p:nvPr/>
        </p:nvSpPr>
        <p:spPr>
          <a:xfrm>
            <a:off x="196602" y="194447"/>
            <a:ext cx="7759774" cy="707886"/>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pl-PL" sz="4000" dirty="0">
                <a:solidFill>
                  <a:schemeClr val="tx1"/>
                </a:solidFill>
              </a:rPr>
              <a:t>PHENO HORIZON OLP Ltd. Company</a:t>
            </a:r>
            <a:endParaRPr lang="pl-PL" sz="1200" dirty="0">
              <a:solidFill>
                <a:schemeClr val="tx1"/>
              </a:solidFill>
            </a:endParaRPr>
          </a:p>
        </p:txBody>
      </p:sp>
      <p:pic>
        <p:nvPicPr>
          <p:cNvPr id="9" name="Obraz 8">
            <a:extLst>
              <a:ext uri="{FF2B5EF4-FFF2-40B4-BE49-F238E27FC236}">
                <a16:creationId xmlns:a16="http://schemas.microsoft.com/office/drawing/2014/main" id="{7075949B-49FF-490A-AFD1-681CCC0CD2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pic>
        <p:nvPicPr>
          <p:cNvPr id="10" name="Obraz 9" descr="Obraz zawierający tekst&#10;&#10;Opis wygenerowany przy bardzo wysokim poziomie pewności">
            <a:extLst>
              <a:ext uri="{FF2B5EF4-FFF2-40B4-BE49-F238E27FC236}">
                <a16:creationId xmlns:a16="http://schemas.microsoft.com/office/drawing/2014/main" id="{3BA78367-13D9-49A9-A86A-3D908A070A93}"/>
              </a:ext>
            </a:extLst>
          </p:cNvPr>
          <p:cNvPicPr>
            <a:picLocks noChangeAspect="1"/>
          </p:cNvPicPr>
          <p:nvPr/>
        </p:nvPicPr>
        <p:blipFill rotWithShape="1">
          <a:blip r:embed="rId3">
            <a:extLst>
              <a:ext uri="{28A0092B-C50C-407E-A947-70E740481C1C}">
                <a14:useLocalDpi xmlns:a14="http://schemas.microsoft.com/office/drawing/2010/main" val="0"/>
              </a:ext>
            </a:extLst>
          </a:blip>
          <a:srcRect l="4326" t="4846" b="23659"/>
          <a:stretch/>
        </p:blipFill>
        <p:spPr>
          <a:xfrm>
            <a:off x="119549" y="1376772"/>
            <a:ext cx="8748464" cy="4104456"/>
          </a:xfrm>
          <a:prstGeom prst="rect">
            <a:avLst/>
          </a:prstGeom>
        </p:spPr>
      </p:pic>
    </p:spTree>
    <p:extLst>
      <p:ext uri="{BB962C8B-B14F-4D97-AF65-F5344CB8AC3E}">
        <p14:creationId xmlns:p14="http://schemas.microsoft.com/office/powerpoint/2010/main" val="2600146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27DCD128-8BBF-40FF-8C00-DE0A03E07B4B}"/>
              </a:ext>
            </a:extLst>
          </p:cNvPr>
          <p:cNvSpPr/>
          <p:nvPr/>
        </p:nvSpPr>
        <p:spPr>
          <a:xfrm>
            <a:off x="503548" y="1164134"/>
            <a:ext cx="8136904" cy="5693866"/>
          </a:xfrm>
          <a:prstGeom prst="rect">
            <a:avLst/>
          </a:prstGeom>
        </p:spPr>
        <p:txBody>
          <a:bodyPr wrap="square">
            <a:spAutoFit/>
          </a:bodyPr>
          <a:lstStyle/>
          <a:p>
            <a:pPr marL="971550" lvl="1" indent="-514350">
              <a:buAutoNum type="arabicPeriod"/>
            </a:pPr>
            <a:r>
              <a:rPr lang="en-US" sz="3200" b="1" dirty="0"/>
              <a:t>Is the CE idea</a:t>
            </a:r>
            <a:r>
              <a:rPr lang="pl-PL" sz="3200" b="1" dirty="0"/>
              <a:t> </a:t>
            </a:r>
            <a:r>
              <a:rPr lang="pl-PL" sz="3200" b="1" dirty="0" err="1"/>
              <a:t>sth</a:t>
            </a:r>
            <a:r>
              <a:rPr lang="en-US" sz="3200" b="1" dirty="0"/>
              <a:t> new?
Are other processes of change in Poland a combination of ideas, tools that will help in the implementation of CE?</a:t>
            </a:r>
            <a:endParaRPr lang="pl-PL" sz="3200" b="1" dirty="0"/>
          </a:p>
          <a:p>
            <a:pPr marL="971550" lvl="1" indent="-514350">
              <a:buAutoNum type="arabicPeriod"/>
            </a:pPr>
            <a:r>
              <a:rPr lang="en-US" sz="2000" b="1" dirty="0"/>
              <a:t>Model of the </a:t>
            </a:r>
            <a:r>
              <a:rPr lang="en-US" sz="2000" b="1" dirty="0" err="1"/>
              <a:t>revitalising</a:t>
            </a:r>
            <a:r>
              <a:rPr lang="en-US" sz="2000" b="1" dirty="0"/>
              <a:t> process in the </a:t>
            </a:r>
            <a:r>
              <a:rPr lang="en-US" sz="2000" b="1" dirty="0" err="1"/>
              <a:t>Pabianice</a:t>
            </a:r>
            <a:r>
              <a:rPr lang="en-US" sz="2000" b="1" dirty="0"/>
              <a:t> City example.</a:t>
            </a:r>
            <a:r>
              <a:rPr lang="en-US" sz="3200" b="1" dirty="0"/>
              <a:t>
What are the implementation mechanisms for CE?
</a:t>
            </a:r>
            <a:r>
              <a:rPr lang="en-US" sz="2000" b="1" dirty="0"/>
              <a:t>Method of scanning the city in the example of Amsterdam and Glasgow. </a:t>
            </a:r>
            <a:r>
              <a:rPr lang="en-US" sz="3200" b="1" dirty="0"/>
              <a:t>
</a:t>
            </a:r>
            <a:r>
              <a:rPr lang="pl-PL" sz="3200" b="1" dirty="0" err="1"/>
              <a:t>Conclusion</a:t>
            </a:r>
            <a:r>
              <a:rPr lang="en-US" sz="3200" b="1" dirty="0"/>
              <a:t>.</a:t>
            </a:r>
            <a:endParaRPr lang="pl-PL" sz="3200" b="1" dirty="0"/>
          </a:p>
          <a:p>
            <a:pPr lvl="1"/>
            <a:endParaRPr lang="pl-PL" sz="4400" b="1" dirty="0">
              <a:solidFill>
                <a:srgbClr val="FF0000"/>
              </a:solidFill>
            </a:endParaRPr>
          </a:p>
        </p:txBody>
      </p:sp>
      <p:pic>
        <p:nvPicPr>
          <p:cNvPr id="3" name="Obraz 2">
            <a:extLst>
              <a:ext uri="{FF2B5EF4-FFF2-40B4-BE49-F238E27FC236}">
                <a16:creationId xmlns:a16="http://schemas.microsoft.com/office/drawing/2014/main" id="{D222137D-721B-4FBF-AD63-94BE53FA6D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
        <p:nvSpPr>
          <p:cNvPr id="4" name="pole tekstowe 3">
            <a:extLst>
              <a:ext uri="{FF2B5EF4-FFF2-40B4-BE49-F238E27FC236}">
                <a16:creationId xmlns:a16="http://schemas.microsoft.com/office/drawing/2014/main" id="{910E3B05-06DE-49EF-857E-FA1198B0FDA1}"/>
              </a:ext>
            </a:extLst>
          </p:cNvPr>
          <p:cNvSpPr txBox="1"/>
          <p:nvPr/>
        </p:nvSpPr>
        <p:spPr>
          <a:xfrm>
            <a:off x="196602" y="194447"/>
            <a:ext cx="6031582" cy="707886"/>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pl-PL" sz="4000" b="1" dirty="0">
                <a:solidFill>
                  <a:schemeClr val="tx1"/>
                </a:solidFill>
              </a:rPr>
              <a:t>OUTLINE</a:t>
            </a:r>
            <a:endParaRPr lang="pl-PL" sz="4000" dirty="0">
              <a:solidFill>
                <a:schemeClr val="tx1"/>
              </a:solidFill>
            </a:endParaRPr>
          </a:p>
        </p:txBody>
      </p:sp>
    </p:spTree>
    <p:extLst>
      <p:ext uri="{BB962C8B-B14F-4D97-AF65-F5344CB8AC3E}">
        <p14:creationId xmlns:p14="http://schemas.microsoft.com/office/powerpoint/2010/main" val="1707982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51777CE8-3A4F-438B-81F9-7CDF05455F97}"/>
              </a:ext>
            </a:extLst>
          </p:cNvPr>
          <p:cNvSpPr/>
          <p:nvPr/>
        </p:nvSpPr>
        <p:spPr>
          <a:xfrm>
            <a:off x="96856" y="5849626"/>
            <a:ext cx="9028434" cy="923330"/>
          </a:xfrm>
          <a:prstGeom prst="rect">
            <a:avLst/>
          </a:prstGeom>
        </p:spPr>
        <p:txBody>
          <a:bodyPr wrap="square">
            <a:spAutoFit/>
          </a:bodyPr>
          <a:lstStyle/>
          <a:p>
            <a:r>
              <a:rPr lang="en-US" dirty="0"/>
              <a:t>The </a:t>
            </a:r>
            <a:r>
              <a:rPr lang="en-US" dirty="0" err="1"/>
              <a:t>Pheno</a:t>
            </a:r>
            <a:r>
              <a:rPr lang="en-US" dirty="0"/>
              <a:t> Horizon joined the </a:t>
            </a:r>
            <a:r>
              <a:rPr lang="en-US" dirty="0" err="1"/>
              <a:t>REPAiR</a:t>
            </a:r>
            <a:r>
              <a:rPr lang="en-US" dirty="0"/>
              <a:t> Project consortium in 2015 year. Since October 2016, we are looking together for solutions to analyze and effectively implement the principles of development with respect to the CE </a:t>
            </a:r>
            <a:r>
              <a:rPr lang="pl-PL" dirty="0" err="1"/>
              <a:t>principles</a:t>
            </a:r>
            <a:r>
              <a:rPr lang="en-US" dirty="0"/>
              <a:t>.</a:t>
            </a:r>
            <a:r>
              <a:rPr lang="pl-PL" dirty="0"/>
              <a:t> </a:t>
            </a:r>
          </a:p>
        </p:txBody>
      </p:sp>
      <p:pic>
        <p:nvPicPr>
          <p:cNvPr id="9" name="Obraz 8">
            <a:extLst>
              <a:ext uri="{FF2B5EF4-FFF2-40B4-BE49-F238E27FC236}">
                <a16:creationId xmlns:a16="http://schemas.microsoft.com/office/drawing/2014/main" id="{7075949B-49FF-490A-AFD1-681CCC0CD2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pic>
        <p:nvPicPr>
          <p:cNvPr id="6" name="Picture 2">
            <a:extLst>
              <a:ext uri="{FF2B5EF4-FFF2-40B4-BE49-F238E27FC236}">
                <a16:creationId xmlns:a16="http://schemas.microsoft.com/office/drawing/2014/main" id="{B86A3D44-D454-4CFF-93F8-70D6C6A23E0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59726" y="1517165"/>
            <a:ext cx="7784274" cy="4208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pole tekstowe 11">
            <a:extLst>
              <a:ext uri="{FF2B5EF4-FFF2-40B4-BE49-F238E27FC236}">
                <a16:creationId xmlns:a16="http://schemas.microsoft.com/office/drawing/2014/main" id="{55552567-EA00-49F0-9A9C-1D7352A21155}"/>
              </a:ext>
            </a:extLst>
          </p:cNvPr>
          <p:cNvSpPr txBox="1"/>
          <p:nvPr/>
        </p:nvSpPr>
        <p:spPr>
          <a:xfrm>
            <a:off x="196602" y="194447"/>
            <a:ext cx="7759774" cy="1200329"/>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pl-PL" sz="3600" dirty="0">
                <a:solidFill>
                  <a:schemeClr val="tx1"/>
                </a:solidFill>
              </a:rPr>
              <a:t>Resource </a:t>
            </a:r>
            <a:r>
              <a:rPr lang="pl-PL" sz="3600" dirty="0" err="1">
                <a:solidFill>
                  <a:schemeClr val="tx1"/>
                </a:solidFill>
              </a:rPr>
              <a:t>Managemnt</a:t>
            </a:r>
            <a:r>
              <a:rPr lang="pl-PL" sz="3600" dirty="0">
                <a:solidFill>
                  <a:schemeClr val="tx1"/>
                </a:solidFill>
              </a:rPr>
              <a:t> in </a:t>
            </a:r>
            <a:r>
              <a:rPr lang="pl-PL" sz="3600" dirty="0" err="1">
                <a:solidFill>
                  <a:schemeClr val="tx1"/>
                </a:solidFill>
              </a:rPr>
              <a:t>PERi-urban</a:t>
            </a:r>
            <a:r>
              <a:rPr lang="pl-PL" sz="3600" dirty="0">
                <a:solidFill>
                  <a:schemeClr val="tx1"/>
                </a:solidFill>
              </a:rPr>
              <a:t> </a:t>
            </a:r>
            <a:r>
              <a:rPr lang="pl-PL" sz="3600" dirty="0" err="1">
                <a:solidFill>
                  <a:schemeClr val="tx1"/>
                </a:solidFill>
              </a:rPr>
              <a:t>Areas</a:t>
            </a:r>
            <a:r>
              <a:rPr lang="pl-PL" sz="3600" dirty="0">
                <a:solidFill>
                  <a:schemeClr val="tx1"/>
                </a:solidFill>
              </a:rPr>
              <a:t>: </a:t>
            </a:r>
            <a:r>
              <a:rPr lang="pl-PL" sz="3600" dirty="0" err="1">
                <a:solidFill>
                  <a:schemeClr val="tx1"/>
                </a:solidFill>
              </a:rPr>
              <a:t>Going</a:t>
            </a:r>
            <a:r>
              <a:rPr lang="pl-PL" sz="3600" dirty="0">
                <a:solidFill>
                  <a:schemeClr val="tx1"/>
                </a:solidFill>
              </a:rPr>
              <a:t> Beyond Urban </a:t>
            </a:r>
            <a:r>
              <a:rPr lang="pl-PL" sz="3600" dirty="0" err="1">
                <a:solidFill>
                  <a:schemeClr val="tx1"/>
                </a:solidFill>
              </a:rPr>
              <a:t>Metabolism</a:t>
            </a:r>
            <a:endParaRPr lang="pl-PL" sz="1100" dirty="0">
              <a:solidFill>
                <a:schemeClr val="tx1"/>
              </a:solidFill>
            </a:endParaRPr>
          </a:p>
        </p:txBody>
      </p:sp>
      <p:pic>
        <p:nvPicPr>
          <p:cNvPr id="13" name="image59.png">
            <a:extLst>
              <a:ext uri="{FF2B5EF4-FFF2-40B4-BE49-F238E27FC236}">
                <a16:creationId xmlns:a16="http://schemas.microsoft.com/office/drawing/2014/main" id="{BA42711C-395E-4371-A945-5C166B6D24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4274" y="1495334"/>
            <a:ext cx="1341016" cy="1201327"/>
          </a:xfrm>
          <a:prstGeom prst="rect">
            <a:avLst/>
          </a:prstGeom>
          <a:ln w="12700">
            <a:miter lim="400000"/>
          </a:ln>
        </p:spPr>
      </p:pic>
    </p:spTree>
    <p:extLst>
      <p:ext uri="{BB962C8B-B14F-4D97-AF65-F5344CB8AC3E}">
        <p14:creationId xmlns:p14="http://schemas.microsoft.com/office/powerpoint/2010/main" val="3950473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27DCD128-8BBF-40FF-8C00-DE0A03E07B4B}"/>
              </a:ext>
            </a:extLst>
          </p:cNvPr>
          <p:cNvSpPr/>
          <p:nvPr/>
        </p:nvSpPr>
        <p:spPr>
          <a:xfrm>
            <a:off x="503548" y="1164134"/>
            <a:ext cx="5076564" cy="5632311"/>
          </a:xfrm>
          <a:prstGeom prst="rect">
            <a:avLst/>
          </a:prstGeom>
        </p:spPr>
        <p:txBody>
          <a:bodyPr wrap="square">
            <a:spAutoFit/>
          </a:bodyPr>
          <a:lstStyle/>
          <a:p>
            <a:pPr lvl="1"/>
            <a:r>
              <a:rPr lang="pl-PL" sz="3600" b="1" dirty="0"/>
              <a:t>Daniel </a:t>
            </a:r>
            <a:r>
              <a:rPr lang="en-US" sz="3600" b="1" dirty="0"/>
              <a:t>Bell </a:t>
            </a:r>
            <a:r>
              <a:rPr lang="en-US" sz="2000" dirty="0"/>
              <a:t>(May 10, 1919 – January 25, 2011, Cambridge, Massachusetts) was an American sociologist, professor of Columbia University in New York (1959 – 69) and Harvard University, Cambridge (since 1969).</a:t>
            </a:r>
            <a:endParaRPr lang="pl-PL" sz="2000" dirty="0"/>
          </a:p>
          <a:p>
            <a:pPr lvl="1"/>
            <a:endParaRPr lang="pl-PL" sz="2000" b="1" dirty="0">
              <a:solidFill>
                <a:srgbClr val="FF0000"/>
              </a:solidFill>
            </a:endParaRPr>
          </a:p>
          <a:p>
            <a:pPr lvl="1"/>
            <a:r>
              <a:rPr lang="en-GB" sz="2400" dirty="0"/>
              <a:t>In 1977 Bell has pointed out  the processes of limiting environmental degradation as a strong need for a man</a:t>
            </a:r>
            <a:r>
              <a:rPr lang="pl-PL" sz="2400" dirty="0" err="1"/>
              <a:t>kind</a:t>
            </a:r>
            <a:r>
              <a:rPr lang="pl-PL" sz="2400" dirty="0"/>
              <a:t>.</a:t>
            </a:r>
          </a:p>
          <a:p>
            <a:pPr lvl="1"/>
            <a:endParaRPr lang="pl-PL" sz="2400" dirty="0"/>
          </a:p>
          <a:p>
            <a:pPr lvl="1"/>
            <a:r>
              <a:rPr lang="pl-PL" sz="2000" dirty="0"/>
              <a:t>G</a:t>
            </a:r>
            <a:r>
              <a:rPr lang="en-GB" sz="2000" dirty="0"/>
              <a:t>lass containers which contains preserves for winter serve for many years.</a:t>
            </a:r>
            <a:endParaRPr lang="pl-PL" sz="2000" dirty="0"/>
          </a:p>
          <a:p>
            <a:pPr lvl="1"/>
            <a:r>
              <a:rPr lang="en-GB" sz="2400" dirty="0"/>
              <a:t> </a:t>
            </a:r>
            <a:endParaRPr lang="pl-PL" sz="5400" b="1" dirty="0">
              <a:solidFill>
                <a:srgbClr val="FF0000"/>
              </a:solidFill>
            </a:endParaRPr>
          </a:p>
        </p:txBody>
      </p:sp>
      <p:pic>
        <p:nvPicPr>
          <p:cNvPr id="3" name="Obraz 2">
            <a:extLst>
              <a:ext uri="{FF2B5EF4-FFF2-40B4-BE49-F238E27FC236}">
                <a16:creationId xmlns:a16="http://schemas.microsoft.com/office/drawing/2014/main" id="{D222137D-721B-4FBF-AD63-94BE53FA6D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
        <p:nvSpPr>
          <p:cNvPr id="5" name="pole tekstowe 4">
            <a:extLst>
              <a:ext uri="{FF2B5EF4-FFF2-40B4-BE49-F238E27FC236}">
                <a16:creationId xmlns:a16="http://schemas.microsoft.com/office/drawing/2014/main" id="{421217FF-BA6E-403C-8D14-6DCD0ACF8291}"/>
              </a:ext>
            </a:extLst>
          </p:cNvPr>
          <p:cNvSpPr txBox="1"/>
          <p:nvPr/>
        </p:nvSpPr>
        <p:spPr>
          <a:xfrm>
            <a:off x="196602" y="194447"/>
            <a:ext cx="6031582" cy="707886"/>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4000" b="1" dirty="0">
                <a:solidFill>
                  <a:schemeClr val="tx1"/>
                </a:solidFill>
              </a:rPr>
              <a:t>Is the CE idea </a:t>
            </a:r>
            <a:r>
              <a:rPr lang="pl-PL" sz="4000" b="1" dirty="0" err="1">
                <a:solidFill>
                  <a:schemeClr val="tx1"/>
                </a:solidFill>
              </a:rPr>
              <a:t>sth</a:t>
            </a:r>
            <a:r>
              <a:rPr lang="pl-PL" sz="4000" b="1" dirty="0">
                <a:solidFill>
                  <a:schemeClr val="tx1"/>
                </a:solidFill>
              </a:rPr>
              <a:t> </a:t>
            </a:r>
            <a:r>
              <a:rPr lang="en-US" sz="4000" b="1" dirty="0">
                <a:solidFill>
                  <a:schemeClr val="tx1"/>
                </a:solidFill>
              </a:rPr>
              <a:t>new?</a:t>
            </a:r>
            <a:endParaRPr lang="pl-PL" sz="4000" dirty="0">
              <a:solidFill>
                <a:schemeClr val="tx1"/>
              </a:solidFill>
            </a:endParaRPr>
          </a:p>
        </p:txBody>
      </p:sp>
      <p:pic>
        <p:nvPicPr>
          <p:cNvPr id="7" name="Obraz 6" descr="Obraz zawierający podłoże, stół, zewnętrzne, żywność&#10;&#10;Opis wygenerowany przy bardzo wysokim poziomie pewności">
            <a:extLst>
              <a:ext uri="{FF2B5EF4-FFF2-40B4-BE49-F238E27FC236}">
                <a16:creationId xmlns:a16="http://schemas.microsoft.com/office/drawing/2014/main" id="{9946F585-5309-4F94-A8E4-E856B2D958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926" r="16926"/>
          <a:stretch/>
        </p:blipFill>
        <p:spPr>
          <a:xfrm>
            <a:off x="5913823" y="1916832"/>
            <a:ext cx="3024336" cy="4572000"/>
          </a:xfrm>
          <a:prstGeom prst="rect">
            <a:avLst/>
          </a:prstGeom>
        </p:spPr>
      </p:pic>
    </p:spTree>
    <p:extLst>
      <p:ext uri="{BB962C8B-B14F-4D97-AF65-F5344CB8AC3E}">
        <p14:creationId xmlns:p14="http://schemas.microsoft.com/office/powerpoint/2010/main" val="679072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51777CE8-3A4F-438B-81F9-7CDF05455F97}"/>
              </a:ext>
            </a:extLst>
          </p:cNvPr>
          <p:cNvSpPr/>
          <p:nvPr/>
        </p:nvSpPr>
        <p:spPr>
          <a:xfrm>
            <a:off x="194136" y="4362433"/>
            <a:ext cx="8755728" cy="2492990"/>
          </a:xfrm>
          <a:prstGeom prst="rect">
            <a:avLst/>
          </a:prstGeom>
        </p:spPr>
        <p:txBody>
          <a:bodyPr wrap="square">
            <a:spAutoFit/>
          </a:bodyPr>
          <a:lstStyle/>
          <a:p>
            <a:r>
              <a:rPr lang="en-GB" sz="2400" dirty="0"/>
              <a:t>"Revitalization is a process of deriving from the crisis state degraded areas, conducted in a comprehensive manner, through integrated activities for the local community, space and economy, territorially focused, carried out by stakeholders revitalization based on the communal revitalization program.„</a:t>
            </a:r>
            <a:endParaRPr lang="pl-PL" sz="2400" dirty="0"/>
          </a:p>
          <a:p>
            <a:endParaRPr lang="pl-PL" dirty="0"/>
          </a:p>
          <a:p>
            <a:r>
              <a:rPr lang="en-GB" dirty="0"/>
              <a:t>The Act of 9 October 2015 on revitalization</a:t>
            </a:r>
            <a:endParaRPr lang="pl-PL" dirty="0"/>
          </a:p>
        </p:txBody>
      </p:sp>
      <p:pic>
        <p:nvPicPr>
          <p:cNvPr id="9" name="Obraz 8">
            <a:extLst>
              <a:ext uri="{FF2B5EF4-FFF2-40B4-BE49-F238E27FC236}">
                <a16:creationId xmlns:a16="http://schemas.microsoft.com/office/drawing/2014/main" id="{7075949B-49FF-490A-AFD1-681CCC0CD2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
        <p:nvSpPr>
          <p:cNvPr id="6" name="Prostokąt 5">
            <a:extLst>
              <a:ext uri="{FF2B5EF4-FFF2-40B4-BE49-F238E27FC236}">
                <a16:creationId xmlns:a16="http://schemas.microsoft.com/office/drawing/2014/main" id="{69A8CF63-0D1F-49B9-B996-10513D35EB14}"/>
              </a:ext>
            </a:extLst>
          </p:cNvPr>
          <p:cNvSpPr/>
          <p:nvPr/>
        </p:nvSpPr>
        <p:spPr>
          <a:xfrm>
            <a:off x="2771800" y="1154381"/>
            <a:ext cx="7956698" cy="3108543"/>
          </a:xfrm>
          <a:prstGeom prst="rect">
            <a:avLst/>
          </a:prstGeom>
        </p:spPr>
        <p:txBody>
          <a:bodyPr wrap="square">
            <a:spAutoFit/>
          </a:bodyPr>
          <a:lstStyle/>
          <a:p>
            <a:pPr marL="285750" lvl="0" indent="-285750">
              <a:buFont typeface="Arial" panose="020B0604020202020204" pitchFamily="34" charset="0"/>
              <a:buChar char="•"/>
            </a:pPr>
            <a:r>
              <a:rPr lang="en-US" sz="2800" b="1" dirty="0"/>
              <a:t>Social sphere</a:t>
            </a:r>
            <a:endParaRPr lang="pl-PL" sz="2800" b="1" dirty="0"/>
          </a:p>
          <a:p>
            <a:pPr lvl="0"/>
            <a:r>
              <a:rPr lang="pl-PL" sz="2800" b="1" dirty="0"/>
              <a:t>				and:</a:t>
            </a:r>
            <a:r>
              <a:rPr lang="en-US" sz="2800" b="1" dirty="0"/>
              <a:t>
</a:t>
            </a:r>
            <a:endParaRPr lang="pl-PL" sz="2800" b="1" dirty="0"/>
          </a:p>
          <a:p>
            <a:pPr marL="457200" lvl="0" indent="-457200">
              <a:buFont typeface="Arial" panose="020B0604020202020204" pitchFamily="34" charset="0"/>
              <a:buChar char="•"/>
            </a:pPr>
            <a:r>
              <a:rPr lang="en-US" sz="2800" b="1" dirty="0"/>
              <a:t>Economic sphere
Functional and spatial Sphere
Technical Sphere 
Environmental Sphere</a:t>
            </a:r>
            <a:endParaRPr lang="pl-PL" sz="2800" b="1" dirty="0"/>
          </a:p>
        </p:txBody>
      </p:sp>
      <p:sp>
        <p:nvSpPr>
          <p:cNvPr id="11" name="Strzałka zakrzywiona w prawo 2">
            <a:extLst>
              <a:ext uri="{FF2B5EF4-FFF2-40B4-BE49-F238E27FC236}">
                <a16:creationId xmlns:a16="http://schemas.microsoft.com/office/drawing/2014/main" id="{A06F0F55-3A84-4D8B-AB52-A0648C90C64E}"/>
              </a:ext>
            </a:extLst>
          </p:cNvPr>
          <p:cNvSpPr/>
          <p:nvPr/>
        </p:nvSpPr>
        <p:spPr>
          <a:xfrm>
            <a:off x="934430" y="1394516"/>
            <a:ext cx="1440160" cy="26282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2" name="Prostokąt 1">
            <a:extLst>
              <a:ext uri="{FF2B5EF4-FFF2-40B4-BE49-F238E27FC236}">
                <a16:creationId xmlns:a16="http://schemas.microsoft.com/office/drawing/2014/main" id="{1787BA6C-A7E9-4303-9182-A1B4918F7B0D}"/>
              </a:ext>
            </a:extLst>
          </p:cNvPr>
          <p:cNvSpPr/>
          <p:nvPr/>
        </p:nvSpPr>
        <p:spPr>
          <a:xfrm>
            <a:off x="194136" y="200274"/>
            <a:ext cx="7474208" cy="523220"/>
          </a:xfrm>
          <a:prstGeom prst="rect">
            <a:avLst/>
          </a:prstGeom>
        </p:spPr>
        <p:txBody>
          <a:bodyPr wrap="square">
            <a:spAutoFit/>
          </a:bodyPr>
          <a:lstStyle/>
          <a:p>
            <a:r>
              <a:rPr lang="en-US" sz="2800" b="1" dirty="0"/>
              <a:t>Model of the </a:t>
            </a:r>
            <a:r>
              <a:rPr lang="en-US" sz="2800" b="1" dirty="0" err="1"/>
              <a:t>revitalising</a:t>
            </a:r>
            <a:r>
              <a:rPr lang="en-US" sz="2800" b="1" dirty="0"/>
              <a:t> </a:t>
            </a:r>
            <a:r>
              <a:rPr lang="en-US" sz="2800" b="1" dirty="0" err="1"/>
              <a:t>proces</a:t>
            </a:r>
            <a:r>
              <a:rPr lang="pl-PL" sz="2800" b="1" dirty="0"/>
              <a:t>.</a:t>
            </a:r>
            <a:endParaRPr lang="pl-PL" sz="2800" dirty="0"/>
          </a:p>
        </p:txBody>
      </p:sp>
    </p:spTree>
    <p:extLst>
      <p:ext uri="{BB962C8B-B14F-4D97-AF65-F5344CB8AC3E}">
        <p14:creationId xmlns:p14="http://schemas.microsoft.com/office/powerpoint/2010/main" val="803497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51777CE8-3A4F-438B-81F9-7CDF05455F97}"/>
              </a:ext>
            </a:extLst>
          </p:cNvPr>
          <p:cNvSpPr/>
          <p:nvPr/>
        </p:nvSpPr>
        <p:spPr>
          <a:xfrm>
            <a:off x="115566" y="3789040"/>
            <a:ext cx="9028434" cy="3046988"/>
          </a:xfrm>
          <a:prstGeom prst="rect">
            <a:avLst/>
          </a:prstGeom>
        </p:spPr>
        <p:txBody>
          <a:bodyPr wrap="square">
            <a:spAutoFit/>
          </a:bodyPr>
          <a:lstStyle/>
          <a:p>
            <a:r>
              <a:rPr lang="en-GB" sz="2400" dirty="0"/>
              <a:t>The most important assumptions of the revitalization process include the development of a list of effective activities in the form of projects. The developed activities must be based on local conditions: social potential, designated degraded area and the strength of the local economy. </a:t>
            </a:r>
            <a:endParaRPr lang="pl-PL" sz="2400" dirty="0"/>
          </a:p>
          <a:p>
            <a:r>
              <a:rPr lang="en-GB" sz="2400" dirty="0"/>
              <a:t>The projects provided for in the process of revitalization of a given commune primarily have to solve major problems which exist and affect the deterioration of the quality of life of residents.</a:t>
            </a:r>
            <a:endParaRPr lang="pl-PL" sz="2400" dirty="0"/>
          </a:p>
        </p:txBody>
      </p:sp>
      <p:sp>
        <p:nvSpPr>
          <p:cNvPr id="8" name="pole tekstowe 7">
            <a:extLst>
              <a:ext uri="{FF2B5EF4-FFF2-40B4-BE49-F238E27FC236}">
                <a16:creationId xmlns:a16="http://schemas.microsoft.com/office/drawing/2014/main" id="{24EE278A-BF8F-459C-8E36-3D952978D9A1}"/>
              </a:ext>
            </a:extLst>
          </p:cNvPr>
          <p:cNvSpPr txBox="1"/>
          <p:nvPr/>
        </p:nvSpPr>
        <p:spPr>
          <a:xfrm>
            <a:off x="196602" y="194447"/>
            <a:ext cx="2915816" cy="707886"/>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pl-PL" sz="4000" dirty="0">
                <a:solidFill>
                  <a:schemeClr val="bg1">
                    <a:lumMod val="75000"/>
                  </a:schemeClr>
                </a:solidFill>
              </a:rPr>
              <a:t>PARTNER</a:t>
            </a:r>
            <a:endParaRPr lang="pl-PL" sz="1200" dirty="0">
              <a:solidFill>
                <a:schemeClr val="bg1">
                  <a:lumMod val="75000"/>
                </a:schemeClr>
              </a:solidFill>
            </a:endParaRPr>
          </a:p>
        </p:txBody>
      </p:sp>
      <p:pic>
        <p:nvPicPr>
          <p:cNvPr id="9" name="Obraz 8">
            <a:extLst>
              <a:ext uri="{FF2B5EF4-FFF2-40B4-BE49-F238E27FC236}">
                <a16:creationId xmlns:a16="http://schemas.microsoft.com/office/drawing/2014/main" id="{7075949B-49FF-490A-AFD1-681CCC0CD2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pic>
        <p:nvPicPr>
          <p:cNvPr id="10" name="Obraz 9">
            <a:extLst>
              <a:ext uri="{FF2B5EF4-FFF2-40B4-BE49-F238E27FC236}">
                <a16:creationId xmlns:a16="http://schemas.microsoft.com/office/drawing/2014/main" id="{422CD694-6F88-4136-AB14-210EBF4DB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7584" y="902333"/>
            <a:ext cx="7171803" cy="2660822"/>
          </a:xfrm>
          <a:prstGeom prst="rect">
            <a:avLst/>
          </a:prstGeom>
        </p:spPr>
      </p:pic>
    </p:spTree>
    <p:extLst>
      <p:ext uri="{BB962C8B-B14F-4D97-AF65-F5344CB8AC3E}">
        <p14:creationId xmlns:p14="http://schemas.microsoft.com/office/powerpoint/2010/main" val="1681641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 mapa&#10;&#10;Opis wygenerowany przy bardzo wysokim poziomie pewności">
            <a:extLst>
              <a:ext uri="{FF2B5EF4-FFF2-40B4-BE49-F238E27FC236}">
                <a16:creationId xmlns:a16="http://schemas.microsoft.com/office/drawing/2014/main" id="{01EDCBE4-A2C0-4659-A20B-7F985BF84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800" y="806365"/>
            <a:ext cx="8172400" cy="5348382"/>
          </a:xfrm>
          <a:prstGeom prst="rect">
            <a:avLst/>
          </a:prstGeom>
        </p:spPr>
      </p:pic>
      <p:sp>
        <p:nvSpPr>
          <p:cNvPr id="7" name="Prostokąt 6">
            <a:extLst>
              <a:ext uri="{FF2B5EF4-FFF2-40B4-BE49-F238E27FC236}">
                <a16:creationId xmlns:a16="http://schemas.microsoft.com/office/drawing/2014/main" id="{51777CE8-3A4F-438B-81F9-7CDF05455F97}"/>
              </a:ext>
            </a:extLst>
          </p:cNvPr>
          <p:cNvSpPr/>
          <p:nvPr/>
        </p:nvSpPr>
        <p:spPr>
          <a:xfrm>
            <a:off x="168383" y="6252232"/>
            <a:ext cx="9028434" cy="461665"/>
          </a:xfrm>
          <a:prstGeom prst="rect">
            <a:avLst/>
          </a:prstGeom>
        </p:spPr>
        <p:txBody>
          <a:bodyPr wrap="square">
            <a:spAutoFit/>
          </a:bodyPr>
          <a:lstStyle/>
          <a:p>
            <a:r>
              <a:rPr lang="pl-PL" sz="2400" dirty="0"/>
              <a:t>The map of t</a:t>
            </a:r>
            <a:r>
              <a:rPr lang="en-US" sz="2400" dirty="0"/>
              <a:t>he city of PABIANICE</a:t>
            </a:r>
            <a:r>
              <a:rPr lang="pl-PL" sz="2400" dirty="0"/>
              <a:t>. </a:t>
            </a:r>
            <a:endParaRPr lang="pl-PL" b="1" dirty="0"/>
          </a:p>
        </p:txBody>
      </p:sp>
      <p:sp>
        <p:nvSpPr>
          <p:cNvPr id="11" name="Prostokąt 10">
            <a:extLst>
              <a:ext uri="{FF2B5EF4-FFF2-40B4-BE49-F238E27FC236}">
                <a16:creationId xmlns:a16="http://schemas.microsoft.com/office/drawing/2014/main" id="{FBA7FDE3-1801-4430-A0F0-73D3D8067687}"/>
              </a:ext>
            </a:extLst>
          </p:cNvPr>
          <p:cNvSpPr/>
          <p:nvPr/>
        </p:nvSpPr>
        <p:spPr>
          <a:xfrm>
            <a:off x="200921" y="51339"/>
            <a:ext cx="7474208" cy="954107"/>
          </a:xfrm>
          <a:prstGeom prst="rect">
            <a:avLst/>
          </a:prstGeom>
        </p:spPr>
        <p:txBody>
          <a:bodyPr wrap="square">
            <a:spAutoFit/>
          </a:bodyPr>
          <a:lstStyle/>
          <a:p>
            <a:r>
              <a:rPr lang="en-US" sz="2800" b="1" dirty="0"/>
              <a:t>Model of the </a:t>
            </a:r>
            <a:r>
              <a:rPr lang="en-US" sz="2800" b="1" dirty="0" err="1"/>
              <a:t>revitalising</a:t>
            </a:r>
            <a:r>
              <a:rPr lang="en-US" sz="2800" b="1" dirty="0"/>
              <a:t> process in the </a:t>
            </a:r>
            <a:r>
              <a:rPr lang="en-US" sz="2800" b="1" dirty="0" err="1"/>
              <a:t>Pabianice</a:t>
            </a:r>
            <a:r>
              <a:rPr lang="en-US" sz="2800" b="1" dirty="0"/>
              <a:t> City example</a:t>
            </a:r>
            <a:r>
              <a:rPr lang="pl-PL" sz="2800" b="1" dirty="0"/>
              <a:t>.</a:t>
            </a:r>
            <a:endParaRPr lang="pl-PL" sz="2800" dirty="0"/>
          </a:p>
        </p:txBody>
      </p:sp>
      <p:pic>
        <p:nvPicPr>
          <p:cNvPr id="9" name="Obraz 8">
            <a:extLst>
              <a:ext uri="{FF2B5EF4-FFF2-40B4-BE49-F238E27FC236}">
                <a16:creationId xmlns:a16="http://schemas.microsoft.com/office/drawing/2014/main" id="{7075949B-49FF-490A-AFD1-681CCC0CD2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349" y="136336"/>
            <a:ext cx="1083515" cy="765997"/>
          </a:xfrm>
          <a:prstGeom prst="rect">
            <a:avLst/>
          </a:prstGeom>
        </p:spPr>
      </p:pic>
    </p:spTree>
    <p:extLst>
      <p:ext uri="{BB962C8B-B14F-4D97-AF65-F5344CB8AC3E}">
        <p14:creationId xmlns:p14="http://schemas.microsoft.com/office/powerpoint/2010/main" val="2548865995"/>
      </p:ext>
    </p:extLst>
  </p:cSld>
  <p:clrMapOvr>
    <a:masterClrMapping/>
  </p:clrMapOvr>
</p:sld>
</file>

<file path=ppt/theme/theme1.xml><?xml version="1.0" encoding="utf-8"?>
<a:theme xmlns:a="http://schemas.openxmlformats.org/drawingml/2006/main" name="Motyw pakietu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EE56547-CFBB-40D3-8166-848239781C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Obraz w półokręgu z podkreślonymi łukami</Template>
  <TotalTime>0</TotalTime>
  <Words>962</Words>
  <Application>Microsoft Office PowerPoint</Application>
  <PresentationFormat>Pokaz na ekranie (4:3)</PresentationFormat>
  <Paragraphs>105</Paragraphs>
  <Slides>29</Slides>
  <Notes>1</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29</vt:i4>
      </vt:variant>
    </vt:vector>
  </HeadingPairs>
  <TitlesOfParts>
    <vt:vector size="33" baseType="lpstr">
      <vt:lpstr>Arial</vt:lpstr>
      <vt:lpstr>Calibri</vt:lpstr>
      <vt:lpstr>Times New Roman</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2018-02-08T22:34:03Z</dcterms:created>
  <dcterms:modified xsi:type="dcterms:W3CDTF">2018-04-20T13:12:38Z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TC020116429991</vt:lpwstr>
  </property>
</Properties>
</file>