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280" r:id="rId3"/>
    <p:sldId id="257" r:id="rId4"/>
    <p:sldId id="258" r:id="rId5"/>
    <p:sldId id="277" r:id="rId6"/>
    <p:sldId id="278" r:id="rId7"/>
    <p:sldId id="279" r:id="rId8"/>
    <p:sldId id="276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3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1" autoAdjust="0"/>
    <p:restoredTop sz="94660"/>
  </p:normalViewPr>
  <p:slideViewPr>
    <p:cSldViewPr snapToGrid="0" showGuides="1">
      <p:cViewPr varScale="1">
        <p:scale>
          <a:sx n="87" d="100"/>
          <a:sy n="87" d="100"/>
        </p:scale>
        <p:origin x="221" y="67"/>
      </p:cViewPr>
      <p:guideLst>
        <p:guide orient="horz" pos="2183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4081B9-4DD3-48D2-968C-022C0404BC73}" type="datetimeFigureOut">
              <a:rPr lang="en-US" smtClean="0"/>
              <a:t>4/20/2018</a:t>
            </a:fld>
            <a:endParaRPr lang="en-US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BEA63-8A59-4226-A308-99E44194D2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3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EA63-8A59-4226-A308-99E44194D27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05816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EA63-8A59-4226-A308-99E44194D27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3750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BEA63-8A59-4226-A308-99E44194D27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3781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E05A4-65B0-4058-835E-25BC3A87B324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9091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AA2E1E-005B-49FD-BE66-F26A622EB2B3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35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3DB41A-47B8-4206-8902-B5B96DFF9D6C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52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DB47-E6AF-4D1A-AB51-E13B7D905FB1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4195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D0D58-F2E9-4BA4-8202-DE72318B9AC3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541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634AA-B43D-4460-BB97-F4DDCEFD74F7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07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5A4BC5-093B-46E9-B16D-5C089C61ED8A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994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D18830-0320-4BEF-A6A7-DE20258388BD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792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3F5C-E41E-4767-BFD4-509FA8B01A9E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5005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6AFBD8-963A-4B11-BD0A-FA0D29CE8F53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6179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363CB-6558-4C37-9DBF-446FA74AA2CE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525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53323-E8F6-459B-8439-27C508B783D8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177205-FABC-45C0-8957-100AAD62054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441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312985" y="227171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Green policies and the Circular </a:t>
            </a: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Round Table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418492" y="5093130"/>
            <a:ext cx="9144000" cy="1655762"/>
          </a:xfrm>
        </p:spPr>
        <p:txBody>
          <a:bodyPr/>
          <a:lstStyle/>
          <a:p>
            <a:r>
              <a:rPr lang="hu-HU" b="1" dirty="0" smtClean="0"/>
              <a:t>Márta Somogyvári PhD</a:t>
            </a:r>
          </a:p>
          <a:p>
            <a:r>
              <a:rPr lang="en-US" b="1" dirty="0"/>
              <a:t>University of Pécs</a:t>
            </a:r>
            <a:r>
              <a:rPr lang="en-US" dirty="0"/>
              <a:t>, </a:t>
            </a:r>
            <a:r>
              <a:rPr lang="en-US" b="1" dirty="0"/>
              <a:t>Faculty of Business and </a:t>
            </a:r>
            <a:r>
              <a:rPr lang="en-US" b="1" dirty="0" smtClean="0"/>
              <a:t>Economics</a:t>
            </a:r>
            <a:endParaRPr lang="hu-HU" b="1" dirty="0" smtClean="0"/>
          </a:p>
          <a:p>
            <a:r>
              <a:rPr lang="en-US" b="1" dirty="0"/>
              <a:t>Department of Quantitative Management</a:t>
            </a:r>
          </a:p>
          <a:p>
            <a:endParaRPr lang="en-US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6823" y="57942"/>
            <a:ext cx="10333615" cy="20118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7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E3F5C-E41E-4767-BFD4-509FA8B01A9E}" type="datetime10">
              <a:rPr lang="en-US" smtClean="0"/>
              <a:t>09:56</a:t>
            </a:fld>
            <a:endParaRPr lang="en-US" dirty="0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Szövegdoboz 4"/>
          <p:cNvSpPr txBox="1"/>
          <p:nvPr/>
        </p:nvSpPr>
        <p:spPr>
          <a:xfrm>
            <a:off x="764932" y="1257301"/>
            <a:ext cx="11260015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u-HU" sz="2000" dirty="0" smtClean="0"/>
          </a:p>
          <a:p>
            <a:r>
              <a:rPr lang="en-US" sz="2000" b="1" dirty="0" err="1" smtClean="0"/>
              <a:t>Gergely</a:t>
            </a:r>
            <a:r>
              <a:rPr lang="en-US" sz="2000" b="1" dirty="0" smtClean="0"/>
              <a:t> </a:t>
            </a:r>
            <a:r>
              <a:rPr lang="en-US" sz="2000" b="1" dirty="0" err="1"/>
              <a:t>Tóth</a:t>
            </a:r>
            <a:r>
              <a:rPr lang="en-US" sz="2000" b="1" dirty="0"/>
              <a:t> </a:t>
            </a:r>
            <a:r>
              <a:rPr lang="en-US" sz="2000" dirty="0"/>
              <a:t>(KÖVET Association for Sustainable Economies – secretary general; University of </a:t>
            </a:r>
            <a:r>
              <a:rPr lang="en-US" sz="2000" dirty="0" err="1"/>
              <a:t>Kaposvár</a:t>
            </a:r>
            <a:r>
              <a:rPr lang="en-US" sz="2000" dirty="0"/>
              <a:t> – professor); </a:t>
            </a:r>
            <a:endParaRPr lang="hu-HU" sz="2000" dirty="0" smtClean="0"/>
          </a:p>
          <a:p>
            <a:endParaRPr lang="hu-HU" sz="2000" dirty="0" smtClean="0"/>
          </a:p>
          <a:p>
            <a:r>
              <a:rPr lang="en-US" sz="2000" b="1" dirty="0" smtClean="0"/>
              <a:t>Sylvia </a:t>
            </a:r>
            <a:r>
              <a:rPr lang="en-US" sz="2000" b="1" dirty="0" err="1"/>
              <a:t>Graczka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hu-HU" sz="2000" dirty="0" smtClean="0"/>
              <a:t>(</a:t>
            </a:r>
            <a:r>
              <a:rPr lang="en-US" sz="2000" dirty="0" smtClean="0"/>
              <a:t>HUMUSZ </a:t>
            </a:r>
            <a:r>
              <a:rPr lang="en-US" sz="2000" dirty="0"/>
              <a:t>association, former head of the </a:t>
            </a:r>
            <a:r>
              <a:rPr lang="en-US" sz="2000" dirty="0" err="1"/>
              <a:t>organisation</a:t>
            </a:r>
            <a:r>
              <a:rPr lang="en-US" sz="2000" dirty="0"/>
              <a:t>; </a:t>
            </a:r>
            <a:r>
              <a:rPr lang="en-US" sz="2000" dirty="0" err="1"/>
              <a:t>Corvinus</a:t>
            </a:r>
            <a:r>
              <a:rPr lang="en-US" sz="2000" dirty="0"/>
              <a:t> University of Budapest); </a:t>
            </a:r>
            <a:endParaRPr lang="hu-HU" sz="2000" dirty="0" smtClean="0"/>
          </a:p>
          <a:p>
            <a:endParaRPr lang="hu-HU" sz="2000" dirty="0"/>
          </a:p>
          <a:p>
            <a:r>
              <a:rPr lang="en-US" sz="2000" b="1" dirty="0" smtClean="0"/>
              <a:t>Attila </a:t>
            </a:r>
            <a:r>
              <a:rPr lang="en-US" sz="2000" b="1" dirty="0" err="1"/>
              <a:t>Pánovics</a:t>
            </a:r>
            <a:r>
              <a:rPr lang="en-US" sz="2000" b="1" dirty="0"/>
              <a:t> </a:t>
            </a:r>
            <a:r>
              <a:rPr lang="en-US" sz="2000" dirty="0"/>
              <a:t>(associate professor, University of </a:t>
            </a:r>
            <a:r>
              <a:rPr lang="en-US" sz="2000" dirty="0" err="1"/>
              <a:t>Pécs</a:t>
            </a:r>
            <a:r>
              <a:rPr lang="en-US" sz="2000" dirty="0"/>
              <a:t>, Faculty of Law); </a:t>
            </a:r>
            <a:endParaRPr lang="hu-HU" sz="2000" dirty="0" smtClean="0"/>
          </a:p>
          <a:p>
            <a:endParaRPr lang="hu-HU" sz="2000" dirty="0"/>
          </a:p>
          <a:p>
            <a:r>
              <a:rPr lang="en-US" sz="2000" b="1" dirty="0" err="1" smtClean="0"/>
              <a:t>Katalin</a:t>
            </a:r>
            <a:r>
              <a:rPr lang="en-US" sz="2000" b="1" dirty="0" smtClean="0"/>
              <a:t> </a:t>
            </a:r>
            <a:r>
              <a:rPr lang="en-US" sz="2000" b="1" dirty="0" err="1"/>
              <a:t>Erdős</a:t>
            </a:r>
            <a:r>
              <a:rPr lang="en-US" sz="2000" b="1" dirty="0"/>
              <a:t> </a:t>
            </a:r>
            <a:r>
              <a:rPr lang="en-US" sz="2000" dirty="0"/>
              <a:t>(associate professor, University of </a:t>
            </a:r>
            <a:r>
              <a:rPr lang="en-US" sz="2000" dirty="0" err="1"/>
              <a:t>Pécs</a:t>
            </a:r>
            <a:r>
              <a:rPr lang="en-US" sz="2000" dirty="0"/>
              <a:t>, Faculty </a:t>
            </a:r>
            <a:r>
              <a:rPr lang="en-US" sz="2000" dirty="0" smtClean="0"/>
              <a:t>of</a:t>
            </a:r>
            <a:r>
              <a:rPr lang="hu-HU" sz="2000" dirty="0" smtClean="0"/>
              <a:t> Business and</a:t>
            </a:r>
            <a:r>
              <a:rPr lang="en-US" sz="2000" dirty="0" smtClean="0"/>
              <a:t> </a:t>
            </a:r>
            <a:r>
              <a:rPr lang="en-US" sz="2000" dirty="0"/>
              <a:t>Economics</a:t>
            </a:r>
            <a:r>
              <a:rPr lang="en-US" sz="2000" dirty="0" smtClean="0"/>
              <a:t>)</a:t>
            </a:r>
            <a:endParaRPr lang="hu-HU" sz="2000" dirty="0" smtClean="0"/>
          </a:p>
          <a:p>
            <a:endParaRPr lang="hu-HU" sz="2000" dirty="0"/>
          </a:p>
          <a:p>
            <a:r>
              <a:rPr lang="en-US" sz="2000" b="1" dirty="0" smtClean="0"/>
              <a:t>Márta Somogyvári </a:t>
            </a:r>
            <a:r>
              <a:rPr lang="en-US" sz="2000" dirty="0" smtClean="0"/>
              <a:t>(</a:t>
            </a:r>
            <a:r>
              <a:rPr lang="en-US" sz="2000" dirty="0"/>
              <a:t>University of </a:t>
            </a:r>
            <a:r>
              <a:rPr lang="en-US" sz="2000" dirty="0" err="1"/>
              <a:t>Pécs</a:t>
            </a:r>
            <a:r>
              <a:rPr lang="en-US" sz="2000" dirty="0"/>
              <a:t>, </a:t>
            </a:r>
            <a:r>
              <a:rPr lang="en-US" sz="2000" dirty="0"/>
              <a:t>Faculty of </a:t>
            </a:r>
            <a:r>
              <a:rPr lang="hu-HU" sz="2000" dirty="0"/>
              <a:t>Business </a:t>
            </a:r>
            <a:r>
              <a:rPr lang="hu-HU" sz="2000" dirty="0" smtClean="0"/>
              <a:t>and </a:t>
            </a:r>
            <a:r>
              <a:rPr lang="en-US" sz="2000" dirty="0" smtClean="0"/>
              <a:t>Economics</a:t>
            </a:r>
            <a:r>
              <a:rPr lang="hu-HU" sz="2000" dirty="0" smtClean="0"/>
              <a:t>,</a:t>
            </a:r>
            <a:r>
              <a:rPr lang="en-US" sz="2000" dirty="0" smtClean="0"/>
              <a:t> associate </a:t>
            </a:r>
            <a:r>
              <a:rPr lang="en-US" sz="2000" dirty="0"/>
              <a:t>professor</a:t>
            </a:r>
            <a:r>
              <a:rPr lang="en-US" sz="2000" dirty="0" smtClean="0"/>
              <a:t>)</a:t>
            </a:r>
            <a:r>
              <a:rPr lang="hu-HU" sz="2000" dirty="0" smtClean="0"/>
              <a:t> </a:t>
            </a:r>
            <a:endParaRPr lang="en-US" sz="2000" dirty="0"/>
          </a:p>
          <a:p>
            <a:endParaRPr lang="hu-HU" sz="2000" dirty="0"/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99783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zis 14"/>
          <p:cNvSpPr/>
          <p:nvPr/>
        </p:nvSpPr>
        <p:spPr>
          <a:xfrm>
            <a:off x="149469" y="1283677"/>
            <a:ext cx="6989885" cy="5037992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85847"/>
            <a:ext cx="10515600" cy="1325563"/>
          </a:xfrm>
        </p:spPr>
        <p:txBody>
          <a:bodyPr/>
          <a:lstStyle/>
          <a:p>
            <a:pPr algn="ctr"/>
            <a:r>
              <a:rPr lang="en-GB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Economy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– Business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-Strategy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553915" y="1547446"/>
            <a:ext cx="5943600" cy="4202723"/>
          </a:xfrm>
          <a:prstGeom prst="ellipse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Ellipszis 4"/>
          <p:cNvSpPr/>
          <p:nvPr/>
        </p:nvSpPr>
        <p:spPr>
          <a:xfrm>
            <a:off x="1512280" y="2388522"/>
            <a:ext cx="2497015" cy="2558561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llipszis 6"/>
          <p:cNvSpPr/>
          <p:nvPr/>
        </p:nvSpPr>
        <p:spPr>
          <a:xfrm>
            <a:off x="3213589" y="2782790"/>
            <a:ext cx="263769" cy="260595"/>
          </a:xfrm>
          <a:prstGeom prst="ellipse">
            <a:avLst/>
          </a:prstGeom>
          <a:solidFill>
            <a:srgbClr val="00B050"/>
          </a:solidFill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Balra nyílbuborék 11"/>
          <p:cNvSpPr/>
          <p:nvPr/>
        </p:nvSpPr>
        <p:spPr>
          <a:xfrm>
            <a:off x="3537666" y="2191883"/>
            <a:ext cx="1992926" cy="1331914"/>
          </a:xfrm>
          <a:prstGeom prst="leftArrowCallou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Legal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cultural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etc.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framework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Vágott nyíl jobbra 12"/>
          <p:cNvSpPr/>
          <p:nvPr/>
        </p:nvSpPr>
        <p:spPr>
          <a:xfrm>
            <a:off x="3265563" y="3963903"/>
            <a:ext cx="1988529" cy="968498"/>
          </a:xfrm>
          <a:prstGeom prst="notched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Goods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services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6" name="Szövegdoboz 15"/>
          <p:cNvSpPr txBox="1"/>
          <p:nvPr/>
        </p:nvSpPr>
        <p:spPr>
          <a:xfrm>
            <a:off x="2686049" y="1644080"/>
            <a:ext cx="174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smtClean="0"/>
              <a:t>Society</a:t>
            </a:r>
            <a:endParaRPr lang="en-US" b="1" dirty="0"/>
          </a:p>
        </p:txBody>
      </p:sp>
      <p:sp>
        <p:nvSpPr>
          <p:cNvPr id="17" name="Szövegdoboz 16"/>
          <p:cNvSpPr txBox="1"/>
          <p:nvPr/>
        </p:nvSpPr>
        <p:spPr>
          <a:xfrm>
            <a:off x="3222379" y="5796423"/>
            <a:ext cx="1749669" cy="369332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Biosphere</a:t>
            </a:r>
            <a:endParaRPr lang="en-US" b="1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" name="Szövegdoboz 17"/>
          <p:cNvSpPr txBox="1"/>
          <p:nvPr/>
        </p:nvSpPr>
        <p:spPr>
          <a:xfrm>
            <a:off x="2436935" y="2359486"/>
            <a:ext cx="17496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/>
              <a:t>Economy</a:t>
            </a:r>
            <a:endParaRPr lang="en-US" b="1" dirty="0"/>
          </a:p>
        </p:txBody>
      </p:sp>
      <p:sp>
        <p:nvSpPr>
          <p:cNvPr id="49" name="Ellipszis 48"/>
          <p:cNvSpPr/>
          <p:nvPr/>
        </p:nvSpPr>
        <p:spPr>
          <a:xfrm>
            <a:off x="1950431" y="3081398"/>
            <a:ext cx="263769" cy="260595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Ellipszis 49"/>
          <p:cNvSpPr/>
          <p:nvPr/>
        </p:nvSpPr>
        <p:spPr>
          <a:xfrm>
            <a:off x="3404092" y="3871214"/>
            <a:ext cx="263769" cy="26059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9" name="Csoportba foglalás 68"/>
          <p:cNvGrpSpPr/>
          <p:nvPr/>
        </p:nvGrpSpPr>
        <p:grpSpPr>
          <a:xfrm>
            <a:off x="1792928" y="3097357"/>
            <a:ext cx="1767956" cy="1592442"/>
            <a:chOff x="8495826" y="3604803"/>
            <a:chExt cx="1969945" cy="1948045"/>
          </a:xfrm>
        </p:grpSpPr>
        <p:sp>
          <p:nvSpPr>
            <p:cNvPr id="19" name="Szövegdoboz 18"/>
            <p:cNvSpPr txBox="1"/>
            <p:nvPr/>
          </p:nvSpPr>
          <p:spPr>
            <a:xfrm>
              <a:off x="8495826" y="4534071"/>
              <a:ext cx="16441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Business </a:t>
              </a:r>
              <a:r>
                <a:rPr lang="hu-HU" dirty="0" err="1" smtClean="0"/>
                <a:t>org</a:t>
              </a:r>
              <a:r>
                <a:rPr lang="hu-HU" dirty="0" smtClean="0"/>
                <a:t>.</a:t>
              </a:r>
              <a:endParaRPr lang="en-US" dirty="0"/>
            </a:p>
          </p:txBody>
        </p:sp>
        <p:sp>
          <p:nvSpPr>
            <p:cNvPr id="6" name="Ellipszis 5"/>
            <p:cNvSpPr/>
            <p:nvPr/>
          </p:nvSpPr>
          <p:spPr>
            <a:xfrm>
              <a:off x="8557842" y="4073388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Ellipszis 7"/>
            <p:cNvSpPr/>
            <p:nvPr/>
          </p:nvSpPr>
          <p:spPr>
            <a:xfrm>
              <a:off x="10202002" y="3604803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Ellipszis 8"/>
            <p:cNvSpPr/>
            <p:nvPr/>
          </p:nvSpPr>
          <p:spPr>
            <a:xfrm>
              <a:off x="9409963" y="3783867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Ellipszis 9"/>
            <p:cNvSpPr/>
            <p:nvPr/>
          </p:nvSpPr>
          <p:spPr>
            <a:xfrm>
              <a:off x="9876218" y="5204188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Ellipszis 10"/>
            <p:cNvSpPr/>
            <p:nvPr/>
          </p:nvSpPr>
          <p:spPr>
            <a:xfrm>
              <a:off x="8742484" y="5292253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Egyenes összekötő nyíllal 21"/>
            <p:cNvCxnSpPr>
              <a:stCxn id="19" idx="0"/>
              <a:endCxn id="8" idx="3"/>
            </p:cNvCxnSpPr>
            <p:nvPr/>
          </p:nvCxnSpPr>
          <p:spPr>
            <a:xfrm flipV="1">
              <a:off x="9317906" y="3827234"/>
              <a:ext cx="922724" cy="7068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Egyenes összekötő nyíllal 26"/>
            <p:cNvCxnSpPr>
              <a:stCxn id="19" idx="0"/>
              <a:endCxn id="6" idx="4"/>
            </p:cNvCxnSpPr>
            <p:nvPr/>
          </p:nvCxnSpPr>
          <p:spPr>
            <a:xfrm flipH="1" flipV="1">
              <a:off x="8689727" y="4333983"/>
              <a:ext cx="628180" cy="200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Egyenes összekötő nyíllal 28"/>
            <p:cNvCxnSpPr>
              <a:stCxn id="19" idx="2"/>
              <a:endCxn id="11" idx="7"/>
            </p:cNvCxnSpPr>
            <p:nvPr/>
          </p:nvCxnSpPr>
          <p:spPr>
            <a:xfrm flipH="1">
              <a:off x="8967625" y="4903403"/>
              <a:ext cx="350281" cy="4270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nyíllal 30"/>
            <p:cNvCxnSpPr>
              <a:stCxn id="19" idx="0"/>
              <a:endCxn id="9" idx="3"/>
            </p:cNvCxnSpPr>
            <p:nvPr/>
          </p:nvCxnSpPr>
          <p:spPr>
            <a:xfrm flipV="1">
              <a:off x="9317906" y="4006298"/>
              <a:ext cx="130685" cy="527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nyíllal 61"/>
            <p:cNvCxnSpPr>
              <a:stCxn id="19" idx="2"/>
              <a:endCxn id="10" idx="0"/>
            </p:cNvCxnSpPr>
            <p:nvPr/>
          </p:nvCxnSpPr>
          <p:spPr>
            <a:xfrm>
              <a:off x="9317906" y="4903403"/>
              <a:ext cx="690197" cy="300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0" name="Csoportba foglalás 79"/>
          <p:cNvGrpSpPr/>
          <p:nvPr/>
        </p:nvGrpSpPr>
        <p:grpSpPr>
          <a:xfrm>
            <a:off x="7496557" y="2704158"/>
            <a:ext cx="1767956" cy="1592442"/>
            <a:chOff x="8495826" y="3604803"/>
            <a:chExt cx="1969945" cy="1948045"/>
          </a:xfrm>
        </p:grpSpPr>
        <p:sp>
          <p:nvSpPr>
            <p:cNvPr id="81" name="Szövegdoboz 80"/>
            <p:cNvSpPr txBox="1"/>
            <p:nvPr/>
          </p:nvSpPr>
          <p:spPr>
            <a:xfrm>
              <a:off x="8495826" y="4534071"/>
              <a:ext cx="1644160" cy="369332"/>
            </a:xfrm>
            <a:prstGeom prst="rect">
              <a:avLst/>
            </a:prstGeom>
            <a:solidFill>
              <a:srgbClr val="FF0000"/>
            </a:solidFill>
          </p:spPr>
          <p:txBody>
            <a:bodyPr wrap="square" rtlCol="0">
              <a:spAutoFit/>
            </a:bodyPr>
            <a:lstStyle/>
            <a:p>
              <a:pPr algn="ctr"/>
              <a:r>
                <a:rPr lang="hu-HU" dirty="0" smtClean="0"/>
                <a:t>Business </a:t>
              </a:r>
              <a:r>
                <a:rPr lang="hu-HU" dirty="0" err="1" smtClean="0"/>
                <a:t>org</a:t>
              </a:r>
              <a:r>
                <a:rPr lang="hu-HU" dirty="0" smtClean="0"/>
                <a:t>.</a:t>
              </a:r>
              <a:endParaRPr lang="en-US" dirty="0"/>
            </a:p>
          </p:txBody>
        </p:sp>
        <p:sp>
          <p:nvSpPr>
            <p:cNvPr id="82" name="Ellipszis 81"/>
            <p:cNvSpPr/>
            <p:nvPr/>
          </p:nvSpPr>
          <p:spPr>
            <a:xfrm>
              <a:off x="8557842" y="4073388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Ellipszis 82"/>
            <p:cNvSpPr/>
            <p:nvPr/>
          </p:nvSpPr>
          <p:spPr>
            <a:xfrm>
              <a:off x="10202002" y="3604803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Ellipszis 83"/>
            <p:cNvSpPr/>
            <p:nvPr/>
          </p:nvSpPr>
          <p:spPr>
            <a:xfrm>
              <a:off x="9409963" y="3783867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Ellipszis 84"/>
            <p:cNvSpPr/>
            <p:nvPr/>
          </p:nvSpPr>
          <p:spPr>
            <a:xfrm>
              <a:off x="9876218" y="5204188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Ellipszis 85"/>
            <p:cNvSpPr/>
            <p:nvPr/>
          </p:nvSpPr>
          <p:spPr>
            <a:xfrm>
              <a:off x="8742484" y="5292253"/>
              <a:ext cx="263769" cy="260595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7" name="Egyenes összekötő nyíllal 86"/>
            <p:cNvCxnSpPr>
              <a:stCxn id="81" idx="0"/>
              <a:endCxn id="83" idx="3"/>
            </p:cNvCxnSpPr>
            <p:nvPr/>
          </p:nvCxnSpPr>
          <p:spPr>
            <a:xfrm flipV="1">
              <a:off x="9317906" y="3827234"/>
              <a:ext cx="922724" cy="706836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Egyenes összekötő nyíllal 87"/>
            <p:cNvCxnSpPr>
              <a:stCxn id="81" idx="0"/>
              <a:endCxn id="82" idx="4"/>
            </p:cNvCxnSpPr>
            <p:nvPr/>
          </p:nvCxnSpPr>
          <p:spPr>
            <a:xfrm flipH="1" flipV="1">
              <a:off x="8689727" y="4333983"/>
              <a:ext cx="628180" cy="200088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Egyenes összekötő nyíllal 88"/>
            <p:cNvCxnSpPr>
              <a:stCxn id="81" idx="2"/>
              <a:endCxn id="86" idx="7"/>
            </p:cNvCxnSpPr>
            <p:nvPr/>
          </p:nvCxnSpPr>
          <p:spPr>
            <a:xfrm flipH="1">
              <a:off x="8967625" y="4903403"/>
              <a:ext cx="350281" cy="427014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nyíllal 89"/>
            <p:cNvCxnSpPr>
              <a:stCxn id="81" idx="0"/>
              <a:endCxn id="84" idx="3"/>
            </p:cNvCxnSpPr>
            <p:nvPr/>
          </p:nvCxnSpPr>
          <p:spPr>
            <a:xfrm flipV="1">
              <a:off x="9317906" y="4006298"/>
              <a:ext cx="130685" cy="527772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gyenes összekötő nyíllal 90"/>
            <p:cNvCxnSpPr>
              <a:stCxn id="81" idx="2"/>
              <a:endCxn id="85" idx="0"/>
            </p:cNvCxnSpPr>
            <p:nvPr/>
          </p:nvCxnSpPr>
          <p:spPr>
            <a:xfrm>
              <a:off x="9317906" y="4903403"/>
              <a:ext cx="690197" cy="300785"/>
            </a:xfrm>
            <a:prstGeom prst="straightConnector1">
              <a:avLst/>
            </a:prstGeom>
            <a:ln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www.imotivator.cz/wp-content/uploads/2013/05/kruh_stesti_sellingpix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66370" y="4569988"/>
            <a:ext cx="2480043" cy="17516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" name="Szövegdoboz 91"/>
          <p:cNvSpPr txBox="1"/>
          <p:nvPr/>
        </p:nvSpPr>
        <p:spPr>
          <a:xfrm>
            <a:off x="10278657" y="6196284"/>
            <a:ext cx="19133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 smtClean="0"/>
              <a:t>Customers</a:t>
            </a:r>
            <a:r>
              <a:rPr lang="hu-HU" dirty="0" smtClean="0"/>
              <a:t> (B2C, B2B, B2G, </a:t>
            </a:r>
            <a:r>
              <a:rPr lang="hu-HU" dirty="0" err="1" smtClean="0"/>
              <a:t>etc</a:t>
            </a:r>
            <a:r>
              <a:rPr lang="hu-HU" dirty="0" smtClean="0"/>
              <a:t>)</a:t>
            </a:r>
            <a:endParaRPr lang="en-US" dirty="0"/>
          </a:p>
        </p:txBody>
      </p:sp>
      <p:pic>
        <p:nvPicPr>
          <p:cNvPr id="1028" name="Picture 4" descr="KÃ©ptalÃ¡lat a kÃ¶vetkezÅre: âlegislationâ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1149" y="838318"/>
            <a:ext cx="2237764" cy="1463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Dia számának helye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3</a:t>
            </a:fld>
            <a:endParaRPr lang="en-US" dirty="0"/>
          </a:p>
        </p:txBody>
      </p:sp>
      <p:sp>
        <p:nvSpPr>
          <p:cNvPr id="21" name="Dátum hely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3B085-E9F3-4DF8-99CF-A057CAE1E102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Jobbra nyíl 2"/>
          <p:cNvSpPr/>
          <p:nvPr/>
        </p:nvSpPr>
        <p:spPr>
          <a:xfrm rot="2715783">
            <a:off x="8934231" y="3873586"/>
            <a:ext cx="1454217" cy="832806"/>
          </a:xfrm>
          <a:prstGeom prst="rightArrow">
            <a:avLst>
              <a:gd name="adj1" fmla="val 21639"/>
              <a:gd name="adj2" fmla="val 506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Jobbra nyíl 44"/>
          <p:cNvSpPr/>
          <p:nvPr/>
        </p:nvSpPr>
        <p:spPr>
          <a:xfrm rot="19806467">
            <a:off x="9258492" y="2426740"/>
            <a:ext cx="1454217" cy="832806"/>
          </a:xfrm>
          <a:prstGeom prst="rightArrow">
            <a:avLst>
              <a:gd name="adj1" fmla="val 21639"/>
              <a:gd name="adj2" fmla="val 506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Jobbra nyíl 45"/>
          <p:cNvSpPr/>
          <p:nvPr/>
        </p:nvSpPr>
        <p:spPr>
          <a:xfrm rot="10800000">
            <a:off x="5621444" y="1873925"/>
            <a:ext cx="4192959" cy="832806"/>
          </a:xfrm>
          <a:prstGeom prst="rightArrow">
            <a:avLst>
              <a:gd name="adj1" fmla="val 21639"/>
              <a:gd name="adj2" fmla="val 50620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3120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  <p:bldP spid="3" grpId="0" animBg="1"/>
      <p:bldP spid="45" grpId="0" animBg="1"/>
      <p:bldP spid="4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02627" y="36512"/>
            <a:ext cx="10515600" cy="1325563"/>
          </a:xfrm>
        </p:spPr>
        <p:txBody>
          <a:bodyPr/>
          <a:lstStyle/>
          <a:p>
            <a:pPr algn="ctr"/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Switching from linear to circular economy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Ellipszis 3"/>
          <p:cNvSpPr/>
          <p:nvPr/>
        </p:nvSpPr>
        <p:spPr>
          <a:xfrm>
            <a:off x="4568181" y="2744478"/>
            <a:ext cx="2057564" cy="1688123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sz="2400" dirty="0" err="1" smtClean="0"/>
              <a:t>Company</a:t>
            </a:r>
            <a:endParaRPr lang="en-US" sz="2400" dirty="0"/>
          </a:p>
        </p:txBody>
      </p:sp>
      <p:sp>
        <p:nvSpPr>
          <p:cNvPr id="5" name="Szövegdoboz 4"/>
          <p:cNvSpPr txBox="1"/>
          <p:nvPr/>
        </p:nvSpPr>
        <p:spPr>
          <a:xfrm>
            <a:off x="2519873" y="3462039"/>
            <a:ext cx="18805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Government</a:t>
            </a:r>
            <a:endParaRPr lang="en-US" sz="24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7071442" y="3464271"/>
            <a:ext cx="2030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Shareholders</a:t>
            </a:r>
            <a:endParaRPr lang="en-US" sz="2400" dirty="0"/>
          </a:p>
        </p:txBody>
      </p:sp>
      <p:sp>
        <p:nvSpPr>
          <p:cNvPr id="7" name="Szövegdoboz 6"/>
          <p:cNvSpPr txBox="1"/>
          <p:nvPr/>
        </p:nvSpPr>
        <p:spPr>
          <a:xfrm>
            <a:off x="5531977" y="4515576"/>
            <a:ext cx="16995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 dirty="0" err="1" smtClean="0"/>
              <a:t>Customers</a:t>
            </a:r>
            <a:endParaRPr lang="en-US" sz="2400" dirty="0"/>
          </a:p>
        </p:txBody>
      </p:sp>
      <p:sp>
        <p:nvSpPr>
          <p:cNvPr id="8" name="Fánk 7"/>
          <p:cNvSpPr/>
          <p:nvPr/>
        </p:nvSpPr>
        <p:spPr>
          <a:xfrm>
            <a:off x="838200" y="1057276"/>
            <a:ext cx="9844454" cy="5651256"/>
          </a:xfrm>
          <a:prstGeom prst="donut">
            <a:avLst>
              <a:gd name="adj" fmla="val 826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Szövegdoboz 8"/>
          <p:cNvSpPr txBox="1"/>
          <p:nvPr/>
        </p:nvSpPr>
        <p:spPr>
          <a:xfrm>
            <a:off x="5160351" y="1020131"/>
            <a:ext cx="16500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800" b="1" dirty="0" smtClean="0">
                <a:solidFill>
                  <a:schemeClr val="tx1">
                    <a:lumMod val="95000"/>
                    <a:lumOff val="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Society</a:t>
            </a:r>
            <a:endParaRPr lang="en-US" sz="2800" b="1" dirty="0">
              <a:solidFill>
                <a:schemeClr val="tx1">
                  <a:lumMod val="95000"/>
                  <a:lumOff val="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Vágott nyíl jobbra 9"/>
          <p:cNvSpPr/>
          <p:nvPr/>
        </p:nvSpPr>
        <p:spPr>
          <a:xfrm>
            <a:off x="882156" y="3536006"/>
            <a:ext cx="1619677" cy="440383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Expectations</a:t>
            </a:r>
            <a:endParaRPr lang="en-US" dirty="0"/>
          </a:p>
        </p:txBody>
      </p:sp>
      <p:sp>
        <p:nvSpPr>
          <p:cNvPr id="11" name="Vágott nyíl jobbra 10"/>
          <p:cNvSpPr/>
          <p:nvPr/>
        </p:nvSpPr>
        <p:spPr>
          <a:xfrm rot="5400000">
            <a:off x="4787125" y="2026300"/>
            <a:ext cx="1619677" cy="419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Expectations</a:t>
            </a:r>
            <a:endParaRPr lang="en-US" dirty="0"/>
          </a:p>
        </p:txBody>
      </p:sp>
      <p:sp>
        <p:nvSpPr>
          <p:cNvPr id="12" name="Vágott nyíl jobbra 11"/>
          <p:cNvSpPr/>
          <p:nvPr/>
        </p:nvSpPr>
        <p:spPr>
          <a:xfrm flipH="1">
            <a:off x="9080346" y="3527162"/>
            <a:ext cx="1595034" cy="419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Expectations</a:t>
            </a:r>
            <a:endParaRPr lang="en-US" dirty="0"/>
          </a:p>
        </p:txBody>
      </p:sp>
      <p:sp>
        <p:nvSpPr>
          <p:cNvPr id="13" name="Vágott nyíl jobbra 12"/>
          <p:cNvSpPr/>
          <p:nvPr/>
        </p:nvSpPr>
        <p:spPr>
          <a:xfrm rot="5400000" flipH="1">
            <a:off x="4936811" y="5661306"/>
            <a:ext cx="1647232" cy="419100"/>
          </a:xfrm>
          <a:prstGeom prst="notch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u-HU" dirty="0" err="1" smtClean="0"/>
              <a:t>Expectations</a:t>
            </a:r>
            <a:endParaRPr lang="en-US" dirty="0"/>
          </a:p>
        </p:txBody>
      </p:sp>
      <p:sp>
        <p:nvSpPr>
          <p:cNvPr id="14" name="Szövegdoboz 13"/>
          <p:cNvSpPr txBox="1"/>
          <p:nvPr/>
        </p:nvSpPr>
        <p:spPr>
          <a:xfrm>
            <a:off x="2673613" y="4009292"/>
            <a:ext cx="1558995" cy="369332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err="1"/>
              <a:t>L</a:t>
            </a:r>
            <a:r>
              <a:rPr lang="hu-HU" dirty="0" err="1" smtClean="0"/>
              <a:t>egislation</a:t>
            </a:r>
            <a:endParaRPr lang="en-US" dirty="0"/>
          </a:p>
        </p:txBody>
      </p:sp>
      <p:sp>
        <p:nvSpPr>
          <p:cNvPr id="15" name="Szövegdoboz 14"/>
          <p:cNvSpPr txBox="1"/>
          <p:nvPr/>
        </p:nvSpPr>
        <p:spPr>
          <a:xfrm>
            <a:off x="7071442" y="3946262"/>
            <a:ext cx="2071972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smtClean="0"/>
              <a:t>(Profit – </a:t>
            </a:r>
            <a:r>
              <a:rPr lang="hu-HU" dirty="0" err="1" smtClean="0"/>
              <a:t>long</a:t>
            </a:r>
            <a:r>
              <a:rPr lang="hu-HU" dirty="0" smtClean="0"/>
              <a:t> </a:t>
            </a:r>
            <a:r>
              <a:rPr lang="hu-HU" dirty="0" err="1" smtClean="0"/>
              <a:t>term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Strategic</a:t>
            </a:r>
            <a:r>
              <a:rPr lang="hu-HU" dirty="0" smtClean="0"/>
              <a:t> </a:t>
            </a:r>
            <a:r>
              <a:rPr lang="hu-HU" dirty="0" err="1" smtClean="0"/>
              <a:t>foresight</a:t>
            </a:r>
            <a:endParaRPr lang="hu-HU" dirty="0" smtClean="0"/>
          </a:p>
          <a:p>
            <a:r>
              <a:rPr lang="hu-HU" dirty="0" smtClean="0"/>
              <a:t>Image</a:t>
            </a:r>
            <a:endParaRPr lang="en-US" dirty="0"/>
          </a:p>
        </p:txBody>
      </p:sp>
      <p:sp>
        <p:nvSpPr>
          <p:cNvPr id="16" name="Szövegdoboz 15"/>
          <p:cNvSpPr txBox="1"/>
          <p:nvPr/>
        </p:nvSpPr>
        <p:spPr>
          <a:xfrm>
            <a:off x="6096000" y="5000527"/>
            <a:ext cx="2371645" cy="923330"/>
          </a:xfrm>
          <a:prstGeom prst="rect">
            <a:avLst/>
          </a:prstGeom>
          <a:solidFill>
            <a:srgbClr val="92D050"/>
          </a:solidFill>
        </p:spPr>
        <p:txBody>
          <a:bodyPr wrap="square" rtlCol="0">
            <a:spAutoFit/>
          </a:bodyPr>
          <a:lstStyle/>
          <a:p>
            <a:r>
              <a:rPr lang="hu-HU" dirty="0" err="1" smtClean="0"/>
              <a:t>Switching</a:t>
            </a:r>
            <a:r>
              <a:rPr lang="hu-HU" dirty="0" smtClean="0"/>
              <a:t> </a:t>
            </a:r>
            <a:r>
              <a:rPr lang="hu-HU" dirty="0" err="1" smtClean="0"/>
              <a:t>the</a:t>
            </a:r>
            <a:r>
              <a:rPr lang="hu-HU" dirty="0" smtClean="0"/>
              <a:t> </a:t>
            </a:r>
            <a:r>
              <a:rPr lang="hu-HU" dirty="0" err="1" smtClean="0"/>
              <a:t>focus</a:t>
            </a:r>
            <a:r>
              <a:rPr lang="hu-HU" dirty="0" smtClean="0"/>
              <a:t> </a:t>
            </a:r>
            <a:r>
              <a:rPr lang="hu-HU" dirty="0" err="1" smtClean="0"/>
              <a:t>from</a:t>
            </a:r>
            <a:r>
              <a:rPr lang="hu-HU" dirty="0" smtClean="0"/>
              <a:t> </a:t>
            </a:r>
            <a:r>
              <a:rPr lang="hu-HU" dirty="0" err="1" smtClean="0"/>
              <a:t>product</a:t>
            </a:r>
            <a:r>
              <a:rPr lang="hu-HU" dirty="0" smtClean="0"/>
              <a:t> 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production</a:t>
            </a:r>
            <a:r>
              <a:rPr lang="hu-HU" dirty="0" smtClean="0"/>
              <a:t> </a:t>
            </a:r>
            <a:r>
              <a:rPr lang="hu-HU" dirty="0" err="1" smtClean="0"/>
              <a:t>process</a:t>
            </a:r>
            <a:endParaRPr lang="en-US" dirty="0"/>
          </a:p>
        </p:txBody>
      </p:sp>
      <p:sp>
        <p:nvSpPr>
          <p:cNvPr id="17" name="Jobbra nyíl 16"/>
          <p:cNvSpPr/>
          <p:nvPr/>
        </p:nvSpPr>
        <p:spPr>
          <a:xfrm>
            <a:off x="4232608" y="3536006"/>
            <a:ext cx="335573" cy="3876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Jobbra nyíl 17"/>
          <p:cNvSpPr/>
          <p:nvPr/>
        </p:nvSpPr>
        <p:spPr>
          <a:xfrm flipH="1">
            <a:off x="6612818" y="3516544"/>
            <a:ext cx="484353" cy="379046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Jobbra nyíl 18"/>
          <p:cNvSpPr/>
          <p:nvPr/>
        </p:nvSpPr>
        <p:spPr>
          <a:xfrm rot="16200000">
            <a:off x="5980189" y="4305893"/>
            <a:ext cx="335573" cy="387698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Szövegdoboz 19"/>
          <p:cNvSpPr txBox="1"/>
          <p:nvPr/>
        </p:nvSpPr>
        <p:spPr>
          <a:xfrm>
            <a:off x="180975" y="6023668"/>
            <a:ext cx="2628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Driving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forces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from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stakeholder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point</a:t>
            </a:r>
            <a:r>
              <a:rPr lang="hu-H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hu-HU" b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view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1" name="Dia számának helye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4</a:t>
            </a:fld>
            <a:endParaRPr lang="en-US" dirty="0"/>
          </a:p>
        </p:txBody>
      </p:sp>
      <p:sp>
        <p:nvSpPr>
          <p:cNvPr id="22" name="Dátum helye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1387F1-334E-49A1-8F4A-82B0314D250B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23" name="Élőláb helye 2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4141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2943469"/>
            <a:ext cx="10155116" cy="2711450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 European Strategy for Plastics in a Circular </a:t>
            </a:r>
            <a:r>
              <a:rPr lang="en-US" b="1" dirty="0" smtClean="0"/>
              <a:t>Economy</a:t>
            </a:r>
            <a:endParaRPr lang="hu-HU" b="1" dirty="0" smtClean="0"/>
          </a:p>
          <a:p>
            <a:r>
              <a:rPr lang="en-US" b="1" dirty="0"/>
              <a:t>Communication on the implementation of the circular economy package: options to address the interface between chemical, product and waste </a:t>
            </a:r>
            <a:r>
              <a:rPr lang="en-US" b="1" dirty="0" smtClean="0"/>
              <a:t>legislation</a:t>
            </a:r>
            <a:endParaRPr lang="hu-HU" b="1" dirty="0" smtClean="0"/>
          </a:p>
          <a:p>
            <a:r>
              <a:rPr lang="en-US" b="1" dirty="0"/>
              <a:t>Report on Critical Raw Materials and the Circular </a:t>
            </a:r>
            <a:r>
              <a:rPr lang="en-US" b="1" dirty="0" smtClean="0"/>
              <a:t>Economy</a:t>
            </a:r>
            <a:endParaRPr lang="hu-HU" b="1" dirty="0" smtClean="0"/>
          </a:p>
          <a:p>
            <a:r>
              <a:rPr lang="hu-HU" b="1" dirty="0" err="1" smtClean="0"/>
              <a:t>Circular</a:t>
            </a:r>
            <a:r>
              <a:rPr lang="hu-HU" b="1" dirty="0" smtClean="0"/>
              <a:t> </a:t>
            </a:r>
            <a:r>
              <a:rPr lang="hu-HU" b="1" dirty="0" err="1"/>
              <a:t>E</a:t>
            </a:r>
            <a:r>
              <a:rPr lang="hu-HU" b="1" dirty="0" err="1" smtClean="0"/>
              <a:t>conomy</a:t>
            </a:r>
            <a:r>
              <a:rPr lang="hu-HU" b="1" dirty="0" smtClean="0"/>
              <a:t> Monitoring Framework</a:t>
            </a:r>
            <a:endParaRPr lang="en-US" b="1" dirty="0"/>
          </a:p>
          <a:p>
            <a:endParaRPr lang="en-US" b="1" dirty="0"/>
          </a:p>
          <a:p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DB47-E6AF-4D1A-AB51-E13B7D905FB1}" type="datetime10">
              <a:rPr lang="en-US" smtClean="0"/>
              <a:t>09:43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5</a:t>
            </a:fld>
            <a:endParaRPr lang="en-US" dirty="0"/>
          </a:p>
        </p:txBody>
      </p:sp>
      <p:pic>
        <p:nvPicPr>
          <p:cNvPr id="1026" name="Picture 2" descr="http://ec.europa.eu/environment/circular-economy/images/circular_economy_closing_the_loop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721" y="0"/>
            <a:ext cx="5492171" cy="26904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2872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DB47-E6AF-4D1A-AB51-E13B7D905FB1}" type="datetime10">
              <a:rPr lang="en-US" smtClean="0"/>
              <a:t>09:46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6</a:t>
            </a:fld>
            <a:endParaRPr lang="en-US" dirty="0"/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682747"/>
            <a:ext cx="9903848" cy="5565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098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060694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</a:pPr>
            <a:r>
              <a:rPr lang="en-US" b="1" dirty="0" smtClean="0"/>
              <a:t>Is </a:t>
            </a:r>
            <a:r>
              <a:rPr lang="en-US" b="1" dirty="0"/>
              <a:t>it possible to close a loop? (What about waste, energy, agriculture, industry, commerce, etc.?) Is it always green if we close the loop? What are the political constraints?  </a:t>
            </a:r>
            <a:endParaRPr lang="hu-HU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2. Whose responsibility is to close a loop? (EU, governments, business organizations, other institutions) What are the costs? Who should pay for it?  Short-term and long-term impacts on various stakeholders. </a:t>
            </a:r>
            <a:endParaRPr lang="hu-HU" b="1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3. Communication of circular economy:  Is this only a marketing hype, green-washing of  EU, government and/or business?  Is it possible to enforce circular economy via communication and/or education?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DB47-E6AF-4D1A-AB51-E13B7D905FB1}" type="datetime10">
              <a:rPr lang="en-US" smtClean="0"/>
              <a:t>09:49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656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97DB47-E6AF-4D1A-AB51-E13B7D905FB1}" type="datetime10">
              <a:rPr lang="en-US" smtClean="0"/>
              <a:t>09:34</a:t>
            </a:fld>
            <a:endParaRPr lang="en-US" dirty="0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177205-FABC-45C0-8957-100AAD62054D}" type="slidenum">
              <a:rPr lang="en-US" smtClean="0"/>
              <a:t>8</a:t>
            </a:fld>
            <a:endParaRPr lang="en-US" dirty="0"/>
          </a:p>
        </p:txBody>
      </p:sp>
      <p:pic>
        <p:nvPicPr>
          <p:cNvPr id="4098" name="Picture 2" descr="KapcsolÃ³dÃ³ kÃ©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991" y="699176"/>
            <a:ext cx="5724409" cy="57244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45874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</TotalTime>
  <Words>272</Words>
  <Application>Microsoft Office PowerPoint</Application>
  <PresentationFormat>Szélesvásznú</PresentationFormat>
  <Paragraphs>65</Paragraphs>
  <Slides>8</Slides>
  <Notes>3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Office-téma</vt:lpstr>
      <vt:lpstr>Green policies and the Circular Economy Round Table</vt:lpstr>
      <vt:lpstr>PowerPoint bemutató</vt:lpstr>
      <vt:lpstr>Economy – Business -Strategy</vt:lpstr>
      <vt:lpstr>Switching from linear to circular economy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Business strategy for the circular  economy</dc:title>
  <dc:creator>Somogyvári Márta</dc:creator>
  <cp:lastModifiedBy>Somogyvári Márta</cp:lastModifiedBy>
  <cp:revision>72</cp:revision>
  <dcterms:created xsi:type="dcterms:W3CDTF">2018-04-17T14:57:02Z</dcterms:created>
  <dcterms:modified xsi:type="dcterms:W3CDTF">2018-04-20T08:20:21Z</dcterms:modified>
</cp:coreProperties>
</file>